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219"/>
  </p:notesMasterIdLst>
  <p:handoutMasterIdLst>
    <p:handoutMasterId r:id="rId220"/>
  </p:handoutMasterIdLst>
  <p:sldIdLst>
    <p:sldId id="338" r:id="rId5"/>
    <p:sldId id="438" r:id="rId6"/>
    <p:sldId id="514" r:id="rId7"/>
    <p:sldId id="515" r:id="rId8"/>
    <p:sldId id="516" r:id="rId9"/>
    <p:sldId id="517" r:id="rId10"/>
    <p:sldId id="518" r:id="rId11"/>
    <p:sldId id="519" r:id="rId12"/>
    <p:sldId id="339" r:id="rId13"/>
    <p:sldId id="439" r:id="rId14"/>
    <p:sldId id="440" r:id="rId15"/>
    <p:sldId id="441" r:id="rId16"/>
    <p:sldId id="442" r:id="rId17"/>
    <p:sldId id="520" r:id="rId18"/>
    <p:sldId id="521" r:id="rId19"/>
    <p:sldId id="522" r:id="rId20"/>
    <p:sldId id="348" r:id="rId21"/>
    <p:sldId id="340" r:id="rId22"/>
    <p:sldId id="341" r:id="rId23"/>
    <p:sldId id="342" r:id="rId24"/>
    <p:sldId id="343" r:id="rId25"/>
    <p:sldId id="344" r:id="rId26"/>
    <p:sldId id="345" r:id="rId27"/>
    <p:sldId id="346" r:id="rId28"/>
    <p:sldId id="349" r:id="rId29"/>
    <p:sldId id="350" r:id="rId30"/>
    <p:sldId id="347" r:id="rId31"/>
    <p:sldId id="351" r:id="rId32"/>
    <p:sldId id="352" r:id="rId33"/>
    <p:sldId id="353" r:id="rId34"/>
    <p:sldId id="683" r:id="rId35"/>
    <p:sldId id="355" r:id="rId36"/>
    <p:sldId id="356" r:id="rId37"/>
    <p:sldId id="357" r:id="rId38"/>
    <p:sldId id="358" r:id="rId39"/>
    <p:sldId id="359" r:id="rId40"/>
    <p:sldId id="360" r:id="rId41"/>
    <p:sldId id="361" r:id="rId42"/>
    <p:sldId id="354" r:id="rId43"/>
    <p:sldId id="362" r:id="rId44"/>
    <p:sldId id="363" r:id="rId45"/>
    <p:sldId id="364" r:id="rId46"/>
    <p:sldId id="365" r:id="rId47"/>
    <p:sldId id="366" r:id="rId48"/>
    <p:sldId id="367" r:id="rId49"/>
    <p:sldId id="368" r:id="rId50"/>
    <p:sldId id="371" r:id="rId51"/>
    <p:sldId id="833" r:id="rId52"/>
    <p:sldId id="834" r:id="rId53"/>
    <p:sldId id="835" r:id="rId54"/>
    <p:sldId id="836" r:id="rId55"/>
    <p:sldId id="837" r:id="rId56"/>
    <p:sldId id="838" r:id="rId57"/>
    <p:sldId id="839" r:id="rId58"/>
    <p:sldId id="840" r:id="rId59"/>
    <p:sldId id="841" r:id="rId60"/>
    <p:sldId id="842" r:id="rId61"/>
    <p:sldId id="374" r:id="rId62"/>
    <p:sldId id="375" r:id="rId63"/>
    <p:sldId id="970" r:id="rId64"/>
    <p:sldId id="443" r:id="rId65"/>
    <p:sldId id="447" r:id="rId66"/>
    <p:sldId id="445" r:id="rId67"/>
    <p:sldId id="828" r:id="rId68"/>
    <p:sldId id="829" r:id="rId69"/>
    <p:sldId id="377" r:id="rId70"/>
    <p:sldId id="378" r:id="rId71"/>
    <p:sldId id="379" r:id="rId72"/>
    <p:sldId id="380" r:id="rId73"/>
    <p:sldId id="381" r:id="rId74"/>
    <p:sldId id="382" r:id="rId75"/>
    <p:sldId id="830" r:id="rId76"/>
    <p:sldId id="831" r:id="rId77"/>
    <p:sldId id="832" r:id="rId78"/>
    <p:sldId id="385" r:id="rId79"/>
    <p:sldId id="387" r:id="rId80"/>
    <p:sldId id="388" r:id="rId81"/>
    <p:sldId id="386" r:id="rId82"/>
    <p:sldId id="448" r:id="rId83"/>
    <p:sldId id="449" r:id="rId84"/>
    <p:sldId id="392" r:id="rId85"/>
    <p:sldId id="393" r:id="rId86"/>
    <p:sldId id="394" r:id="rId87"/>
    <p:sldId id="395" r:id="rId88"/>
    <p:sldId id="396" r:id="rId89"/>
    <p:sldId id="397" r:id="rId90"/>
    <p:sldId id="398" r:id="rId91"/>
    <p:sldId id="399" r:id="rId92"/>
    <p:sldId id="400" r:id="rId93"/>
    <p:sldId id="401" r:id="rId94"/>
    <p:sldId id="402" r:id="rId95"/>
    <p:sldId id="403" r:id="rId96"/>
    <p:sldId id="450" r:id="rId97"/>
    <p:sldId id="404" r:id="rId98"/>
    <p:sldId id="405" r:id="rId99"/>
    <p:sldId id="406" r:id="rId100"/>
    <p:sldId id="407" r:id="rId101"/>
    <p:sldId id="408" r:id="rId102"/>
    <p:sldId id="409" r:id="rId103"/>
    <p:sldId id="410" r:id="rId104"/>
    <p:sldId id="411" r:id="rId105"/>
    <p:sldId id="412" r:id="rId106"/>
    <p:sldId id="413" r:id="rId107"/>
    <p:sldId id="414" r:id="rId108"/>
    <p:sldId id="415" r:id="rId109"/>
    <p:sldId id="416" r:id="rId110"/>
    <p:sldId id="417" r:id="rId111"/>
    <p:sldId id="418" r:id="rId112"/>
    <p:sldId id="419" r:id="rId113"/>
    <p:sldId id="420" r:id="rId114"/>
    <p:sldId id="421" r:id="rId115"/>
    <p:sldId id="437" r:id="rId116"/>
    <p:sldId id="422" r:id="rId117"/>
    <p:sldId id="423" r:id="rId118"/>
    <p:sldId id="424" r:id="rId119"/>
    <p:sldId id="425" r:id="rId120"/>
    <p:sldId id="426" r:id="rId121"/>
    <p:sldId id="427" r:id="rId122"/>
    <p:sldId id="428" r:id="rId123"/>
    <p:sldId id="429" r:id="rId124"/>
    <p:sldId id="430" r:id="rId125"/>
    <p:sldId id="431" r:id="rId126"/>
    <p:sldId id="432" r:id="rId127"/>
    <p:sldId id="433" r:id="rId128"/>
    <p:sldId id="434" r:id="rId129"/>
    <p:sldId id="435" r:id="rId130"/>
    <p:sldId id="369" r:id="rId131"/>
    <p:sldId id="971" r:id="rId132"/>
    <p:sldId id="972" r:id="rId133"/>
    <p:sldId id="973" r:id="rId134"/>
    <p:sldId id="974" r:id="rId135"/>
    <p:sldId id="975" r:id="rId136"/>
    <p:sldId id="976" r:id="rId137"/>
    <p:sldId id="977" r:id="rId138"/>
    <p:sldId id="978" r:id="rId139"/>
    <p:sldId id="979" r:id="rId140"/>
    <p:sldId id="980" r:id="rId141"/>
    <p:sldId id="981" r:id="rId142"/>
    <p:sldId id="982" r:id="rId143"/>
    <p:sldId id="983" r:id="rId144"/>
    <p:sldId id="984" r:id="rId145"/>
    <p:sldId id="985" r:id="rId146"/>
    <p:sldId id="986" r:id="rId147"/>
    <p:sldId id="987" r:id="rId148"/>
    <p:sldId id="988" r:id="rId149"/>
    <p:sldId id="989" r:id="rId150"/>
    <p:sldId id="990" r:id="rId151"/>
    <p:sldId id="991" r:id="rId152"/>
    <p:sldId id="992" r:id="rId153"/>
    <p:sldId id="996" r:id="rId154"/>
    <p:sldId id="995" r:id="rId155"/>
    <p:sldId id="993" r:id="rId156"/>
    <p:sldId id="994" r:id="rId157"/>
    <p:sldId id="997" r:id="rId158"/>
    <p:sldId id="998" r:id="rId159"/>
    <p:sldId id="999" r:id="rId160"/>
    <p:sldId id="1003" r:id="rId161"/>
    <p:sldId id="436" r:id="rId162"/>
    <p:sldId id="460" r:id="rId163"/>
    <p:sldId id="461" r:id="rId164"/>
    <p:sldId id="477" r:id="rId165"/>
    <p:sldId id="462" r:id="rId166"/>
    <p:sldId id="463" r:id="rId167"/>
    <p:sldId id="451" r:id="rId168"/>
    <p:sldId id="452" r:id="rId169"/>
    <p:sldId id="453" r:id="rId170"/>
    <p:sldId id="464" r:id="rId171"/>
    <p:sldId id="454" r:id="rId172"/>
    <p:sldId id="465" r:id="rId173"/>
    <p:sldId id="455" r:id="rId174"/>
    <p:sldId id="456" r:id="rId175"/>
    <p:sldId id="457" r:id="rId176"/>
    <p:sldId id="476" r:id="rId177"/>
    <p:sldId id="466" r:id="rId178"/>
    <p:sldId id="467" r:id="rId179"/>
    <p:sldId id="468" r:id="rId180"/>
    <p:sldId id="469" r:id="rId181"/>
    <p:sldId id="470" r:id="rId182"/>
    <p:sldId id="475" r:id="rId183"/>
    <p:sldId id="474" r:id="rId184"/>
    <p:sldId id="458" r:id="rId185"/>
    <p:sldId id="459" r:id="rId186"/>
    <p:sldId id="969" r:id="rId187"/>
    <p:sldId id="478" r:id="rId188"/>
    <p:sldId id="479" r:id="rId189"/>
    <p:sldId id="480" r:id="rId190"/>
    <p:sldId id="481" r:id="rId191"/>
    <p:sldId id="482" r:id="rId192"/>
    <p:sldId id="483" r:id="rId193"/>
    <p:sldId id="484" r:id="rId194"/>
    <p:sldId id="485" r:id="rId195"/>
    <p:sldId id="486" r:id="rId196"/>
    <p:sldId id="487" r:id="rId197"/>
    <p:sldId id="488" r:id="rId198"/>
    <p:sldId id="489" r:id="rId199"/>
    <p:sldId id="490" r:id="rId200"/>
    <p:sldId id="491" r:id="rId201"/>
    <p:sldId id="492" r:id="rId202"/>
    <p:sldId id="493" r:id="rId203"/>
    <p:sldId id="494" r:id="rId204"/>
    <p:sldId id="495" r:id="rId205"/>
    <p:sldId id="496" r:id="rId206"/>
    <p:sldId id="497" r:id="rId207"/>
    <p:sldId id="498" r:id="rId208"/>
    <p:sldId id="499" r:id="rId209"/>
    <p:sldId id="500" r:id="rId210"/>
    <p:sldId id="501" r:id="rId211"/>
    <p:sldId id="523" r:id="rId212"/>
    <p:sldId id="502" r:id="rId213"/>
    <p:sldId id="508" r:id="rId214"/>
    <p:sldId id="509" r:id="rId215"/>
    <p:sldId id="510" r:id="rId216"/>
    <p:sldId id="511" r:id="rId217"/>
    <p:sldId id="512" r:id="rId218"/>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048A"/>
    <a:srgbClr val="FFFFFF"/>
    <a:srgbClr val="CCFFCC"/>
    <a:srgbClr val="990099"/>
    <a:srgbClr val="009900"/>
    <a:srgbClr val="CC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8" autoAdjust="0"/>
    <p:restoredTop sz="82087" autoAdjust="0"/>
  </p:normalViewPr>
  <p:slideViewPr>
    <p:cSldViewPr>
      <p:cViewPr varScale="1">
        <p:scale>
          <a:sx n="59" d="100"/>
          <a:sy n="59" d="100"/>
        </p:scale>
        <p:origin x="408" y="62"/>
      </p:cViewPr>
      <p:guideLst>
        <p:guide orient="horz" pos="2160"/>
        <p:guide pos="2903"/>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notesMaster" Target="notesMasters/notesMaster1.xml"/><Relationship Id="rId3" Type="http://schemas.openxmlformats.org/officeDocument/2006/relationships/slideMaster" Target="slideMasters/slideMaster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presProps" Target="pres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theme" Target="theme/theme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tableStyles" Target="tableStyle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1026"/>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lvl1pPr>
          </a:lstStyle>
          <a:p>
            <a:pPr>
              <a:defRPr/>
            </a:pPr>
            <a:endParaRPr lang="en-US" altLang="zh-CN"/>
          </a:p>
        </p:txBody>
      </p:sp>
      <p:sp>
        <p:nvSpPr>
          <p:cNvPr id="63491" name="Rectangle 1027"/>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lvl1pPr>
          </a:lstStyle>
          <a:p>
            <a:pPr>
              <a:defRPr/>
            </a:pPr>
            <a:endParaRPr lang="en-US" altLang="zh-CN"/>
          </a:p>
        </p:txBody>
      </p:sp>
      <p:sp>
        <p:nvSpPr>
          <p:cNvPr id="63492" name="Rectangle 1028"/>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lvl1pPr>
          </a:lstStyle>
          <a:p>
            <a:pPr>
              <a:defRPr/>
            </a:pPr>
            <a:endParaRPr lang="en-US" altLang="zh-CN"/>
          </a:p>
        </p:txBody>
      </p:sp>
      <p:sp>
        <p:nvSpPr>
          <p:cNvPr id="63493" name="Rectangle 1029"/>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lvl1pPr>
          </a:lstStyle>
          <a:p>
            <a:pPr>
              <a:defRPr/>
            </a:pPr>
            <a:fld id="{EEAE3C9E-1964-4946-AF2F-D259BAF956B7}"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ED7C4EC0-E756-4092-A7CE-931632268DD9}" type="datetimeFigureOut">
              <a:rPr lang="zh-CN" altLang="en-US"/>
              <a:t>2022/9/27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8EC15980-F88E-471D-AE3B-F2E1463E0C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F7E73E5-ECB7-44B8-8890-EE01EF4AA326}" type="slidenum">
              <a:rPr lang="en-US" altLang="zh-CN"/>
              <a:t>4</a:t>
            </a:fld>
            <a:endParaRPr lang="en-US" altLang="zh-CN"/>
          </a:p>
        </p:txBody>
      </p:sp>
      <p:sp>
        <p:nvSpPr>
          <p:cNvPr id="88066" name="Rectangle 2"/>
          <p:cNvSpPr>
            <a:spLocks noGrp="1" noRot="1" noChangeAspect="1" noChangeArrowheads="1" noTextEdit="1"/>
          </p:cNvSpPr>
          <p:nvPr>
            <p:ph type="sldImg"/>
          </p:nvPr>
        </p:nvSpPr>
        <p:spPr/>
      </p:sp>
      <p:sp>
        <p:nvSpPr>
          <p:cNvPr id="88067" name="Rectangle 3"/>
          <p:cNvSpPr>
            <a:spLocks noGrp="1" noChangeArrowheads="1"/>
          </p:cNvSpPr>
          <p:nvPr>
            <p:ph type="body" idx="1"/>
          </p:nvPr>
        </p:nvSpPr>
        <p:spPr/>
        <p:txBody>
          <a:bodyPr/>
          <a:lstStyle/>
          <a:p>
            <a:r>
              <a:rPr lang="zh-CN" altLang="en-US"/>
              <a:t>递归边界条件：非递归定义，给出了这个函数的初始值；是递归的出口，没有它就会陷于死循环；</a:t>
            </a:r>
          </a:p>
          <a:p>
            <a:r>
              <a:rPr lang="zh-CN" altLang="en-US"/>
              <a:t>递归方程：用较小的自变量的函数来表示较大的自变量函数的方式定义</a:t>
            </a:r>
            <a:r>
              <a:rPr lang="en-US" altLang="zh-CN"/>
              <a:t>n</a:t>
            </a:r>
            <a:r>
              <a:rPr lang="zh-CN" altLang="en-US"/>
              <a:t>的阶乘</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0B34EEE-C67C-4891-AB30-BE5E405693EF}" type="slidenum">
              <a:rPr lang="en-US" altLang="zh-CN" sz="1200"/>
              <a:t>59</a:t>
            </a:fld>
            <a:endParaRPr lang="en-US" altLang="zh-CN" sz="1200"/>
          </a:p>
        </p:txBody>
      </p:sp>
      <p:sp>
        <p:nvSpPr>
          <p:cNvPr id="12493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即对于一个规模很大的序列，我们不断的进行二分分割，直到分割成单独的元素，即</a:t>
            </a:r>
            <a:r>
              <a:rPr lang="en-US" altLang="zh-CN" dirty="0"/>
              <a:t>n=1</a:t>
            </a:r>
            <a:r>
              <a:rPr lang="zh-CN" altLang="en-US" dirty="0"/>
              <a:t>的子集合。</a:t>
            </a:r>
          </a:p>
          <a:p>
            <a:pPr>
              <a:spcBef>
                <a:spcPct val="0"/>
              </a:spcBef>
            </a:pPr>
            <a:r>
              <a:rPr lang="zh-CN" altLang="en-US" dirty="0"/>
              <a:t>此时，再从头合并，合并时就是比大小的过程，决定两个子集和的顺序。</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C01D9E22-5EB1-455D-A218-6DD0F24F6DC6}" type="slidenum">
              <a:rPr lang="en-US" altLang="zh-CN" sz="1200"/>
              <a:t>62</a:t>
            </a:fld>
            <a:endParaRPr lang="en-US" altLang="zh-CN" sz="1200"/>
          </a:p>
        </p:txBody>
      </p:sp>
      <p:sp>
        <p:nvSpPr>
          <p:cNvPr id="14233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63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0BD9F66-3E58-44F9-95E9-259945AC8FBB}" type="slidenum">
              <a:rPr lang="en-US" altLang="zh-CN" sz="1200"/>
              <a:t>64</a:t>
            </a:fld>
            <a:endParaRPr lang="en-US" altLang="zh-CN" sz="1200"/>
          </a:p>
        </p:txBody>
      </p:sp>
      <p:sp>
        <p:nvSpPr>
          <p:cNvPr id="13107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10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这是采取递归的过程合并排序。</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D4C587C0-4734-4D25-ACBE-915B4181AB35}" type="slidenum">
              <a:rPr lang="en-US" altLang="zh-CN" sz="1200"/>
              <a:t>66</a:t>
            </a:fld>
            <a:endParaRPr lang="en-US" altLang="zh-CN" sz="1200"/>
          </a:p>
        </p:txBody>
      </p:sp>
      <p:sp>
        <p:nvSpPr>
          <p:cNvPr id="12595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即对于一个规模很大的序列，我们不断的进行二分分割，直到分割成单独的元素，即</a:t>
            </a:r>
            <a:r>
              <a:rPr lang="en-US" altLang="zh-CN"/>
              <a:t>n=1</a:t>
            </a:r>
            <a:r>
              <a:rPr lang="zh-CN" altLang="en-US"/>
              <a:t>的子集合。</a:t>
            </a:r>
          </a:p>
          <a:p>
            <a:pPr>
              <a:spcBef>
                <a:spcPct val="0"/>
              </a:spcBef>
            </a:pPr>
            <a:r>
              <a:rPr lang="zh-CN" altLang="en-US"/>
              <a:t>此时，再从头合并，合并时就是比大小的过程，决定两个子集和的顺序。顺序。</a:t>
            </a:r>
          </a:p>
          <a:p>
            <a:pPr>
              <a:spcBef>
                <a:spcPct val="0"/>
              </a:spcBef>
            </a:pP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CA26FCE-8161-44DF-BBF1-4E941CE9D4FA}" type="slidenum">
              <a:rPr lang="en-US" altLang="zh-CN" sz="1200"/>
              <a:t>67</a:t>
            </a:fld>
            <a:endParaRPr lang="en-US" altLang="zh-CN" sz="1200"/>
          </a:p>
        </p:txBody>
      </p:sp>
      <p:sp>
        <p:nvSpPr>
          <p:cNvPr id="12697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合并算法中，递归分解是可以看成是将待排序的数组，直接分解成</a:t>
            </a:r>
            <a:r>
              <a:rPr lang="en-US" altLang="zh-CN"/>
              <a:t>n</a:t>
            </a:r>
            <a:r>
              <a:rPr lang="zh-CN" altLang="en-US"/>
              <a:t>个元素个数</a:t>
            </a:r>
            <a:r>
              <a:rPr lang="en-US" altLang="zh-CN"/>
              <a:t>=1</a:t>
            </a:r>
            <a:r>
              <a:rPr lang="zh-CN" altLang="en-US"/>
              <a:t>的最小集合了。</a:t>
            </a:r>
          </a:p>
          <a:p>
            <a:pPr>
              <a:spcBef>
                <a:spcPct val="0"/>
              </a:spcBef>
            </a:pPr>
            <a:r>
              <a:rPr lang="zh-CN" altLang="en-US"/>
              <a:t>请大家注意，这个过程的关键步骤在于</a:t>
            </a:r>
            <a:r>
              <a:rPr lang="en-US" altLang="zh-CN"/>
              <a:t>;</a:t>
            </a:r>
          </a:p>
          <a:p>
            <a:pPr>
              <a:spcBef>
                <a:spcPct val="0"/>
              </a:spcBef>
            </a:pPr>
            <a:r>
              <a:rPr lang="en-US" altLang="zh-CN"/>
              <a:t>1</a:t>
            </a:r>
            <a:r>
              <a:rPr lang="zh-CN" altLang="en-US"/>
              <a:t>）分治法的反用，跟前面的正用不同。</a:t>
            </a:r>
          </a:p>
          <a:p>
            <a:pPr>
              <a:spcBef>
                <a:spcPct val="0"/>
              </a:spcBef>
            </a:pPr>
            <a:r>
              <a:rPr lang="en-US" altLang="zh-CN"/>
              <a:t>2</a:t>
            </a:r>
            <a:r>
              <a:rPr lang="zh-CN" altLang="en-US"/>
              <a:t>）合并时的比较排序，即如何将两个有序段合并成一个有序段？</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5828C20-9DE3-48F3-96D5-438F21530779}" type="slidenum">
              <a:rPr lang="en-US" altLang="zh-CN" sz="1200"/>
              <a:t>68</a:t>
            </a:fld>
            <a:endParaRPr lang="en-US" altLang="zh-CN" sz="1200"/>
          </a:p>
        </p:txBody>
      </p:sp>
      <p:sp>
        <p:nvSpPr>
          <p:cNvPr id="1280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假设有两个有序段，从</a:t>
            </a:r>
            <a:r>
              <a:rPr lang="en-US" altLang="zh-CN" dirty="0" err="1"/>
              <a:t>l~m</a:t>
            </a:r>
            <a:r>
              <a:rPr lang="en-US" altLang="zh-CN" dirty="0"/>
              <a:t>,</a:t>
            </a:r>
            <a:r>
              <a:rPr lang="zh-CN" altLang="en-US" dirty="0"/>
              <a:t>下标从</a:t>
            </a:r>
            <a:r>
              <a:rPr lang="en-US" altLang="zh-CN" dirty="0"/>
              <a:t>m+1~r;</a:t>
            </a:r>
          </a:p>
          <a:p>
            <a:pPr>
              <a:spcBef>
                <a:spcPct val="0"/>
              </a:spcBef>
            </a:pPr>
            <a:r>
              <a:rPr lang="zh-CN" altLang="en-US" dirty="0"/>
              <a:t>分别定义两个指针</a:t>
            </a:r>
            <a:r>
              <a:rPr lang="en-US" altLang="zh-CN" dirty="0" err="1"/>
              <a:t>I,j</a:t>
            </a:r>
            <a:r>
              <a:rPr lang="zh-CN" altLang="en-US" dirty="0"/>
              <a:t>分别指向两个有序段的初始元素。</a:t>
            </a:r>
          </a:p>
          <a:p>
            <a:pPr>
              <a:spcBef>
                <a:spcPct val="0"/>
              </a:spcBef>
            </a:pPr>
            <a:r>
              <a:rPr lang="en-US" altLang="zh-CN" dirty="0"/>
              <a:t>1</a:t>
            </a:r>
            <a:r>
              <a:rPr lang="zh-CN" altLang="en-US" dirty="0"/>
              <a:t>）先比较</a:t>
            </a:r>
            <a:r>
              <a:rPr lang="en-US" altLang="zh-CN" dirty="0"/>
              <a:t>a[</a:t>
            </a:r>
            <a:r>
              <a:rPr lang="en-US" altLang="zh-CN" dirty="0" err="1"/>
              <a:t>i</a:t>
            </a:r>
            <a:r>
              <a:rPr lang="en-US" altLang="zh-CN" dirty="0"/>
              <a:t>]</a:t>
            </a:r>
            <a:r>
              <a:rPr lang="zh-CN" altLang="en-US" dirty="0"/>
              <a:t>和</a:t>
            </a:r>
            <a:r>
              <a:rPr lang="en-US" altLang="zh-CN" dirty="0"/>
              <a:t>a[j]</a:t>
            </a:r>
            <a:r>
              <a:rPr lang="zh-CN" altLang="en-US" dirty="0"/>
              <a:t>，如果</a:t>
            </a:r>
            <a:r>
              <a:rPr lang="en-US" altLang="zh-CN" dirty="0"/>
              <a:t>a[</a:t>
            </a:r>
            <a:r>
              <a:rPr lang="en-US" altLang="zh-CN" dirty="0" err="1"/>
              <a:t>i</a:t>
            </a:r>
            <a:r>
              <a:rPr lang="en-US" altLang="zh-CN" dirty="0"/>
              <a:t>]&lt;a[j]</a:t>
            </a:r>
            <a:r>
              <a:rPr lang="zh-CN" altLang="en-US" dirty="0"/>
              <a:t>，则</a:t>
            </a:r>
            <a:r>
              <a:rPr lang="en-US" altLang="zh-CN" dirty="0"/>
              <a:t>c[L]=a[</a:t>
            </a:r>
            <a:r>
              <a:rPr lang="en-US" altLang="zh-CN" dirty="0" err="1"/>
              <a:t>i</a:t>
            </a:r>
            <a:r>
              <a:rPr lang="en-US" altLang="zh-CN" dirty="0"/>
              <a:t>],</a:t>
            </a:r>
            <a:r>
              <a:rPr lang="zh-CN" altLang="en-US" dirty="0"/>
              <a:t>然后</a:t>
            </a:r>
            <a:r>
              <a:rPr lang="en-US" altLang="zh-CN" dirty="0" err="1"/>
              <a:t>i</a:t>
            </a:r>
            <a:r>
              <a:rPr lang="en-US" altLang="zh-CN" dirty="0"/>
              <a:t>++,j</a:t>
            </a:r>
            <a:r>
              <a:rPr lang="zh-CN" altLang="en-US" dirty="0"/>
              <a:t>不变；</a:t>
            </a:r>
          </a:p>
          <a:p>
            <a:pPr>
              <a:spcBef>
                <a:spcPct val="0"/>
              </a:spcBef>
            </a:pPr>
            <a:r>
              <a:rPr lang="zh-CN" altLang="en-US" dirty="0"/>
              <a:t>			   否则，</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D7BB6D7-594F-4FEC-BC8E-416DDC463970}" type="slidenum">
              <a:rPr lang="en-US" altLang="zh-CN" sz="1200"/>
              <a:t>70</a:t>
            </a:fld>
            <a:endParaRPr lang="en-US" altLang="zh-CN" sz="1200"/>
          </a:p>
        </p:txBody>
      </p:sp>
      <p:sp>
        <p:nvSpPr>
          <p:cNvPr id="12902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90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这个算法用于描述，当</a:t>
            </a:r>
            <a:r>
              <a:rPr lang="en-US" altLang="zh-CN"/>
              <a:t>S</a:t>
            </a:r>
            <a:r>
              <a:rPr lang="zh-CN" altLang="en-US"/>
              <a:t>定长时，合并。</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37AE0E0-A42B-4E75-96FA-66CEA333691F}" type="slidenum">
              <a:rPr lang="en-US" altLang="zh-CN" sz="1200"/>
              <a:t>71</a:t>
            </a:fld>
            <a:endParaRPr lang="en-US" altLang="zh-CN" sz="1200"/>
          </a:p>
        </p:txBody>
      </p:sp>
      <p:sp>
        <p:nvSpPr>
          <p:cNvPr id="13005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00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当</a:t>
            </a:r>
            <a:r>
              <a:rPr lang="en-US" altLang="zh-CN"/>
              <a:t>S</a:t>
            </a:r>
            <a:r>
              <a:rPr lang="zh-CN" altLang="en-US"/>
              <a:t>变长时段排序。</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74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1"/>
            <a:r>
              <a:rPr lang="zh-CN" altLang="en-US"/>
              <a:t>此时算法退化成为一个冒泡排序，比较次数</a:t>
            </a:r>
            <a:r>
              <a:rPr lang="en-US" altLang="zh-CN"/>
              <a:t>n(n-1)/2,</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DA03D99-AE9F-4DC6-A635-63BBE5AC75CD}" type="slidenum">
              <a:rPr lang="en-US" altLang="zh-CN">
                <a:solidFill>
                  <a:prstClr val="black"/>
                </a:solidFill>
              </a:rPr>
              <a:t>15</a:t>
            </a:fld>
            <a:endParaRPr lang="en-US" altLang="zh-CN">
              <a:solidFill>
                <a:prstClr val="black"/>
              </a:solidFill>
            </a:endParaRPr>
          </a:p>
        </p:txBody>
      </p:sp>
      <p:sp>
        <p:nvSpPr>
          <p:cNvPr id="95234" name="Rectangle 2"/>
          <p:cNvSpPr>
            <a:spLocks noGrp="1" noRot="1" noChangeAspect="1" noChangeArrowheads="1" noTextEdit="1"/>
          </p:cNvSpPr>
          <p:nvPr>
            <p:ph type="sldImg"/>
          </p:nvPr>
        </p:nvSpPr>
        <p:spPr/>
      </p:sp>
      <p:sp>
        <p:nvSpPr>
          <p:cNvPr id="95235" name="Rectangle 3"/>
          <p:cNvSpPr>
            <a:spLocks noGrp="1" noChangeArrowheads="1"/>
          </p:cNvSpPr>
          <p:nvPr>
            <p:ph type="body" idx="1"/>
          </p:nvPr>
        </p:nvSpPr>
        <p:spPr/>
        <p:txBody>
          <a:bodyPr/>
          <a:lstStyle/>
          <a:p>
            <a:r>
              <a:rPr lang="zh-CN" altLang="en-US"/>
              <a:t>通过展开递归式子，得到结果。</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插入和删除的交换次数都是堆的高度的一半</a:t>
            </a:r>
          </a:p>
        </p:txBody>
      </p:sp>
      <p:sp>
        <p:nvSpPr>
          <p:cNvPr id="4" name="灯片编号占位符 3"/>
          <p:cNvSpPr>
            <a:spLocks noGrp="1"/>
          </p:cNvSpPr>
          <p:nvPr>
            <p:ph type="sldNum" sz="quarter" idx="5"/>
          </p:nvPr>
        </p:nvSpPr>
        <p:spPr/>
        <p:txBody>
          <a:bodyPr/>
          <a:lstStyle/>
          <a:p>
            <a:pPr>
              <a:defRPr/>
            </a:pPr>
            <a:fld id="{8EC15980-F88E-471D-AE3B-F2E1463E0CAF}" type="slidenum">
              <a:rPr lang="zh-CN" altLang="en-US" smtClean="0"/>
              <a:t>137</a:t>
            </a:fld>
            <a:endParaRPr lang="zh-CN" altLang="en-US"/>
          </a:p>
        </p:txBody>
      </p:sp>
    </p:spTree>
    <p:extLst>
      <p:ext uri="{BB962C8B-B14F-4D97-AF65-F5344CB8AC3E}">
        <p14:creationId xmlns:p14="http://schemas.microsoft.com/office/powerpoint/2010/main" val="1827256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1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比较</a:t>
            </a:r>
            <a:r>
              <a:rPr lang="en-US" altLang="zh-CN"/>
              <a:t>n-1</a:t>
            </a:r>
            <a:r>
              <a:rPr lang="zh-CN" altLang="en-US"/>
              <a:t>次找出最大值，从剩余</a:t>
            </a:r>
            <a:r>
              <a:rPr lang="en-US" altLang="zh-CN"/>
              <a:t>n-1</a:t>
            </a:r>
            <a:r>
              <a:rPr lang="zh-CN" altLang="en-US"/>
              <a:t>中花费</a:t>
            </a:r>
            <a:r>
              <a:rPr lang="en-US" altLang="zh-CN"/>
              <a:t>n-2</a:t>
            </a:r>
            <a:r>
              <a:rPr lang="zh-CN" altLang="en-US"/>
              <a:t>找出最小值，比较次数多。</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1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比较</a:t>
            </a:r>
            <a:r>
              <a:rPr lang="en-US" altLang="zh-CN"/>
              <a:t>n-1</a:t>
            </a:r>
            <a:r>
              <a:rPr lang="zh-CN" altLang="en-US"/>
              <a:t>次找出最大值，从剩余</a:t>
            </a:r>
            <a:r>
              <a:rPr lang="en-US" altLang="zh-CN"/>
              <a:t>n-1</a:t>
            </a:r>
            <a:r>
              <a:rPr lang="zh-CN" altLang="en-US"/>
              <a:t>中花费</a:t>
            </a:r>
            <a:r>
              <a:rPr lang="en-US" altLang="zh-CN"/>
              <a:t>n-2</a:t>
            </a:r>
            <a:r>
              <a:rPr lang="zh-CN" altLang="en-US"/>
              <a:t>找出最小值，比较次数多。</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164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05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25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在排好序的序列中查找。</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最坏的是划分不平均时。</a:t>
            </a:r>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168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一维情况下，将</a:t>
            </a:r>
            <a:r>
              <a:rPr lang="en-US" altLang="zh-CN" dirty="0"/>
              <a:t>S</a:t>
            </a:r>
            <a:r>
              <a:rPr lang="zh-CN" altLang="en-US" dirty="0"/>
              <a:t>中的</a:t>
            </a:r>
            <a:r>
              <a:rPr lang="en-US" altLang="zh-CN" dirty="0"/>
              <a:t>n</a:t>
            </a:r>
            <a:r>
              <a:rPr lang="zh-CN" altLang="en-US" dirty="0"/>
              <a:t>个点退化为</a:t>
            </a:r>
            <a:r>
              <a:rPr lang="en-US" altLang="zh-CN" dirty="0"/>
              <a:t>x</a:t>
            </a:r>
            <a:r>
              <a:rPr lang="zh-CN" altLang="en-US" dirty="0"/>
              <a:t>轴上的</a:t>
            </a:r>
            <a:r>
              <a:rPr lang="en-US" altLang="zh-CN" dirty="0"/>
              <a:t>n</a:t>
            </a:r>
            <a:r>
              <a:rPr lang="zh-CN" altLang="en-US" dirty="0"/>
              <a:t>个坐标，最接近点对一定产生于相邻的坐标之间。</a:t>
            </a:r>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185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E228CC8-EA2C-4026-AA71-FF7F34E2FFFA}" type="slidenum">
              <a:rPr lang="en-US" altLang="zh-CN"/>
              <a:t>188</a:t>
            </a:fld>
            <a:endParaRPr lang="en-US" altLang="zh-CN"/>
          </a:p>
        </p:txBody>
      </p:sp>
      <p:sp>
        <p:nvSpPr>
          <p:cNvPr id="237570" name="Rectangle 2"/>
          <p:cNvSpPr>
            <a:spLocks noGrp="1" noRot="1" noChangeAspect="1" noChangeArrowheads="1" noTextEdit="1"/>
          </p:cNvSpPr>
          <p:nvPr>
            <p:ph type="sldImg"/>
          </p:nvPr>
        </p:nvSpPr>
        <p:spPr/>
      </p:sp>
      <p:sp>
        <p:nvSpPr>
          <p:cNvPr id="237571" name="Rectangle 3"/>
          <p:cNvSpPr>
            <a:spLocks noGrp="1" noChangeArrowheads="1"/>
          </p:cNvSpPr>
          <p:nvPr>
            <p:ph type="body" idx="1"/>
          </p:nvPr>
        </p:nvSpPr>
        <p:spPr/>
        <p:txBody>
          <a:bodyPr/>
          <a:lstStyle/>
          <a:p>
            <a:r>
              <a:rPr lang="zh-CN" altLang="en-US"/>
              <a:t>在合并时遇到了麻烦。</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725245-9619-4870-BF9D-9A76FF38660A}" type="slidenum">
              <a:rPr lang="en-US" altLang="zh-CN"/>
              <a:t>189</a:t>
            </a:fld>
            <a:endParaRPr lang="en-US" altLang="zh-CN"/>
          </a:p>
        </p:txBody>
      </p:sp>
      <p:sp>
        <p:nvSpPr>
          <p:cNvPr id="229378" name="Rectangle 2"/>
          <p:cNvSpPr>
            <a:spLocks noGrp="1" noRot="1" noChangeAspect="1" noChangeArrowheads="1" noTextEdit="1"/>
          </p:cNvSpPr>
          <p:nvPr>
            <p:ph type="sldImg"/>
          </p:nvPr>
        </p:nvSpPr>
        <p:spPr/>
      </p:sp>
      <p:sp>
        <p:nvSpPr>
          <p:cNvPr id="229379" name="Rectangle 3"/>
          <p:cNvSpPr>
            <a:spLocks noGrp="1" noChangeArrowheads="1"/>
          </p:cNvSpPr>
          <p:nvPr>
            <p:ph type="body" idx="1"/>
          </p:nvPr>
        </p:nvSpPr>
        <p:spPr/>
        <p:txBody>
          <a:bodyPr/>
          <a:lstStyle/>
          <a:p>
            <a:r>
              <a:rPr lang="zh-CN" altLang="en-US" dirty="0"/>
              <a:t>划分也是线性的。</a:t>
            </a:r>
          </a:p>
          <a:p>
            <a:r>
              <a:rPr lang="zh-CN" altLang="en-US" dirty="0"/>
              <a:t>合并：找子集合中的最大最小值，是一个</a:t>
            </a:r>
            <a:r>
              <a:rPr lang="en-US" altLang="zh-CN" dirty="0"/>
              <a:t>n-1</a:t>
            </a:r>
            <a:r>
              <a:rPr lang="zh-CN" altLang="en-US" dirty="0"/>
              <a:t>的比较过程，是线性的。如果不是这样，则对于</a:t>
            </a:r>
            <a:r>
              <a:rPr lang="en-US" altLang="zh-CN" dirty="0"/>
              <a:t>S1</a:t>
            </a:r>
            <a:r>
              <a:rPr lang="zh-CN" altLang="en-US" dirty="0"/>
              <a:t>中的每一个点都要找</a:t>
            </a:r>
            <a:r>
              <a:rPr lang="en-US" altLang="zh-CN" dirty="0"/>
              <a:t>n/2</a:t>
            </a:r>
            <a:r>
              <a:rPr lang="zh-CN" altLang="en-US" dirty="0"/>
              <a:t>个，一共是</a:t>
            </a:r>
            <a:r>
              <a:rPr lang="en-US" altLang="zh-CN" dirty="0"/>
              <a:t>n/2*n/2</a:t>
            </a:r>
          </a:p>
          <a:p>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2455335-BA5E-449A-90FF-39E7C00FF02F}" type="slidenum">
              <a:rPr lang="en-US" altLang="zh-CN" sz="1200"/>
              <a:t>25</a:t>
            </a:fld>
            <a:endParaRPr lang="en-US" altLang="zh-CN" sz="1200"/>
          </a:p>
        </p:txBody>
      </p:sp>
      <p:sp>
        <p:nvSpPr>
          <p:cNvPr id="11981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98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算法</a:t>
            </a:r>
            <a:r>
              <a:rPr lang="en-US" altLang="zh-CN"/>
              <a:t>1</a:t>
            </a:r>
            <a:r>
              <a:rPr lang="zh-CN" altLang="en-US"/>
              <a:t>：从头到尾顺序搜索可以实现。但该算法并没有利用好问题的条件，即该数组的顺序已经单调排好。复杂性：</a:t>
            </a:r>
            <a:r>
              <a:rPr lang="en-US" altLang="zh-CN"/>
              <a:t>O(n)</a:t>
            </a:r>
          </a:p>
          <a:p>
            <a:pPr>
              <a:spcBef>
                <a:spcPct val="0"/>
              </a:spcBef>
            </a:pPr>
            <a:r>
              <a:rPr lang="zh-CN" altLang="en-US"/>
              <a:t>算法</a:t>
            </a:r>
            <a:r>
              <a:rPr lang="en-US" altLang="zh-CN"/>
              <a:t>2</a:t>
            </a:r>
            <a:r>
              <a:rPr lang="zh-CN" altLang="en-US"/>
              <a:t>：将</a:t>
            </a:r>
            <a:r>
              <a:rPr lang="en-US" altLang="zh-CN"/>
              <a:t>n</a:t>
            </a:r>
            <a:r>
              <a:rPr lang="zh-CN" altLang="en-US"/>
              <a:t>个元素分成个数大致相同的两半，取</a:t>
            </a:r>
            <a:r>
              <a:rPr lang="en-US" altLang="zh-CN"/>
              <a:t>a[n/2]</a:t>
            </a:r>
            <a:r>
              <a:rPr lang="zh-CN" altLang="en-US"/>
              <a:t>与</a:t>
            </a:r>
            <a:r>
              <a:rPr lang="en-US" altLang="zh-CN"/>
              <a:t>x</a:t>
            </a:r>
            <a:r>
              <a:rPr lang="zh-CN" altLang="en-US"/>
              <a:t>做比较，如果</a:t>
            </a:r>
            <a:r>
              <a:rPr lang="en-US" altLang="zh-CN"/>
              <a:t>x=a[n/a],</a:t>
            </a:r>
            <a:r>
              <a:rPr lang="zh-CN" altLang="en-US"/>
              <a:t>则找到</a:t>
            </a:r>
            <a:r>
              <a:rPr lang="en-US" altLang="zh-CN"/>
              <a:t>x</a:t>
            </a:r>
            <a:r>
              <a:rPr lang="zh-CN" altLang="en-US"/>
              <a:t>，算法终止，如果</a:t>
            </a:r>
            <a:r>
              <a:rPr lang="en-US" altLang="zh-CN"/>
              <a:t>x&lt;a[n/2],</a:t>
            </a:r>
            <a:r>
              <a:rPr lang="zh-CN" altLang="en-US"/>
              <a:t>则只要在数组</a:t>
            </a:r>
            <a:r>
              <a:rPr lang="en-US" altLang="zh-CN"/>
              <a:t>a</a:t>
            </a:r>
            <a:r>
              <a:rPr lang="zh-CN" altLang="en-US"/>
              <a:t>的左半部继续搜索</a:t>
            </a:r>
            <a:r>
              <a:rPr lang="en-US" altLang="zh-CN"/>
              <a:t>x</a:t>
            </a:r>
            <a:r>
              <a:rPr lang="zh-CN" altLang="en-US"/>
              <a:t>，否则在右半部继续搜索。然后在折半的规模里继续递归使用该算法。</a:t>
            </a:r>
          </a:p>
          <a:p>
            <a:pPr>
              <a:spcBef>
                <a:spcPct val="0"/>
              </a:spcBef>
            </a:pP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5B35B0F-A010-4068-8063-16DE70186D70}" type="slidenum">
              <a:rPr lang="en-US" altLang="zh-CN"/>
              <a:t>190</a:t>
            </a:fld>
            <a:endParaRPr lang="en-US" altLang="zh-CN"/>
          </a:p>
        </p:txBody>
      </p:sp>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p:txBody>
          <a:bodyPr/>
          <a:lstStyle/>
          <a:p>
            <a:r>
              <a:rPr lang="zh-CN" altLang="en-US" dirty="0"/>
              <a:t>划分也是线性的。</a:t>
            </a:r>
          </a:p>
          <a:p>
            <a:r>
              <a:rPr lang="zh-CN" altLang="en-US" dirty="0"/>
              <a:t>合并：找子集合中的最大最小值，是一个</a:t>
            </a:r>
            <a:r>
              <a:rPr lang="en-US" altLang="zh-CN" dirty="0"/>
              <a:t>n-1</a:t>
            </a:r>
            <a:r>
              <a:rPr lang="zh-CN" altLang="en-US" dirty="0"/>
              <a:t>的比较过程，是线性的。</a:t>
            </a:r>
          </a:p>
          <a:p>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6BDD29-DCBD-4637-9B8E-C519FB7B3E29}" type="slidenum">
              <a:rPr lang="en-US" altLang="zh-CN"/>
              <a:t>194</a:t>
            </a:fld>
            <a:endParaRPr lang="en-US" altLang="zh-CN"/>
          </a:p>
        </p:txBody>
      </p:sp>
      <p:sp>
        <p:nvSpPr>
          <p:cNvPr id="239618" name="Rectangle 2"/>
          <p:cNvSpPr>
            <a:spLocks noGrp="1" noRot="1" noChangeAspect="1" noChangeArrowheads="1" noTextEdit="1"/>
          </p:cNvSpPr>
          <p:nvPr>
            <p:ph type="sldImg"/>
          </p:nvPr>
        </p:nvSpPr>
        <p:spPr/>
      </p:sp>
      <p:sp>
        <p:nvSpPr>
          <p:cNvPr id="239619"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B68EB5-063B-4FA0-9115-00E230F6A131}" type="slidenum">
              <a:rPr lang="en-US" altLang="zh-CN"/>
              <a:t>211</a:t>
            </a:fld>
            <a:endParaRPr lang="en-US" altLang="zh-CN"/>
          </a:p>
        </p:txBody>
      </p:sp>
      <p:sp>
        <p:nvSpPr>
          <p:cNvPr id="252930" name="Rectangle 2"/>
          <p:cNvSpPr>
            <a:spLocks noGrp="1" noRot="1" noChangeAspect="1" noChangeArrowheads="1" noTextEdit="1"/>
          </p:cNvSpPr>
          <p:nvPr>
            <p:ph type="sldImg"/>
          </p:nvPr>
        </p:nvSpPr>
        <p:spPr/>
      </p:sp>
      <p:sp>
        <p:nvSpPr>
          <p:cNvPr id="252931" name="Rectangle 3"/>
          <p:cNvSpPr>
            <a:spLocks noGrp="1" noChangeArrowheads="1"/>
          </p:cNvSpPr>
          <p:nvPr>
            <p:ph type="body" idx="1"/>
          </p:nvPr>
        </p:nvSpPr>
        <p:spPr/>
        <p:txBody>
          <a:bodyPr/>
          <a:lstStyle/>
          <a:p>
            <a:r>
              <a:rPr lang="zh-CN" altLang="en-US"/>
              <a:t>任何一个可以用计算机求解的问题所需的计算时间都与其规模有关。问题的规模越小，越容易直接求解，解题所需的计算时间也越少。例如，对于</a:t>
            </a:r>
            <a:r>
              <a:rPr lang="en-US" altLang="zh-CN"/>
              <a:t>n</a:t>
            </a:r>
            <a:r>
              <a:rPr lang="zh-CN" altLang="en-US"/>
              <a:t>个元素的排序问题，当</a:t>
            </a:r>
            <a:r>
              <a:rPr lang="en-US" altLang="zh-CN"/>
              <a:t>n=1</a:t>
            </a:r>
            <a:r>
              <a:rPr lang="zh-CN" altLang="en-US"/>
              <a:t>时，不需任何计算。</a:t>
            </a:r>
            <a:r>
              <a:rPr lang="en-US" altLang="zh-CN"/>
              <a:t>n=2</a:t>
            </a:r>
            <a:r>
              <a:rPr lang="zh-CN" altLang="en-US"/>
              <a:t>时，只要作一次比较即可排好序。</a:t>
            </a:r>
            <a:r>
              <a:rPr lang="en-US" altLang="zh-CN"/>
              <a:t>n=3</a:t>
            </a:r>
            <a:r>
              <a:rPr lang="zh-CN" altLang="en-US"/>
              <a:t>时只要作</a:t>
            </a:r>
            <a:r>
              <a:rPr lang="en-US" altLang="zh-CN"/>
              <a:t>3</a:t>
            </a:r>
            <a:r>
              <a:rPr lang="zh-CN" altLang="en-US"/>
              <a:t>次比较即可，</a:t>
            </a:r>
            <a:r>
              <a:rPr lang="en-US" altLang="zh-CN"/>
              <a:t>…</a:t>
            </a:r>
            <a:r>
              <a:rPr lang="zh-CN" altLang="en-US"/>
              <a:t>。而当</a:t>
            </a:r>
            <a:r>
              <a:rPr lang="en-US" altLang="zh-CN"/>
              <a:t>n</a:t>
            </a:r>
            <a:r>
              <a:rPr lang="zh-CN" altLang="en-US"/>
              <a:t>较大时，问题就不那么容易处理了。要想直接解决一个规模较大的问题，有时是相当困难的。</a:t>
            </a:r>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980B6D9-4F40-4725-8202-3D84D11F0DD2}" type="slidenum">
              <a:rPr lang="en-US" altLang="zh-CN" sz="1200"/>
              <a:t>28</a:t>
            </a:fld>
            <a:endParaRPr lang="en-US" altLang="zh-CN" sz="1200"/>
          </a:p>
        </p:txBody>
      </p:sp>
      <p:sp>
        <p:nvSpPr>
          <p:cNvPr id="1208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08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利用二分，分别求左半部的最大、最小值；左半部的最大、最小值。再递归</a:t>
            </a:r>
          </a:p>
          <a:p>
            <a:pPr>
              <a:spcBef>
                <a:spcPct val="0"/>
              </a:spcBef>
            </a:pPr>
            <a:r>
              <a:rPr lang="zh-CN" altLang="en-US"/>
              <a:t>最小情况：</a:t>
            </a:r>
            <a:r>
              <a:rPr lang="en-US" altLang="zh-CN"/>
              <a:t>1</a:t>
            </a:r>
            <a:r>
              <a:rPr lang="zh-CN" altLang="en-US"/>
              <a:t>个元素，</a:t>
            </a:r>
            <a:r>
              <a:rPr lang="en-US" altLang="zh-CN"/>
              <a:t>2</a:t>
            </a:r>
            <a:r>
              <a:rPr lang="zh-CN" altLang="en-US"/>
              <a:t>个元素的数组。</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/*6a*/       return(  pow(  pow( x,  2 ),  n/2 ) );</a:t>
            </a:r>
          </a:p>
          <a:p>
            <a:r>
              <a:rPr lang="zh-CN" altLang="en-US"/>
              <a:t>/*6b*/       return(  pow(  pow( x,  n/2 ),  2 ) );</a:t>
            </a:r>
          </a:p>
          <a:p>
            <a:r>
              <a:rPr lang="zh-CN" altLang="en-US"/>
              <a:t>/*6c*/       return(  pow( x,  n/2 )  *  pow( x, n/2 ) );</a:t>
            </a:r>
          </a:p>
          <a:p>
            <a:r>
              <a:rPr lang="zh-CN" altLang="en-US"/>
              <a:t>6a和6b都是不正确的，当n = 2时，递归调用pow中有一个是2作为第二个参数，这样程序将进入无限循环，无法进行下去；</a:t>
            </a:r>
          </a:p>
          <a:p>
            <a:endParaRPr lang="zh-CN" altLang="en-US"/>
          </a:p>
          <a:p>
            <a:r>
              <a:rPr lang="zh-CN" altLang="en-US"/>
              <a:t>就是当n=2时，6a和6b都会形成pow( x,  2 )的嵌套调用，就是在pow( x,  2 )不停地执行新的pow( x,  2 )，然后就有无穷个pow( x,  2 )被执行，程序将进入无限循环。</a:t>
            </a:r>
          </a:p>
        </p:txBody>
      </p:sp>
      <p:sp>
        <p:nvSpPr>
          <p:cNvPr id="4" name="灯片编号占位符 3"/>
          <p:cNvSpPr>
            <a:spLocks noGrp="1"/>
          </p:cNvSpPr>
          <p:nvPr>
            <p:ph type="sldNum" sz="quarter" idx="5"/>
          </p:nvPr>
        </p:nvSpPr>
        <p:spPr/>
        <p:txBody>
          <a:bodyPr/>
          <a:lstStyle/>
          <a:p>
            <a:pPr>
              <a:defRPr/>
            </a:pPr>
            <a:fld id="{8EC15980-F88E-471D-AE3B-F2E1463E0CAF}" type="slidenum">
              <a:rPr lang="zh-CN" altLang="en-US"/>
              <a:t>31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7D23D3E-E3BE-4B8C-B4B0-BCBF6A589AA2}" type="slidenum">
              <a:rPr lang="en-US" altLang="zh-CN" sz="1200"/>
              <a:t>33</a:t>
            </a:fld>
            <a:endParaRPr lang="en-US" altLang="zh-CN" sz="1200"/>
          </a:p>
        </p:txBody>
      </p:sp>
      <p:sp>
        <p:nvSpPr>
          <p:cNvPr id="12185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18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小学的方法：列出乘法式子，逐个位相称。</a:t>
            </a:r>
          </a:p>
          <a:p>
            <a:pPr>
              <a:spcBef>
                <a:spcPct val="0"/>
              </a:spcBef>
            </a:pPr>
            <a:endParaRPr lang="zh-CN" altLang="en-US"/>
          </a:p>
          <a:p>
            <a:pPr>
              <a:spcBef>
                <a:spcPct val="0"/>
              </a:spcBef>
            </a:pPr>
            <a:r>
              <a:rPr lang="zh-CN" altLang="en-US"/>
              <a:t>进行乘法时，特别是大的整数时，收到计算机硬件的方式的限制，只能用浮点方式近似表示，</a:t>
            </a:r>
          </a:p>
          <a:p>
            <a:pPr>
              <a:spcBef>
                <a:spcPct val="0"/>
              </a:spcBef>
            </a:pPr>
            <a:r>
              <a:rPr lang="zh-CN" altLang="en-US"/>
              <a:t>用软件的方式</a:t>
            </a:r>
          </a:p>
          <a:p>
            <a:pPr>
              <a:spcBef>
                <a:spcPct val="0"/>
              </a:spcBef>
            </a:pP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插入排序是在一个已经有序的小序列的基础上，一次插入一个元素。当然，刚开始这个有序的小序列只有</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个元素，就是第一个元素。比较是从有序序列的末尾开始，也就是想要插入的元素和已经有序的最大者开始比起，如果比它大则直接插入在其后面，否则一直往前找直到找到它该插入的位置。</a:t>
            </a:r>
            <a:endParaRPr lang="zh-CN" altLang="en-US" dirty="0"/>
          </a:p>
        </p:txBody>
      </p:sp>
      <p:sp>
        <p:nvSpPr>
          <p:cNvPr id="4" name="灯片编号占位符 3"/>
          <p:cNvSpPr>
            <a:spLocks noGrp="1"/>
          </p:cNvSpPr>
          <p:nvPr>
            <p:ph type="sldNum" sz="quarter" idx="10"/>
          </p:nvPr>
        </p:nvSpPr>
        <p:spPr/>
        <p:txBody>
          <a:bodyPr/>
          <a:lstStyle/>
          <a:p>
            <a:fld id="{D865EFF7-26C5-4D7F-9C61-58FFA78C20C3}" type="slidenum">
              <a:rPr lang="zh-CN" altLang="en-US" smtClean="0"/>
              <a:t>54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65EFF7-26C5-4D7F-9C61-58FFA78C20C3}" type="slidenum">
              <a:rPr lang="zh-CN" altLang="en-US" smtClean="0"/>
              <a:t>56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0A8D409-FD6E-4DEF-BAA7-684CC3987B4E}" type="slidenum">
              <a:rPr lang="en-US" altLang="zh-CN" sz="1200"/>
              <a:t>58</a:t>
            </a:fld>
            <a:endParaRPr lang="en-US" altLang="zh-CN" sz="1200"/>
          </a:p>
        </p:txBody>
      </p:sp>
      <p:sp>
        <p:nvSpPr>
          <p:cNvPr id="12390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39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zh-CN"/>
              <a:t>1+2+3+…+(n-1)=n(n-1)/2</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EAFCCDD4-E684-4274-BEBE-5D6F326D167C}"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21AA640F-23B7-4059-A1F7-84A5E2AD8D79}"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2EB8FD1B-D827-4369-A0A2-AAA3EC83F3A9}"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CB16B9-4946-4057-9729-6CE22FF4A6F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6B3950C1-2372-4EAB-BE26-DC36130D0E7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765994-DCD2-44E3-824D-EA306DFE2C4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B3CDB2ED-AD04-4F16-BE4C-9092ABA6BDE6}"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E0382DC6-9D77-49BA-9A92-92EEBCA98A1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82BAC076-6F59-4FD4-9E06-A62518C6787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48C47D07-5529-4D18-AC06-BD49E6587C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AF1BB8C-A8AD-49F3-8B08-05E680DEE6C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99320B41-0F2F-483E-AEDF-253AF2EB71C5}"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AC3EBDB-1277-4452-8CC1-11C6C3484633}"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AECA20E-236D-4F11-A1DE-0EE79B6F31D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AD38BBA-0E68-46F0-9380-A92968A186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CB16B9-4946-4057-9729-6CE22FF4A6F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6B3950C1-2372-4EAB-BE26-DC36130D0E7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765994-DCD2-44E3-824D-EA306DFE2C4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B3CDB2ED-AD04-4F16-BE4C-9092ABA6BDE6}"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E0382DC6-9D77-49BA-9A92-92EEBCA98A1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82BAC076-6F59-4FD4-9E06-A62518C6787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48C47D07-5529-4D18-AC06-BD49E6587C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BE2CFCF2-41BC-479B-AC2F-BFB8516B1E6A}"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AF1BB8C-A8AD-49F3-8B08-05E680DEE6C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AC3EBDB-1277-4452-8CC1-11C6C3484633}"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AECA20E-236D-4F11-A1DE-0EE79B6F31D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AD38BBA-0E68-46F0-9380-A92968A186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100" name="Rectangle 4"/>
          <p:cNvSpPr>
            <a:spLocks noChangeArrowheads="1"/>
          </p:cNvSpPr>
          <p:nvPr userDrawn="1"/>
        </p:nvSpPr>
        <p:spPr bwMode="auto">
          <a:xfrm>
            <a:off x="0" y="6248400"/>
            <a:ext cx="9144000" cy="609600"/>
          </a:xfrm>
          <a:prstGeom prst="rect">
            <a:avLst/>
          </a:prstGeom>
          <a:gradFill rotWithShape="0">
            <a:gsLst>
              <a:gs pos="0">
                <a:schemeClr val="bg1"/>
              </a:gs>
              <a:gs pos="100000">
                <a:srgbClr val="CC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Text Box 5"/>
          <p:cNvSpPr txBox="1">
            <a:spLocks noChangeArrowheads="1"/>
          </p:cNvSpPr>
          <p:nvPr userDrawn="1"/>
        </p:nvSpPr>
        <p:spPr bwMode="auto">
          <a:xfrm>
            <a:off x="107950" y="50800"/>
            <a:ext cx="161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latin typeface="华文行楷" pitchFamily="2" charset="-122"/>
                <a:ea typeface="华文行楷" pitchFamily="2" charset="-122"/>
              </a:rPr>
              <a:t>第</a:t>
            </a:r>
            <a:r>
              <a:rPr lang="en-US" altLang="zh-CN" sz="2400" b="0">
                <a:latin typeface="华文行楷" pitchFamily="2" charset="-122"/>
                <a:ea typeface="华文行楷" pitchFamily="2" charset="-122"/>
              </a:rPr>
              <a:t>9</a:t>
            </a:r>
            <a:r>
              <a:rPr lang="zh-CN" altLang="en-US" sz="2400" b="0">
                <a:latin typeface="华文行楷" pitchFamily="2" charset="-122"/>
                <a:ea typeface="华文行楷" pitchFamily="2" charset="-122"/>
              </a:rPr>
              <a:t>章 排序</a:t>
            </a:r>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31556690-2AA4-444C-A3AF-CB142F7C1354}" type="slidenum">
              <a:rPr lang="en-US" altLang="zh-CN"/>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endParaRPr lang="en-US" altLang="zh-CN"/>
          </a:p>
        </p:txBody>
      </p:sp>
      <p:sp>
        <p:nvSpPr>
          <p:cNvPr id="8" name="页脚占位符 7"/>
          <p:cNvSpPr>
            <a:spLocks noGrp="1"/>
          </p:cNvSpPr>
          <p:nvPr>
            <p:ph type="ftr" sz="quarter" idx="11"/>
          </p:nvPr>
        </p:nvSpPr>
        <p:spPr/>
        <p:txBody>
          <a:bodyPr/>
          <a:lstStyle>
            <a:lvl1pPr>
              <a:defRPr smtClean="0"/>
            </a:lvl1pPr>
          </a:lstStyle>
          <a:p>
            <a:pPr>
              <a:defRPr/>
            </a:pPr>
            <a:endParaRPr lang="en-US" altLang="zh-CN"/>
          </a:p>
        </p:txBody>
      </p:sp>
      <p:sp>
        <p:nvSpPr>
          <p:cNvPr id="9" name="灯片编号占位符 8"/>
          <p:cNvSpPr>
            <a:spLocks noGrp="1"/>
          </p:cNvSpPr>
          <p:nvPr>
            <p:ph type="sldNum" sz="quarter" idx="12"/>
          </p:nvPr>
        </p:nvSpPr>
        <p:spPr/>
        <p:txBody>
          <a:bodyPr/>
          <a:lstStyle>
            <a:lvl1pPr>
              <a:defRPr smtClean="0"/>
            </a:lvl1pPr>
          </a:lstStyle>
          <a:p>
            <a:pPr>
              <a:defRPr/>
            </a:pPr>
            <a:fld id="{9E99CFB3-3F68-4BD2-9890-EF40313BB600}"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endParaRPr lang="en-US" altLang="zh-CN"/>
          </a:p>
        </p:txBody>
      </p:sp>
      <p:sp>
        <p:nvSpPr>
          <p:cNvPr id="4" name="页脚占位符 3"/>
          <p:cNvSpPr>
            <a:spLocks noGrp="1"/>
          </p:cNvSpPr>
          <p:nvPr>
            <p:ph type="ftr" sz="quarter" idx="11"/>
          </p:nvPr>
        </p:nvSpPr>
        <p:spPr/>
        <p:txBody>
          <a:bodyPr/>
          <a:lstStyle>
            <a:lvl1pPr>
              <a:defRPr smtClean="0"/>
            </a:lvl1pPr>
          </a:lstStyle>
          <a:p>
            <a:pPr>
              <a:defRPr/>
            </a:pPr>
            <a:endParaRPr lang="en-US" altLang="zh-CN"/>
          </a:p>
        </p:txBody>
      </p:sp>
      <p:sp>
        <p:nvSpPr>
          <p:cNvPr id="5" name="灯片编号占位符 4"/>
          <p:cNvSpPr>
            <a:spLocks noGrp="1"/>
          </p:cNvSpPr>
          <p:nvPr>
            <p:ph type="sldNum" sz="quarter" idx="12"/>
          </p:nvPr>
        </p:nvSpPr>
        <p:spPr/>
        <p:txBody>
          <a:bodyPr/>
          <a:lstStyle>
            <a:lvl1pPr>
              <a:defRPr smtClean="0"/>
            </a:lvl1pPr>
          </a:lstStyle>
          <a:p>
            <a:pPr>
              <a:defRPr/>
            </a:pPr>
            <a:fld id="{FC9004AA-B0F6-4E00-B162-EA7498C596B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D775D280-6288-428A-A6B2-E314BA9B9DB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8780CD2D-7B0B-4623-B2A2-F1A7CD8297EE}"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smtClean="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smtClean="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smtClean="0"/>
            </a:lvl1pPr>
          </a:lstStyle>
          <a:p>
            <a:pPr>
              <a:defRPr/>
            </a:pPr>
            <a:fld id="{70A4ADD5-A7A8-4162-A385-51D321383EEB}"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4131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13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kumimoji="0" lang="en-US" altLang="zh-CN">
              <a:solidFill>
                <a:srgbClr val="000000"/>
              </a:solidFill>
              <a:latin typeface="Arial" charset="0"/>
              <a:ea typeface="宋体" charset="-122"/>
            </a:endParaRPr>
          </a:p>
        </p:txBody>
      </p:sp>
      <p:sp>
        <p:nvSpPr>
          <p:cNvPr id="14131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a:solidFill>
                <a:srgbClr val="000000"/>
              </a:solidFill>
              <a:latin typeface="Arial" charset="0"/>
              <a:ea typeface="宋体" charset="-122"/>
            </a:endParaRPr>
          </a:p>
        </p:txBody>
      </p:sp>
      <p:sp>
        <p:nvSpPr>
          <p:cNvPr id="1413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3B5716D-1B0C-4F5E-A147-615438248526}" type="slidenum">
              <a:rPr kumimoji="0" lang="en-US" altLang="zh-CN" smtClean="0">
                <a:solidFill>
                  <a:srgbClr val="000000"/>
                </a:solidFill>
                <a:latin typeface="Arial" charset="0"/>
                <a:ea typeface="宋体" charset="-122"/>
              </a:rPr>
              <a:t>‹#›</a:t>
            </a:fld>
            <a:endParaRPr kumimoji="0" lang="en-US" altLang="zh-CN">
              <a:solidFill>
                <a:srgbClr val="000000"/>
              </a:solidFill>
              <a:latin typeface="Arial" charset="0"/>
              <a:ea typeface="宋体"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800" b="1">
          <a:solidFill>
            <a:srgbClr val="CC0000"/>
          </a:solidFill>
          <a:latin typeface="+mj-lt"/>
          <a:ea typeface="+mj-ea"/>
          <a:cs typeface="+mj-cs"/>
        </a:defRPr>
      </a:lvl1pPr>
      <a:lvl2pPr algn="ctr" rtl="0" fontAlgn="base">
        <a:spcBef>
          <a:spcPct val="0"/>
        </a:spcBef>
        <a:spcAft>
          <a:spcPct val="0"/>
        </a:spcAft>
        <a:defRPr sz="4800" b="1">
          <a:solidFill>
            <a:srgbClr val="CC0000"/>
          </a:solidFill>
          <a:latin typeface="Arial" charset="0"/>
          <a:ea typeface="华文中宋" pitchFamily="2" charset="-122"/>
          <a:cs typeface="宋体" charset="-122"/>
        </a:defRPr>
      </a:lvl2pPr>
      <a:lvl3pPr algn="ctr" rtl="0" fontAlgn="base">
        <a:spcBef>
          <a:spcPct val="0"/>
        </a:spcBef>
        <a:spcAft>
          <a:spcPct val="0"/>
        </a:spcAft>
        <a:defRPr sz="4800" b="1">
          <a:solidFill>
            <a:srgbClr val="CC0000"/>
          </a:solidFill>
          <a:latin typeface="Arial" charset="0"/>
          <a:ea typeface="华文中宋" pitchFamily="2" charset="-122"/>
          <a:cs typeface="宋体" charset="-122"/>
        </a:defRPr>
      </a:lvl3pPr>
      <a:lvl4pPr algn="ctr" rtl="0" fontAlgn="base">
        <a:spcBef>
          <a:spcPct val="0"/>
        </a:spcBef>
        <a:spcAft>
          <a:spcPct val="0"/>
        </a:spcAft>
        <a:defRPr sz="4800" b="1">
          <a:solidFill>
            <a:srgbClr val="CC0000"/>
          </a:solidFill>
          <a:latin typeface="Arial" charset="0"/>
          <a:ea typeface="华文中宋" pitchFamily="2" charset="-122"/>
          <a:cs typeface="宋体" charset="-122"/>
        </a:defRPr>
      </a:lvl4pPr>
      <a:lvl5pPr algn="ctr" rtl="0" fontAlgn="base">
        <a:spcBef>
          <a:spcPct val="0"/>
        </a:spcBef>
        <a:spcAft>
          <a:spcPct val="0"/>
        </a:spcAft>
        <a:defRPr sz="4800" b="1">
          <a:solidFill>
            <a:srgbClr val="CC0000"/>
          </a:solidFill>
          <a:latin typeface="Arial" charset="0"/>
          <a:ea typeface="华文中宋" pitchFamily="2" charset="-122"/>
          <a:cs typeface="宋体" charset="-122"/>
        </a:defRPr>
      </a:lvl5pPr>
      <a:lvl6pPr marL="457200" algn="ctr" rtl="0" fontAlgn="base">
        <a:spcBef>
          <a:spcPct val="0"/>
        </a:spcBef>
        <a:spcAft>
          <a:spcPct val="0"/>
        </a:spcAft>
        <a:defRPr sz="4800" b="1">
          <a:solidFill>
            <a:srgbClr val="CC0000"/>
          </a:solidFill>
          <a:latin typeface="Arial" charset="0"/>
          <a:ea typeface="华文中宋" pitchFamily="2" charset="-122"/>
          <a:cs typeface="宋体" charset="-122"/>
        </a:defRPr>
      </a:lvl6pPr>
      <a:lvl7pPr marL="914400" algn="ctr" rtl="0" fontAlgn="base">
        <a:spcBef>
          <a:spcPct val="0"/>
        </a:spcBef>
        <a:spcAft>
          <a:spcPct val="0"/>
        </a:spcAft>
        <a:defRPr sz="4800" b="1">
          <a:solidFill>
            <a:srgbClr val="CC0000"/>
          </a:solidFill>
          <a:latin typeface="Arial" charset="0"/>
          <a:ea typeface="华文中宋" pitchFamily="2" charset="-122"/>
          <a:cs typeface="宋体" charset="-122"/>
        </a:defRPr>
      </a:lvl7pPr>
      <a:lvl8pPr marL="1371600" algn="ctr" rtl="0" fontAlgn="base">
        <a:spcBef>
          <a:spcPct val="0"/>
        </a:spcBef>
        <a:spcAft>
          <a:spcPct val="0"/>
        </a:spcAft>
        <a:defRPr sz="4800" b="1">
          <a:solidFill>
            <a:srgbClr val="CC0000"/>
          </a:solidFill>
          <a:latin typeface="Arial" charset="0"/>
          <a:ea typeface="华文中宋" pitchFamily="2" charset="-122"/>
          <a:cs typeface="宋体" charset="-122"/>
        </a:defRPr>
      </a:lvl8pPr>
      <a:lvl9pPr marL="1828800" algn="ctr" rtl="0" fontAlgn="base">
        <a:spcBef>
          <a:spcPct val="0"/>
        </a:spcBef>
        <a:spcAft>
          <a:spcPct val="0"/>
        </a:spcAft>
        <a:defRPr sz="4800" b="1">
          <a:solidFill>
            <a:srgbClr val="CC0000"/>
          </a:solidFill>
          <a:latin typeface="Arial" charset="0"/>
          <a:ea typeface="华文中宋" pitchFamily="2" charset="-122"/>
          <a:cs typeface="宋体" charset="-122"/>
        </a:defRPr>
      </a:lvl9pPr>
    </p:titleStyle>
    <p:bodyStyle>
      <a:lvl1pPr marL="342900" indent="-342900" algn="l" rtl="0" fontAlgn="base">
        <a:spcBef>
          <a:spcPct val="20000"/>
        </a:spcBef>
        <a:spcAft>
          <a:spcPct val="0"/>
        </a:spcAft>
        <a:buChar char="•"/>
        <a:defRPr sz="3200" b="1">
          <a:solidFill>
            <a:srgbClr val="000066"/>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4131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13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kumimoji="0" lang="en-US" altLang="zh-CN">
              <a:solidFill>
                <a:srgbClr val="000000"/>
              </a:solidFill>
              <a:latin typeface="Arial" charset="0"/>
              <a:ea typeface="宋体" charset="-122"/>
            </a:endParaRPr>
          </a:p>
        </p:txBody>
      </p:sp>
      <p:sp>
        <p:nvSpPr>
          <p:cNvPr id="14131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a:solidFill>
                <a:srgbClr val="000000"/>
              </a:solidFill>
              <a:latin typeface="Arial" charset="0"/>
              <a:ea typeface="宋体" charset="-122"/>
            </a:endParaRPr>
          </a:p>
        </p:txBody>
      </p:sp>
      <p:sp>
        <p:nvSpPr>
          <p:cNvPr id="1413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3B5716D-1B0C-4F5E-A147-615438248526}" type="slidenum">
              <a:rPr kumimoji="0" lang="en-US" altLang="zh-CN" smtClean="0">
                <a:solidFill>
                  <a:srgbClr val="000000"/>
                </a:solidFill>
                <a:latin typeface="Arial" charset="0"/>
                <a:ea typeface="宋体" charset="-122"/>
              </a:rPr>
              <a:t>‹#›</a:t>
            </a:fld>
            <a:endParaRPr kumimoji="0" lang="en-US" altLang="zh-CN">
              <a:solidFill>
                <a:srgbClr val="000000"/>
              </a:solidFill>
              <a:latin typeface="Arial" charset="0"/>
              <a:ea typeface="宋体"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800" b="1">
          <a:solidFill>
            <a:srgbClr val="CC0000"/>
          </a:solidFill>
          <a:latin typeface="+mj-lt"/>
          <a:ea typeface="+mj-ea"/>
          <a:cs typeface="+mj-cs"/>
        </a:defRPr>
      </a:lvl1pPr>
      <a:lvl2pPr algn="ctr" rtl="0" fontAlgn="base">
        <a:spcBef>
          <a:spcPct val="0"/>
        </a:spcBef>
        <a:spcAft>
          <a:spcPct val="0"/>
        </a:spcAft>
        <a:defRPr sz="4800" b="1">
          <a:solidFill>
            <a:srgbClr val="CC0000"/>
          </a:solidFill>
          <a:latin typeface="Arial" charset="0"/>
          <a:ea typeface="华文中宋" pitchFamily="2" charset="-122"/>
          <a:cs typeface="宋体" charset="-122"/>
        </a:defRPr>
      </a:lvl2pPr>
      <a:lvl3pPr algn="ctr" rtl="0" fontAlgn="base">
        <a:spcBef>
          <a:spcPct val="0"/>
        </a:spcBef>
        <a:spcAft>
          <a:spcPct val="0"/>
        </a:spcAft>
        <a:defRPr sz="4800" b="1">
          <a:solidFill>
            <a:srgbClr val="CC0000"/>
          </a:solidFill>
          <a:latin typeface="Arial" charset="0"/>
          <a:ea typeface="华文中宋" pitchFamily="2" charset="-122"/>
          <a:cs typeface="宋体" charset="-122"/>
        </a:defRPr>
      </a:lvl3pPr>
      <a:lvl4pPr algn="ctr" rtl="0" fontAlgn="base">
        <a:spcBef>
          <a:spcPct val="0"/>
        </a:spcBef>
        <a:spcAft>
          <a:spcPct val="0"/>
        </a:spcAft>
        <a:defRPr sz="4800" b="1">
          <a:solidFill>
            <a:srgbClr val="CC0000"/>
          </a:solidFill>
          <a:latin typeface="Arial" charset="0"/>
          <a:ea typeface="华文中宋" pitchFamily="2" charset="-122"/>
          <a:cs typeface="宋体" charset="-122"/>
        </a:defRPr>
      </a:lvl4pPr>
      <a:lvl5pPr algn="ctr" rtl="0" fontAlgn="base">
        <a:spcBef>
          <a:spcPct val="0"/>
        </a:spcBef>
        <a:spcAft>
          <a:spcPct val="0"/>
        </a:spcAft>
        <a:defRPr sz="4800" b="1">
          <a:solidFill>
            <a:srgbClr val="CC0000"/>
          </a:solidFill>
          <a:latin typeface="Arial" charset="0"/>
          <a:ea typeface="华文中宋" pitchFamily="2" charset="-122"/>
          <a:cs typeface="宋体" charset="-122"/>
        </a:defRPr>
      </a:lvl5pPr>
      <a:lvl6pPr marL="457200" algn="ctr" rtl="0" fontAlgn="base">
        <a:spcBef>
          <a:spcPct val="0"/>
        </a:spcBef>
        <a:spcAft>
          <a:spcPct val="0"/>
        </a:spcAft>
        <a:defRPr sz="4800" b="1">
          <a:solidFill>
            <a:srgbClr val="CC0000"/>
          </a:solidFill>
          <a:latin typeface="Arial" charset="0"/>
          <a:ea typeface="华文中宋" pitchFamily="2" charset="-122"/>
          <a:cs typeface="宋体" charset="-122"/>
        </a:defRPr>
      </a:lvl6pPr>
      <a:lvl7pPr marL="914400" algn="ctr" rtl="0" fontAlgn="base">
        <a:spcBef>
          <a:spcPct val="0"/>
        </a:spcBef>
        <a:spcAft>
          <a:spcPct val="0"/>
        </a:spcAft>
        <a:defRPr sz="4800" b="1">
          <a:solidFill>
            <a:srgbClr val="CC0000"/>
          </a:solidFill>
          <a:latin typeface="Arial" charset="0"/>
          <a:ea typeface="华文中宋" pitchFamily="2" charset="-122"/>
          <a:cs typeface="宋体" charset="-122"/>
        </a:defRPr>
      </a:lvl7pPr>
      <a:lvl8pPr marL="1371600" algn="ctr" rtl="0" fontAlgn="base">
        <a:spcBef>
          <a:spcPct val="0"/>
        </a:spcBef>
        <a:spcAft>
          <a:spcPct val="0"/>
        </a:spcAft>
        <a:defRPr sz="4800" b="1">
          <a:solidFill>
            <a:srgbClr val="CC0000"/>
          </a:solidFill>
          <a:latin typeface="Arial" charset="0"/>
          <a:ea typeface="华文中宋" pitchFamily="2" charset="-122"/>
          <a:cs typeface="宋体" charset="-122"/>
        </a:defRPr>
      </a:lvl8pPr>
      <a:lvl9pPr marL="1828800" algn="ctr" rtl="0" fontAlgn="base">
        <a:spcBef>
          <a:spcPct val="0"/>
        </a:spcBef>
        <a:spcAft>
          <a:spcPct val="0"/>
        </a:spcAft>
        <a:defRPr sz="4800" b="1">
          <a:solidFill>
            <a:srgbClr val="CC0000"/>
          </a:solidFill>
          <a:latin typeface="Arial" charset="0"/>
          <a:ea typeface="华文中宋" pitchFamily="2" charset="-122"/>
          <a:cs typeface="宋体" charset="-122"/>
        </a:defRPr>
      </a:lvl9pPr>
    </p:titleStyle>
    <p:bodyStyle>
      <a:lvl1pPr marL="342900" indent="-342900" algn="l" rtl="0" fontAlgn="base">
        <a:spcBef>
          <a:spcPct val="20000"/>
        </a:spcBef>
        <a:spcAft>
          <a:spcPct val="0"/>
        </a:spcAft>
        <a:buChar char="•"/>
        <a:defRPr sz="3200" b="1">
          <a:solidFill>
            <a:srgbClr val="000066"/>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4"/>
          <p:cNvSpPr>
            <a:spLocks noChangeArrowheads="1"/>
          </p:cNvSpPr>
          <p:nvPr userDrawn="1"/>
        </p:nvSpPr>
        <p:spPr bwMode="auto">
          <a:xfrm>
            <a:off x="0" y="6248400"/>
            <a:ext cx="9144000" cy="609600"/>
          </a:xfrm>
          <a:prstGeom prst="rect">
            <a:avLst/>
          </a:prstGeom>
          <a:gradFill rotWithShape="0">
            <a:gsLst>
              <a:gs pos="0">
                <a:schemeClr val="bg1"/>
              </a:gs>
              <a:gs pos="100000">
                <a:srgbClr val="CC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Text Box 5"/>
          <p:cNvSpPr txBox="1">
            <a:spLocks noChangeArrowheads="1"/>
          </p:cNvSpPr>
          <p:nvPr userDrawn="1"/>
        </p:nvSpPr>
        <p:spPr bwMode="auto">
          <a:xfrm>
            <a:off x="107950" y="50800"/>
            <a:ext cx="161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latin typeface="华文行楷" pitchFamily="2" charset="-122"/>
                <a:ea typeface="华文行楷" pitchFamily="2" charset="-122"/>
              </a:rPr>
              <a:t>第</a:t>
            </a:r>
            <a:r>
              <a:rPr lang="en-US" altLang="zh-CN" sz="2400" b="0">
                <a:latin typeface="华文行楷" pitchFamily="2" charset="-122"/>
                <a:ea typeface="华文行楷" pitchFamily="2" charset="-122"/>
              </a:rPr>
              <a:t>9</a:t>
            </a:r>
            <a:r>
              <a:rPr lang="zh-CN" altLang="en-US" sz="2400" b="0">
                <a:latin typeface="华文行楷" pitchFamily="2" charset="-122"/>
                <a:ea typeface="华文行楷" pitchFamily="2" charset="-122"/>
              </a:rPr>
              <a:t>章 排序</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txStyles>
    <p:titleStyle>
      <a:lvl1pPr algn="ctr" rtl="0" fontAlgn="base">
        <a:spcBef>
          <a:spcPct val="0"/>
        </a:spcBef>
        <a:spcAft>
          <a:spcPct val="0"/>
        </a:spcAft>
        <a:defRPr kumimoji="1" sz="4000">
          <a:solidFill>
            <a:schemeClr val="bg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2pPr>
      <a:lvl3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3pPr>
      <a:lvl4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4pPr>
      <a:lvl5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5pPr>
      <a:lvl6pPr marL="4572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6pPr>
      <a:lvl7pPr marL="9144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7pPr>
      <a:lvl8pPr marL="13716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8pPr>
      <a:lvl9pPr marL="18288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9pPr>
    </p:titleStyle>
    <p:bodyStyle>
      <a:lvl1pPr marL="342900" indent="-342900" algn="l" rtl="0" fontAlgn="base">
        <a:spcBef>
          <a:spcPct val="20000"/>
        </a:spcBef>
        <a:spcAft>
          <a:spcPct val="0"/>
        </a:spcAft>
        <a:buClr>
          <a:srgbClr val="FF3300"/>
        </a:buClr>
        <a:buSzPct val="70000"/>
        <a:buFont typeface="Wingdings" pitchFamily="2" charset="2"/>
        <a:buChar char="|"/>
        <a:defRPr kumimoji="1" sz="3200">
          <a:solidFill>
            <a:schemeClr val="tx1"/>
          </a:solidFill>
          <a:latin typeface="+mn-lt"/>
          <a:ea typeface="+mn-ea"/>
          <a:cs typeface="+mn-cs"/>
        </a:defRPr>
      </a:lvl1pPr>
      <a:lvl2pPr marL="742950" indent="-285750" algn="l" rtl="0" fontAlgn="base">
        <a:spcBef>
          <a:spcPct val="20000"/>
        </a:spcBef>
        <a:spcAft>
          <a:spcPct val="0"/>
        </a:spcAft>
        <a:buClr>
          <a:srgbClr val="FF3300"/>
        </a:buClr>
        <a:buSzPct val="70000"/>
        <a:buFont typeface="Wingdings" pitchFamily="2" charset="2"/>
        <a:buChar char="z"/>
        <a:defRPr kumimoji="1" sz="2800">
          <a:solidFill>
            <a:schemeClr val="tx1"/>
          </a:solidFill>
          <a:latin typeface="+mn-lt"/>
          <a:ea typeface="+mn-ea"/>
        </a:defRPr>
      </a:lvl2pPr>
      <a:lvl3pPr marL="1143000" indent="-228600" algn="l" rtl="0" fontAlgn="base">
        <a:spcBef>
          <a:spcPct val="20000"/>
        </a:spcBef>
        <a:spcAft>
          <a:spcPct val="0"/>
        </a:spcAft>
        <a:buClr>
          <a:srgbClr val="FF3300"/>
        </a:buClr>
        <a:buSzPct val="70000"/>
        <a:buFont typeface="Wingdings" pitchFamily="2" charset="2"/>
        <a:buChar char="]"/>
        <a:defRPr kumimoji="1" sz="2400">
          <a:solidFill>
            <a:schemeClr val="tx1"/>
          </a:solidFill>
          <a:latin typeface="+mn-lt"/>
          <a:ea typeface="+mn-ea"/>
        </a:defRPr>
      </a:lvl3pPr>
      <a:lvl4pPr marL="1600200" indent="-228600" algn="l" rtl="0" fontAlgn="base">
        <a:spcBef>
          <a:spcPct val="20000"/>
        </a:spcBef>
        <a:spcAft>
          <a:spcPct val="0"/>
        </a:spcAft>
        <a:buClr>
          <a:srgbClr val="FF3300"/>
        </a:buClr>
        <a:buSzPct val="70000"/>
        <a:buFont typeface="Wingdings" pitchFamily="2" charset="2"/>
        <a:buChar char="l"/>
        <a:defRPr kumimoji="1" sz="2200">
          <a:solidFill>
            <a:schemeClr val="tx1"/>
          </a:solidFill>
          <a:latin typeface="+mn-lt"/>
          <a:ea typeface="+mn-ea"/>
        </a:defRPr>
      </a:lvl4pPr>
      <a:lvl5pPr marL="20574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1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1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5" Type="http://schemas.openxmlformats.org/officeDocument/2006/relationships/image" Target="../media/image128.png"/><Relationship Id="rId4" Type="http://schemas.openxmlformats.org/officeDocument/2006/relationships/image" Target="../media/image127.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wmf"/><Relationship Id="rId4" Type="http://schemas.openxmlformats.org/officeDocument/2006/relationships/oleObject" Target="../embeddings/oleObject3.bin"/></Relationships>
</file>

<file path=ppt/slides/_rels/slide1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70.wmf"/></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8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9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77.wmf"/></Relationships>
</file>

<file path=ppt/slides/_rels/slide19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181.wmf"/><Relationship Id="rId4" Type="http://schemas.openxmlformats.org/officeDocument/2006/relationships/oleObject" Target="../embeddings/oleObject15.bin"/></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77.wmf"/></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hyperlink" Target="http://www.comp.nus.edu.sg/~xujia/mirror/algorithm.myrice.com/algorithm/technique/recursion/index.ht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www.comp.nus.edu.sg/~xujia/mirror/algorithm.myrice.com/algorithm/technique/dynamic_programming/chapter3.htm"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wmf"/></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5.xml"/><Relationship Id="rId7"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audio" Target="../media/audio2.wav"/><Relationship Id="rId4" Type="http://schemas.openxmlformats.org/officeDocument/2006/relationships/audio" Target="../media/audio1.wav"/></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0.xml"/><Relationship Id="rId1" Type="http://schemas.openxmlformats.org/officeDocument/2006/relationships/vmlDrawing" Target="../drawings/vmlDrawing6.v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48.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52.wmf"/><Relationship Id="rId4" Type="http://schemas.openxmlformats.org/officeDocument/2006/relationships/oleObject" Target="../embeddings/oleObject9.bin"/></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5.wmf"/><Relationship Id="rId5" Type="http://schemas.openxmlformats.org/officeDocument/2006/relationships/oleObject" Target="../embeddings/oleObject11.bin"/><Relationship Id="rId4" Type="http://schemas.openxmlformats.org/officeDocument/2006/relationships/image" Target="../media/image54.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ctrTitle"/>
          </p:nvPr>
        </p:nvSpPr>
        <p:spPr>
          <a:xfrm>
            <a:off x="323850" y="1773238"/>
            <a:ext cx="8424863" cy="1470025"/>
          </a:xfrm>
        </p:spPr>
        <p:txBody>
          <a:bodyPr/>
          <a:lstStyle/>
          <a:p>
            <a:pPr eaLnBrk="1" hangingPunct="1"/>
            <a:r>
              <a:rPr lang="en-US" altLang="zh-CN" b="1" i="1" dirty="0">
                <a:solidFill>
                  <a:srgbClr val="FF0000"/>
                </a:solidFill>
              </a:rPr>
              <a:t>Algorithms: Divide and Conquer</a:t>
            </a:r>
            <a:br>
              <a:rPr lang="en-US" altLang="zh-CN" b="1" i="1" dirty="0">
                <a:solidFill>
                  <a:srgbClr val="FF0000"/>
                </a:solidFill>
              </a:rPr>
            </a:br>
            <a:r>
              <a:rPr lang="zh-CN" altLang="en-US" b="1" i="1" dirty="0">
                <a:solidFill>
                  <a:srgbClr val="FF0000"/>
                </a:solidFill>
              </a:rPr>
              <a:t>分治法</a:t>
            </a:r>
          </a:p>
        </p:txBody>
      </p:sp>
      <p:sp>
        <p:nvSpPr>
          <p:cNvPr id="13315" name="副标题 2"/>
          <p:cNvSpPr>
            <a:spLocks noGrp="1"/>
          </p:cNvSpPr>
          <p:nvPr>
            <p:ph type="subTitle" idx="1"/>
          </p:nvPr>
        </p:nvSpPr>
        <p:spPr/>
        <p:txBody>
          <a:bodyPr/>
          <a:lstStyle/>
          <a:p>
            <a:pPr eaLnBrk="1" hangingPunct="1"/>
            <a:r>
              <a:rPr lang="en-US" altLang="zh-CN" b="1" i="1" dirty="0">
                <a:solidFill>
                  <a:srgbClr val="1E048A"/>
                </a:solidFill>
              </a:rPr>
              <a:t>Wang, </a:t>
            </a:r>
            <a:r>
              <a:rPr lang="en-US" altLang="zh-CN" b="1" i="1" dirty="0" err="1">
                <a:solidFill>
                  <a:srgbClr val="1E048A"/>
                </a:solidFill>
              </a:rPr>
              <a:t>Xiaoru</a:t>
            </a:r>
            <a:endParaRPr lang="en-US" altLang="zh-CN" b="1" i="1" dirty="0">
              <a:solidFill>
                <a:srgbClr val="1E048A"/>
              </a:solidFill>
            </a:endParaRPr>
          </a:p>
          <a:p>
            <a:pPr eaLnBrk="1" hangingPunct="1"/>
            <a:r>
              <a:rPr lang="zh-CN" altLang="en-US" b="1" i="1" dirty="0">
                <a:solidFill>
                  <a:srgbClr val="1E048A"/>
                </a:solidFill>
              </a:rPr>
              <a:t>王晓茹</a:t>
            </a:r>
            <a:endParaRPr lang="en-US" altLang="zh-CN" b="1" i="1" dirty="0">
              <a:solidFill>
                <a:srgbClr val="1E048A"/>
              </a:solidFill>
            </a:endParaRPr>
          </a:p>
          <a:p>
            <a:pPr eaLnBrk="1" hangingPunct="1"/>
            <a:r>
              <a:rPr lang="zh-CN" altLang="en-US" b="1" i="1" dirty="0">
                <a:solidFill>
                  <a:srgbClr val="1E048A"/>
                </a:solidFill>
              </a:rPr>
              <a:t>北邮计算机学院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506413" y="1341438"/>
            <a:ext cx="7772400" cy="4116387"/>
          </a:xfrm>
        </p:spPr>
        <p:txBody>
          <a:bodyPr/>
          <a:lstStyle/>
          <a:p>
            <a:pPr eaLnBrk="1" hangingPunct="1"/>
            <a:r>
              <a:rPr lang="zh-CN" altLang="en-US" sz="2400">
                <a:latin typeface="楷体_GB2312"/>
                <a:ea typeface="楷体_GB2312"/>
                <a:cs typeface="楷体_GB2312"/>
              </a:rPr>
              <a:t>将要求解的较大规模的问题分割成</a:t>
            </a:r>
            <a:r>
              <a:rPr lang="en-US" altLang="zh-CN" sz="2400">
                <a:latin typeface="楷体_GB2312"/>
                <a:ea typeface="楷体_GB2312"/>
                <a:cs typeface="楷体_GB2312"/>
              </a:rPr>
              <a:t>k</a:t>
            </a:r>
            <a:r>
              <a:rPr lang="zh-CN" altLang="en-US" sz="2400">
                <a:latin typeface="楷体_GB2312"/>
                <a:ea typeface="楷体_GB2312"/>
                <a:cs typeface="楷体_GB2312"/>
              </a:rPr>
              <a:t>个更小规模的子问题。</a:t>
            </a:r>
          </a:p>
        </p:txBody>
      </p:sp>
      <p:sp>
        <p:nvSpPr>
          <p:cNvPr id="16387" name="Rectangle 3"/>
          <p:cNvSpPr>
            <a:spLocks noGrp="1" noChangeArrowheads="1"/>
          </p:cNvSpPr>
          <p:nvPr>
            <p:ph type="title"/>
          </p:nvPr>
        </p:nvSpPr>
        <p:spPr>
          <a:xfrm>
            <a:off x="684213" y="260350"/>
            <a:ext cx="7772400" cy="865188"/>
          </a:xfrm>
        </p:spPr>
        <p:txBody>
          <a:bodyPr/>
          <a:lstStyle/>
          <a:p>
            <a:pPr eaLnBrk="1" hangingPunct="1"/>
            <a:r>
              <a:rPr lang="zh-CN" altLang="en-US" sz="3600" b="1" dirty="0">
                <a:solidFill>
                  <a:srgbClr val="FF0000"/>
                </a:solidFill>
                <a:ea typeface="黑体" pitchFamily="49" charset="-122"/>
              </a:rPr>
              <a:t>算法总体思想</a:t>
            </a:r>
            <a:r>
              <a:rPr lang="en-US" altLang="zh-CN" sz="3600" b="1" dirty="0">
                <a:solidFill>
                  <a:srgbClr val="FF0000"/>
                </a:solidFill>
                <a:ea typeface="黑体" pitchFamily="49" charset="-122"/>
              </a:rPr>
              <a:t>-divide, conquer</a:t>
            </a:r>
            <a:endParaRPr lang="zh-CN" altLang="en-US" sz="3600" b="1" dirty="0">
              <a:solidFill>
                <a:srgbClr val="FF0000"/>
              </a:solidFill>
              <a:ea typeface="黑体" pitchFamily="49" charset="-122"/>
            </a:endParaRPr>
          </a:p>
        </p:txBody>
      </p:sp>
      <p:sp>
        <p:nvSpPr>
          <p:cNvPr id="16388" name="Oval 4"/>
          <p:cNvSpPr>
            <a:spLocks noChangeArrowheads="1"/>
          </p:cNvSpPr>
          <p:nvPr/>
        </p:nvSpPr>
        <p:spPr bwMode="auto">
          <a:xfrm>
            <a:off x="4106863" y="3214688"/>
            <a:ext cx="800100" cy="609600"/>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n</a:t>
            </a:r>
          </a:p>
        </p:txBody>
      </p:sp>
      <p:cxnSp>
        <p:nvCxnSpPr>
          <p:cNvPr id="16389" name="AutoShape 5"/>
          <p:cNvCxnSpPr>
            <a:cxnSpLocks noChangeShapeType="1"/>
            <a:stCxn id="16388" idx="4"/>
            <a:endCxn id="16396" idx="0"/>
          </p:cNvCxnSpPr>
          <p:nvPr/>
        </p:nvCxnSpPr>
        <p:spPr bwMode="auto">
          <a:xfrm>
            <a:off x="4506913" y="3833813"/>
            <a:ext cx="3621087"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0" name="AutoShape 6"/>
          <p:cNvCxnSpPr>
            <a:cxnSpLocks noChangeShapeType="1"/>
            <a:stCxn id="16388" idx="4"/>
            <a:endCxn id="16393" idx="0"/>
          </p:cNvCxnSpPr>
          <p:nvPr/>
        </p:nvCxnSpPr>
        <p:spPr bwMode="auto">
          <a:xfrm flipH="1">
            <a:off x="1089025" y="3833813"/>
            <a:ext cx="3417888" cy="7620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1" name="AutoShape 7"/>
          <p:cNvCxnSpPr>
            <a:cxnSpLocks noChangeShapeType="1"/>
            <a:stCxn id="16388" idx="4"/>
            <a:endCxn id="16394" idx="0"/>
          </p:cNvCxnSpPr>
          <p:nvPr/>
        </p:nvCxnSpPr>
        <p:spPr bwMode="auto">
          <a:xfrm flipH="1">
            <a:off x="3435350" y="3833813"/>
            <a:ext cx="1071563"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2" name="AutoShape 8"/>
          <p:cNvCxnSpPr>
            <a:cxnSpLocks noChangeShapeType="1"/>
            <a:stCxn id="16388" idx="4"/>
            <a:endCxn id="16395" idx="0"/>
          </p:cNvCxnSpPr>
          <p:nvPr/>
        </p:nvCxnSpPr>
        <p:spPr bwMode="auto">
          <a:xfrm>
            <a:off x="4506913" y="3833813"/>
            <a:ext cx="1274762"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393" name="AutoShape 9"/>
          <p:cNvSpPr>
            <a:spLocks noChangeArrowheads="1"/>
          </p:cNvSpPr>
          <p:nvPr/>
        </p:nvSpPr>
        <p:spPr bwMode="auto">
          <a:xfrm>
            <a:off x="250825" y="4605338"/>
            <a:ext cx="1676400" cy="1473200"/>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b="1">
                <a:latin typeface="Arial Rounded MT Bold"/>
              </a:rPr>
              <a:t>T(n/2)</a:t>
            </a:r>
          </a:p>
        </p:txBody>
      </p:sp>
      <p:sp>
        <p:nvSpPr>
          <p:cNvPr id="16394" name="AutoShape 10"/>
          <p:cNvSpPr>
            <a:spLocks noChangeArrowheads="1"/>
          </p:cNvSpPr>
          <p:nvPr/>
        </p:nvSpPr>
        <p:spPr bwMode="auto">
          <a:xfrm>
            <a:off x="2597150" y="4656138"/>
            <a:ext cx="1676400" cy="1473200"/>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b="1">
                <a:latin typeface="Arial Rounded MT Bold"/>
              </a:rPr>
              <a:t>T(n/2)</a:t>
            </a:r>
          </a:p>
        </p:txBody>
      </p:sp>
      <p:sp>
        <p:nvSpPr>
          <p:cNvPr id="16395" name="AutoShape 11"/>
          <p:cNvSpPr>
            <a:spLocks noChangeArrowheads="1"/>
          </p:cNvSpPr>
          <p:nvPr/>
        </p:nvSpPr>
        <p:spPr bwMode="auto">
          <a:xfrm>
            <a:off x="4943475" y="4656138"/>
            <a:ext cx="1676400" cy="1473200"/>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b="1">
                <a:latin typeface="Arial Rounded MT Bold"/>
              </a:rPr>
              <a:t>T(n/2)</a:t>
            </a:r>
          </a:p>
        </p:txBody>
      </p:sp>
      <p:sp>
        <p:nvSpPr>
          <p:cNvPr id="16396" name="AutoShape 12"/>
          <p:cNvSpPr>
            <a:spLocks noChangeArrowheads="1"/>
          </p:cNvSpPr>
          <p:nvPr/>
        </p:nvSpPr>
        <p:spPr bwMode="auto">
          <a:xfrm>
            <a:off x="7289800" y="4656138"/>
            <a:ext cx="1676400" cy="1473200"/>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b="1">
                <a:latin typeface="Arial Rounded MT Bold"/>
              </a:rPr>
              <a:t>T(n/2)</a:t>
            </a:r>
          </a:p>
        </p:txBody>
      </p:sp>
      <p:sp>
        <p:nvSpPr>
          <p:cNvPr id="16397" name="AutoShape 13"/>
          <p:cNvSpPr>
            <a:spLocks noChangeArrowheads="1"/>
          </p:cNvSpPr>
          <p:nvPr/>
        </p:nvSpPr>
        <p:spPr bwMode="auto">
          <a:xfrm>
            <a:off x="431800" y="2928938"/>
            <a:ext cx="1295400" cy="1066800"/>
          </a:xfrm>
          <a:prstGeom prst="triangle">
            <a:avLst>
              <a:gd name="adj" fmla="val 50000"/>
            </a:avLst>
          </a:prstGeom>
          <a:solidFill>
            <a:schemeClr val="accent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T(n)</a:t>
            </a:r>
          </a:p>
        </p:txBody>
      </p:sp>
      <p:sp>
        <p:nvSpPr>
          <p:cNvPr id="16398" name="Text Box 14"/>
          <p:cNvSpPr txBox="1">
            <a:spLocks noChangeArrowheads="1"/>
          </p:cNvSpPr>
          <p:nvPr/>
        </p:nvSpPr>
        <p:spPr bwMode="auto">
          <a:xfrm>
            <a:off x="2717800" y="3263900"/>
            <a:ext cx="106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3200">
                <a:latin typeface="Arial Rounded MT Bold"/>
              </a:rPr>
              <a:t>=</a:t>
            </a:r>
          </a:p>
        </p:txBody>
      </p:sp>
      <p:sp>
        <p:nvSpPr>
          <p:cNvPr id="159759" name="Text Box 15"/>
          <p:cNvSpPr txBox="1">
            <a:spLocks noChangeArrowheads="1"/>
          </p:cNvSpPr>
          <p:nvPr/>
        </p:nvSpPr>
        <p:spPr bwMode="auto">
          <a:xfrm>
            <a:off x="865188" y="1414463"/>
            <a:ext cx="7345362" cy="13112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4000">
                <a:ea typeface="华文行楷" pitchFamily="2" charset="-122"/>
              </a:rPr>
              <a:t>                                                       </a:t>
            </a:r>
          </a:p>
          <a:p>
            <a:pPr eaLnBrk="1" hangingPunct="1"/>
            <a:r>
              <a:rPr lang="en-US" altLang="zh-CN" sz="4000">
                <a:ea typeface="华文行楷" pitchFamily="2" charset="-122"/>
              </a:rPr>
              <a:t> </a:t>
            </a:r>
          </a:p>
        </p:txBody>
      </p:sp>
      <p:sp>
        <p:nvSpPr>
          <p:cNvPr id="159760" name="Rectangle 16"/>
          <p:cNvSpPr>
            <a:spLocks noChangeArrowheads="1"/>
          </p:cNvSpPr>
          <p:nvPr/>
        </p:nvSpPr>
        <p:spPr bwMode="auto">
          <a:xfrm>
            <a:off x="506413" y="1343025"/>
            <a:ext cx="7772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latin typeface="楷体_GB2312"/>
                <a:ea typeface="楷体_GB2312"/>
                <a:cs typeface="楷体_GB2312"/>
              </a:rPr>
              <a:t>对这</a:t>
            </a:r>
            <a:r>
              <a:rPr lang="en-US" altLang="zh-CN" b="1">
                <a:solidFill>
                  <a:srgbClr val="000066"/>
                </a:solidFill>
                <a:latin typeface="楷体_GB2312"/>
                <a:ea typeface="楷体_GB2312"/>
                <a:cs typeface="楷体_GB2312"/>
              </a:rPr>
              <a:t>k</a:t>
            </a:r>
            <a:r>
              <a:rPr lang="zh-CN" altLang="en-US" b="1">
                <a:solidFill>
                  <a:srgbClr val="000066"/>
                </a:solidFill>
                <a:latin typeface="楷体_GB2312"/>
                <a:ea typeface="楷体_GB2312"/>
                <a:cs typeface="楷体_GB2312"/>
              </a:rPr>
              <a:t>个子问题分别求解。如果子问题的规模仍然不够小，则再划分为</a:t>
            </a:r>
            <a:r>
              <a:rPr lang="en-US" altLang="zh-CN" b="1">
                <a:solidFill>
                  <a:srgbClr val="000066"/>
                </a:solidFill>
                <a:latin typeface="楷体_GB2312"/>
                <a:ea typeface="楷体_GB2312"/>
                <a:cs typeface="楷体_GB2312"/>
              </a:rPr>
              <a:t>k</a:t>
            </a:r>
            <a:r>
              <a:rPr lang="zh-CN" altLang="en-US" b="1">
                <a:solidFill>
                  <a:srgbClr val="000066"/>
                </a:solidFill>
                <a:latin typeface="楷体_GB2312"/>
                <a:ea typeface="楷体_GB2312"/>
                <a:cs typeface="楷体_GB2312"/>
              </a:rPr>
              <a:t>个子问题，如此递归的进行下去，直到问题规模足够小，很容易求出其解为止。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9759"/>
                                        </p:tgtEl>
                                        <p:attrNameLst>
                                          <p:attrName>style.visibility</p:attrName>
                                        </p:attrNameLst>
                                      </p:cBhvr>
                                      <p:to>
                                        <p:strVal val="visible"/>
                                      </p:to>
                                    </p:set>
                                    <p:animEffect transition="in" filter="blinds(horizontal)">
                                      <p:cBhvr>
                                        <p:cTn id="7" dur="500"/>
                                        <p:tgtEl>
                                          <p:spTgt spid="1597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9760"/>
                                        </p:tgtEl>
                                        <p:attrNameLst>
                                          <p:attrName>style.visibility</p:attrName>
                                        </p:attrNameLst>
                                      </p:cBhvr>
                                      <p:to>
                                        <p:strVal val="visible"/>
                                      </p:to>
                                    </p:set>
                                    <p:animEffect transition="in" filter="blinds(horizontal)">
                                      <p:cBhvr>
                                        <p:cTn id="12" dur="500"/>
                                        <p:tgtEl>
                                          <p:spTgt spid="159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9" grpId="0" animBg="1"/>
      <p:bldP spid="15976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549275"/>
            <a:ext cx="627697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549275"/>
            <a:ext cx="62769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692150"/>
            <a:ext cx="620077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76250"/>
            <a:ext cx="69818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463"/>
            <a:ext cx="8853487" cy="593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404813"/>
            <a:ext cx="62293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620713"/>
            <a:ext cx="64484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542925"/>
            <a:ext cx="66579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76250"/>
            <a:ext cx="68484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549275"/>
            <a:ext cx="70580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684213" y="10525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latin typeface="楷体_GB2312"/>
                <a:ea typeface="楷体_GB2312"/>
                <a:cs typeface="楷体_GB2312"/>
              </a:rPr>
              <a:t>对这</a:t>
            </a:r>
            <a:r>
              <a:rPr lang="en-US" altLang="zh-CN" b="1">
                <a:solidFill>
                  <a:srgbClr val="000066"/>
                </a:solidFill>
                <a:latin typeface="楷体_GB2312"/>
                <a:ea typeface="楷体_GB2312"/>
                <a:cs typeface="楷体_GB2312"/>
              </a:rPr>
              <a:t>k</a:t>
            </a:r>
            <a:r>
              <a:rPr lang="zh-CN" altLang="en-US" b="1">
                <a:solidFill>
                  <a:srgbClr val="000066"/>
                </a:solidFill>
                <a:latin typeface="楷体_GB2312"/>
                <a:ea typeface="楷体_GB2312"/>
                <a:cs typeface="楷体_GB2312"/>
              </a:rPr>
              <a:t>个子问题分别求解。如果子问题的规模仍然不够小，则再划分为</a:t>
            </a:r>
            <a:r>
              <a:rPr lang="en-US" altLang="zh-CN" b="1">
                <a:solidFill>
                  <a:srgbClr val="000066"/>
                </a:solidFill>
                <a:latin typeface="楷体_GB2312"/>
                <a:ea typeface="楷体_GB2312"/>
                <a:cs typeface="楷体_GB2312"/>
              </a:rPr>
              <a:t>k</a:t>
            </a:r>
            <a:r>
              <a:rPr lang="zh-CN" altLang="en-US" b="1">
                <a:solidFill>
                  <a:srgbClr val="000066"/>
                </a:solidFill>
                <a:latin typeface="楷体_GB2312"/>
                <a:ea typeface="楷体_GB2312"/>
                <a:cs typeface="楷体_GB2312"/>
              </a:rPr>
              <a:t>个子问题，如此递归的进行下去，直到问题规模足够小，很容易求出其解为止。</a:t>
            </a:r>
          </a:p>
        </p:txBody>
      </p:sp>
      <p:sp>
        <p:nvSpPr>
          <p:cNvPr id="17411" name="Oval 4"/>
          <p:cNvSpPr>
            <a:spLocks noChangeArrowheads="1"/>
          </p:cNvSpPr>
          <p:nvPr/>
        </p:nvSpPr>
        <p:spPr bwMode="auto">
          <a:xfrm>
            <a:off x="4284663" y="2924175"/>
            <a:ext cx="800100" cy="609600"/>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n</a:t>
            </a:r>
          </a:p>
        </p:txBody>
      </p:sp>
      <p:cxnSp>
        <p:nvCxnSpPr>
          <p:cNvPr id="17412" name="AutoShape 5"/>
          <p:cNvCxnSpPr>
            <a:cxnSpLocks noChangeShapeType="1"/>
            <a:stCxn id="17411" idx="4"/>
          </p:cNvCxnSpPr>
          <p:nvPr/>
        </p:nvCxnSpPr>
        <p:spPr bwMode="auto">
          <a:xfrm>
            <a:off x="4684713" y="3543300"/>
            <a:ext cx="3621087"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3" name="AutoShape 6"/>
          <p:cNvCxnSpPr>
            <a:cxnSpLocks noChangeShapeType="1"/>
            <a:stCxn id="17411" idx="4"/>
          </p:cNvCxnSpPr>
          <p:nvPr/>
        </p:nvCxnSpPr>
        <p:spPr bwMode="auto">
          <a:xfrm flipH="1">
            <a:off x="1266825" y="3543300"/>
            <a:ext cx="3417888" cy="7620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4" name="AutoShape 7"/>
          <p:cNvCxnSpPr>
            <a:cxnSpLocks noChangeShapeType="1"/>
            <a:stCxn id="17411" idx="4"/>
          </p:cNvCxnSpPr>
          <p:nvPr/>
        </p:nvCxnSpPr>
        <p:spPr bwMode="auto">
          <a:xfrm flipH="1">
            <a:off x="3613150" y="3543300"/>
            <a:ext cx="1071563"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5" name="AutoShape 8"/>
          <p:cNvCxnSpPr>
            <a:cxnSpLocks noChangeShapeType="1"/>
            <a:stCxn id="17411" idx="4"/>
          </p:cNvCxnSpPr>
          <p:nvPr/>
        </p:nvCxnSpPr>
        <p:spPr bwMode="auto">
          <a:xfrm>
            <a:off x="4684713" y="3543300"/>
            <a:ext cx="1274762"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16" name="AutoShape 9"/>
          <p:cNvSpPr>
            <a:spLocks noChangeArrowheads="1"/>
          </p:cNvSpPr>
          <p:nvPr/>
        </p:nvSpPr>
        <p:spPr bwMode="auto">
          <a:xfrm>
            <a:off x="609600" y="2638425"/>
            <a:ext cx="1295400" cy="1066800"/>
          </a:xfrm>
          <a:prstGeom prst="triangle">
            <a:avLst>
              <a:gd name="adj" fmla="val 50000"/>
            </a:avLst>
          </a:prstGeom>
          <a:solidFill>
            <a:schemeClr val="accent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T(n)</a:t>
            </a:r>
          </a:p>
        </p:txBody>
      </p:sp>
      <p:sp>
        <p:nvSpPr>
          <p:cNvPr id="17417" name="Text Box 10"/>
          <p:cNvSpPr txBox="1">
            <a:spLocks noChangeArrowheads="1"/>
          </p:cNvSpPr>
          <p:nvPr/>
        </p:nvSpPr>
        <p:spPr bwMode="auto">
          <a:xfrm>
            <a:off x="2895600" y="2973388"/>
            <a:ext cx="1066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3200">
                <a:latin typeface="Arial Rounded MT Bold"/>
              </a:rPr>
              <a:t>=</a:t>
            </a:r>
          </a:p>
        </p:txBody>
      </p:sp>
      <p:grpSp>
        <p:nvGrpSpPr>
          <p:cNvPr id="17418" name="Group 11"/>
          <p:cNvGrpSpPr/>
          <p:nvPr/>
        </p:nvGrpSpPr>
        <p:grpSpPr bwMode="auto">
          <a:xfrm>
            <a:off x="250825" y="4437063"/>
            <a:ext cx="1981200" cy="1422400"/>
            <a:chOff x="96" y="1296"/>
            <a:chExt cx="1488" cy="1104"/>
          </a:xfrm>
        </p:grpSpPr>
        <p:sp>
          <p:nvSpPr>
            <p:cNvPr id="17452" name="Oval 12"/>
            <p:cNvSpPr>
              <a:spLocks noChangeArrowheads="1"/>
            </p:cNvSpPr>
            <p:nvPr/>
          </p:nvSpPr>
          <p:spPr bwMode="auto">
            <a:xfrm>
              <a:off x="624" y="1296"/>
              <a:ext cx="504" cy="384"/>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7453" name="AutoShape 13"/>
            <p:cNvCxnSpPr>
              <a:cxnSpLocks noChangeShapeType="1"/>
              <a:stCxn id="17452" idx="4"/>
              <a:endCxn id="17460" idx="0"/>
            </p:cNvCxnSpPr>
            <p:nvPr/>
          </p:nvCxnSpPr>
          <p:spPr bwMode="auto">
            <a:xfrm>
              <a:off x="876" y="1686"/>
              <a:ext cx="576"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54" name="AutoShape 14"/>
            <p:cNvCxnSpPr>
              <a:cxnSpLocks noChangeShapeType="1"/>
              <a:stCxn id="17452" idx="4"/>
              <a:endCxn id="17457" idx="0"/>
            </p:cNvCxnSpPr>
            <p:nvPr/>
          </p:nvCxnSpPr>
          <p:spPr bwMode="auto">
            <a:xfrm flipH="1">
              <a:off x="228" y="1686"/>
              <a:ext cx="64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55" name="AutoShape 15"/>
            <p:cNvCxnSpPr>
              <a:cxnSpLocks noChangeShapeType="1"/>
              <a:stCxn id="17452" idx="4"/>
              <a:endCxn id="17458" idx="0"/>
            </p:cNvCxnSpPr>
            <p:nvPr/>
          </p:nvCxnSpPr>
          <p:spPr bwMode="auto">
            <a:xfrm flipH="1">
              <a:off x="636" y="1686"/>
              <a:ext cx="240"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56" name="AutoShape 16"/>
            <p:cNvCxnSpPr>
              <a:cxnSpLocks noChangeShapeType="1"/>
              <a:stCxn id="17452" idx="4"/>
              <a:endCxn id="17459" idx="0"/>
            </p:cNvCxnSpPr>
            <p:nvPr/>
          </p:nvCxnSpPr>
          <p:spPr bwMode="auto">
            <a:xfrm>
              <a:off x="876" y="1686"/>
              <a:ext cx="16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57" name="AutoShape 17"/>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58" name="AutoShape 18"/>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59" name="AutoShape 19"/>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60" name="AutoShape 20"/>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7419" name="Group 21"/>
          <p:cNvGrpSpPr/>
          <p:nvPr/>
        </p:nvGrpSpPr>
        <p:grpSpPr bwMode="auto">
          <a:xfrm>
            <a:off x="2627313" y="4437063"/>
            <a:ext cx="1981200" cy="1422400"/>
            <a:chOff x="96" y="1296"/>
            <a:chExt cx="1488" cy="1104"/>
          </a:xfrm>
        </p:grpSpPr>
        <p:sp>
          <p:nvSpPr>
            <p:cNvPr id="17443" name="Oval 22"/>
            <p:cNvSpPr>
              <a:spLocks noChangeArrowheads="1"/>
            </p:cNvSpPr>
            <p:nvPr/>
          </p:nvSpPr>
          <p:spPr bwMode="auto">
            <a:xfrm>
              <a:off x="624" y="1296"/>
              <a:ext cx="504" cy="384"/>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7444" name="AutoShape 23"/>
            <p:cNvCxnSpPr>
              <a:cxnSpLocks noChangeShapeType="1"/>
              <a:stCxn id="17443" idx="4"/>
              <a:endCxn id="17451" idx="0"/>
            </p:cNvCxnSpPr>
            <p:nvPr/>
          </p:nvCxnSpPr>
          <p:spPr bwMode="auto">
            <a:xfrm>
              <a:off x="876" y="1686"/>
              <a:ext cx="576"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45" name="AutoShape 24"/>
            <p:cNvCxnSpPr>
              <a:cxnSpLocks noChangeShapeType="1"/>
              <a:stCxn id="17443" idx="4"/>
              <a:endCxn id="17448" idx="0"/>
            </p:cNvCxnSpPr>
            <p:nvPr/>
          </p:nvCxnSpPr>
          <p:spPr bwMode="auto">
            <a:xfrm flipH="1">
              <a:off x="228" y="1686"/>
              <a:ext cx="64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46" name="AutoShape 25"/>
            <p:cNvCxnSpPr>
              <a:cxnSpLocks noChangeShapeType="1"/>
              <a:stCxn id="17443" idx="4"/>
              <a:endCxn id="17449" idx="0"/>
            </p:cNvCxnSpPr>
            <p:nvPr/>
          </p:nvCxnSpPr>
          <p:spPr bwMode="auto">
            <a:xfrm flipH="1">
              <a:off x="636" y="1686"/>
              <a:ext cx="240"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47" name="AutoShape 26"/>
            <p:cNvCxnSpPr>
              <a:cxnSpLocks noChangeShapeType="1"/>
              <a:stCxn id="17443" idx="4"/>
              <a:endCxn id="17450" idx="0"/>
            </p:cNvCxnSpPr>
            <p:nvPr/>
          </p:nvCxnSpPr>
          <p:spPr bwMode="auto">
            <a:xfrm>
              <a:off x="876" y="1686"/>
              <a:ext cx="16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48" name="AutoShape 27"/>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49" name="AutoShape 28"/>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50" name="AutoShape 29"/>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51" name="AutoShape 30"/>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7420" name="Group 31"/>
          <p:cNvGrpSpPr/>
          <p:nvPr/>
        </p:nvGrpSpPr>
        <p:grpSpPr bwMode="auto">
          <a:xfrm>
            <a:off x="4932363" y="4437063"/>
            <a:ext cx="1981200" cy="1422400"/>
            <a:chOff x="96" y="1296"/>
            <a:chExt cx="1488" cy="1104"/>
          </a:xfrm>
        </p:grpSpPr>
        <p:sp>
          <p:nvSpPr>
            <p:cNvPr id="17434" name="Oval 32"/>
            <p:cNvSpPr>
              <a:spLocks noChangeArrowheads="1"/>
            </p:cNvSpPr>
            <p:nvPr/>
          </p:nvSpPr>
          <p:spPr bwMode="auto">
            <a:xfrm>
              <a:off x="624" y="1296"/>
              <a:ext cx="504" cy="384"/>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7435" name="AutoShape 33"/>
            <p:cNvCxnSpPr>
              <a:cxnSpLocks noChangeShapeType="1"/>
              <a:stCxn id="17434" idx="4"/>
              <a:endCxn id="17442" idx="0"/>
            </p:cNvCxnSpPr>
            <p:nvPr/>
          </p:nvCxnSpPr>
          <p:spPr bwMode="auto">
            <a:xfrm>
              <a:off x="876" y="1686"/>
              <a:ext cx="576"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36" name="AutoShape 34"/>
            <p:cNvCxnSpPr>
              <a:cxnSpLocks noChangeShapeType="1"/>
              <a:stCxn id="17434" idx="4"/>
              <a:endCxn id="17439" idx="0"/>
            </p:cNvCxnSpPr>
            <p:nvPr/>
          </p:nvCxnSpPr>
          <p:spPr bwMode="auto">
            <a:xfrm flipH="1">
              <a:off x="228" y="1686"/>
              <a:ext cx="64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37" name="AutoShape 35"/>
            <p:cNvCxnSpPr>
              <a:cxnSpLocks noChangeShapeType="1"/>
              <a:stCxn id="17434" idx="4"/>
              <a:endCxn id="17440" idx="0"/>
            </p:cNvCxnSpPr>
            <p:nvPr/>
          </p:nvCxnSpPr>
          <p:spPr bwMode="auto">
            <a:xfrm flipH="1">
              <a:off x="636" y="1686"/>
              <a:ext cx="240"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38" name="AutoShape 36"/>
            <p:cNvCxnSpPr>
              <a:cxnSpLocks noChangeShapeType="1"/>
              <a:stCxn id="17434" idx="4"/>
              <a:endCxn id="17441" idx="0"/>
            </p:cNvCxnSpPr>
            <p:nvPr/>
          </p:nvCxnSpPr>
          <p:spPr bwMode="auto">
            <a:xfrm>
              <a:off x="876" y="1686"/>
              <a:ext cx="16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39" name="AutoShape 37"/>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40" name="AutoShape 38"/>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41" name="AutoShape 39"/>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42" name="AutoShape 40"/>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7421" name="Group 41"/>
          <p:cNvGrpSpPr/>
          <p:nvPr/>
        </p:nvGrpSpPr>
        <p:grpSpPr bwMode="auto">
          <a:xfrm>
            <a:off x="7162800" y="4437063"/>
            <a:ext cx="1981200" cy="1422400"/>
            <a:chOff x="96" y="1296"/>
            <a:chExt cx="1488" cy="1104"/>
          </a:xfrm>
        </p:grpSpPr>
        <p:sp>
          <p:nvSpPr>
            <p:cNvPr id="17425" name="Oval 42"/>
            <p:cNvSpPr>
              <a:spLocks noChangeArrowheads="1"/>
            </p:cNvSpPr>
            <p:nvPr/>
          </p:nvSpPr>
          <p:spPr bwMode="auto">
            <a:xfrm>
              <a:off x="624" y="1296"/>
              <a:ext cx="504" cy="384"/>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7426" name="AutoShape 43"/>
            <p:cNvCxnSpPr>
              <a:cxnSpLocks noChangeShapeType="1"/>
              <a:stCxn id="17425" idx="4"/>
              <a:endCxn id="17433" idx="0"/>
            </p:cNvCxnSpPr>
            <p:nvPr/>
          </p:nvCxnSpPr>
          <p:spPr bwMode="auto">
            <a:xfrm>
              <a:off x="876" y="1686"/>
              <a:ext cx="576"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27" name="AutoShape 44"/>
            <p:cNvCxnSpPr>
              <a:cxnSpLocks noChangeShapeType="1"/>
              <a:stCxn id="17425" idx="4"/>
              <a:endCxn id="17430" idx="0"/>
            </p:cNvCxnSpPr>
            <p:nvPr/>
          </p:nvCxnSpPr>
          <p:spPr bwMode="auto">
            <a:xfrm flipH="1">
              <a:off x="228" y="1686"/>
              <a:ext cx="64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28" name="AutoShape 45"/>
            <p:cNvCxnSpPr>
              <a:cxnSpLocks noChangeShapeType="1"/>
              <a:stCxn id="17425" idx="4"/>
              <a:endCxn id="17431" idx="0"/>
            </p:cNvCxnSpPr>
            <p:nvPr/>
          </p:nvCxnSpPr>
          <p:spPr bwMode="auto">
            <a:xfrm flipH="1">
              <a:off x="636" y="1686"/>
              <a:ext cx="240"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29" name="AutoShape 46"/>
            <p:cNvCxnSpPr>
              <a:cxnSpLocks noChangeShapeType="1"/>
              <a:stCxn id="17425" idx="4"/>
              <a:endCxn id="17432" idx="0"/>
            </p:cNvCxnSpPr>
            <p:nvPr/>
          </p:nvCxnSpPr>
          <p:spPr bwMode="auto">
            <a:xfrm>
              <a:off x="876" y="1686"/>
              <a:ext cx="168" cy="5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30" name="AutoShape 47"/>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31" name="AutoShape 48"/>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32" name="AutoShape 49"/>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7433" name="AutoShape 50"/>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sp>
        <p:nvSpPr>
          <p:cNvPr id="160819" name="Text Box 51"/>
          <p:cNvSpPr txBox="1">
            <a:spLocks noChangeArrowheads="1"/>
          </p:cNvSpPr>
          <p:nvPr/>
        </p:nvSpPr>
        <p:spPr bwMode="auto">
          <a:xfrm>
            <a:off x="1042988" y="1123950"/>
            <a:ext cx="7345362" cy="13112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4000">
                <a:ea typeface="华文行楷" pitchFamily="2" charset="-122"/>
              </a:rPr>
              <a:t>                                                       </a:t>
            </a:r>
          </a:p>
          <a:p>
            <a:pPr eaLnBrk="1" hangingPunct="1"/>
            <a:r>
              <a:rPr lang="en-US" altLang="zh-CN" sz="4000">
                <a:ea typeface="华文行楷" pitchFamily="2" charset="-122"/>
              </a:rPr>
              <a:t> </a:t>
            </a:r>
          </a:p>
        </p:txBody>
      </p:sp>
      <p:sp>
        <p:nvSpPr>
          <p:cNvPr id="160820" name="Rectangle 52"/>
          <p:cNvSpPr>
            <a:spLocks noChangeArrowheads="1"/>
          </p:cNvSpPr>
          <p:nvPr/>
        </p:nvSpPr>
        <p:spPr bwMode="auto">
          <a:xfrm>
            <a:off x="684213" y="10525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ea typeface="楷体_GB2312"/>
                <a:cs typeface="楷体_GB2312"/>
              </a:rPr>
              <a:t>将求出的小规模的问题的解合并为一个更大规模的问题的解，自底向上逐步求出原来问题的解。</a:t>
            </a:r>
          </a:p>
        </p:txBody>
      </p:sp>
      <p:sp>
        <p:nvSpPr>
          <p:cNvPr id="17424" name="Rectangle 3"/>
          <p:cNvSpPr txBox="1">
            <a:spLocks noChangeArrowheads="1"/>
          </p:cNvSpPr>
          <p:nvPr/>
        </p:nvSpPr>
        <p:spPr bwMode="auto">
          <a:xfrm>
            <a:off x="684213" y="260350"/>
            <a:ext cx="77724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3600" b="1" dirty="0">
                <a:solidFill>
                  <a:srgbClr val="FF0000"/>
                </a:solidFill>
                <a:ea typeface="黑体" pitchFamily="49" charset="-122"/>
              </a:rPr>
              <a:t>算法总体思想</a:t>
            </a:r>
            <a:r>
              <a:rPr lang="en-US" altLang="zh-CN" sz="3600" b="1" dirty="0">
                <a:solidFill>
                  <a:srgbClr val="FF0000"/>
                </a:solidFill>
                <a:ea typeface="黑体" pitchFamily="49" charset="-122"/>
              </a:rPr>
              <a:t>-combine</a:t>
            </a:r>
            <a:endParaRPr lang="zh-CN" altLang="en-US" sz="3600" b="1" dirty="0">
              <a:solidFill>
                <a:srgbClr val="FF00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0819"/>
                                        </p:tgtEl>
                                        <p:attrNameLst>
                                          <p:attrName>style.visibility</p:attrName>
                                        </p:attrNameLst>
                                      </p:cBhvr>
                                      <p:to>
                                        <p:strVal val="visible"/>
                                      </p:to>
                                    </p:set>
                                    <p:animEffect transition="in" filter="blinds(horizontal)">
                                      <p:cBhvr>
                                        <p:cTn id="7" dur="500"/>
                                        <p:tgtEl>
                                          <p:spTgt spid="1608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0820"/>
                                        </p:tgtEl>
                                        <p:attrNameLst>
                                          <p:attrName>style.visibility</p:attrName>
                                        </p:attrNameLst>
                                      </p:cBhvr>
                                      <p:to>
                                        <p:strVal val="visible"/>
                                      </p:to>
                                    </p:set>
                                    <p:animEffect transition="in" filter="blinds(horizontal)">
                                      <p:cBhvr>
                                        <p:cTn id="11" dur="500"/>
                                        <p:tgtEl>
                                          <p:spTgt spid="160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19" grpId="0" animBg="1"/>
      <p:bldP spid="1608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981075"/>
            <a:ext cx="70580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620713"/>
            <a:ext cx="66484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p:cNvSpPr>
            <a:spLocks noChangeArrowheads="1"/>
          </p:cNvSpPr>
          <p:nvPr/>
        </p:nvSpPr>
        <p:spPr bwMode="auto">
          <a:xfrm>
            <a:off x="0" y="4040188"/>
            <a:ext cx="8316913" cy="22828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r>
              <a:rPr lang="en-US" altLang="zh-CN">
                <a:ea typeface="楷体_GB2312"/>
                <a:cs typeface="楷体_GB2312"/>
              </a:rPr>
              <a:t>private static int </a:t>
            </a:r>
            <a:r>
              <a:rPr lang="en-US" altLang="zh-CN" b="1">
                <a:ea typeface="楷体_GB2312"/>
                <a:cs typeface="楷体_GB2312"/>
              </a:rPr>
              <a:t>randomizedPartition</a:t>
            </a:r>
            <a:r>
              <a:rPr lang="en-US" altLang="zh-CN">
                <a:ea typeface="楷体_GB2312"/>
                <a:cs typeface="楷体_GB2312"/>
              </a:rPr>
              <a:t> (int p, int r)</a:t>
            </a:r>
          </a:p>
          <a:p>
            <a:r>
              <a:rPr lang="en-US" altLang="zh-CN">
                <a:ea typeface="楷体_GB2312"/>
                <a:cs typeface="楷体_GB2312"/>
              </a:rPr>
              <a:t>   {</a:t>
            </a:r>
          </a:p>
          <a:p>
            <a:r>
              <a:rPr lang="en-US" altLang="zh-CN">
                <a:ea typeface="楷体_GB2312"/>
                <a:cs typeface="楷体_GB2312"/>
              </a:rPr>
              <a:t>      int i = </a:t>
            </a:r>
            <a:r>
              <a:rPr lang="en-US" altLang="zh-CN" b="1">
                <a:ea typeface="楷体_GB2312"/>
                <a:cs typeface="楷体_GB2312"/>
              </a:rPr>
              <a:t>random</a:t>
            </a:r>
            <a:r>
              <a:rPr lang="en-US" altLang="zh-CN">
                <a:ea typeface="楷体_GB2312"/>
                <a:cs typeface="楷体_GB2312"/>
              </a:rPr>
              <a:t>(p,r);</a:t>
            </a:r>
          </a:p>
          <a:p>
            <a:r>
              <a:rPr lang="en-US" altLang="zh-CN">
                <a:ea typeface="楷体_GB2312"/>
                <a:cs typeface="楷体_GB2312"/>
              </a:rPr>
              <a:t>      MyMath.</a:t>
            </a:r>
            <a:r>
              <a:rPr lang="en-US" altLang="zh-CN" b="1">
                <a:ea typeface="楷体_GB2312"/>
                <a:cs typeface="楷体_GB2312"/>
              </a:rPr>
              <a:t>swap</a:t>
            </a:r>
            <a:r>
              <a:rPr lang="en-US" altLang="zh-CN">
                <a:ea typeface="楷体_GB2312"/>
                <a:cs typeface="楷体_GB2312"/>
              </a:rPr>
              <a:t>(a, i, p);</a:t>
            </a:r>
          </a:p>
          <a:p>
            <a:r>
              <a:rPr lang="en-US" altLang="zh-CN">
                <a:ea typeface="楷体_GB2312"/>
                <a:cs typeface="楷体_GB2312"/>
              </a:rPr>
              <a:t>      </a:t>
            </a:r>
            <a:r>
              <a:rPr lang="en-US" altLang="zh-CN" b="1">
                <a:ea typeface="楷体_GB2312"/>
                <a:cs typeface="楷体_GB2312"/>
              </a:rPr>
              <a:t>return</a:t>
            </a:r>
            <a:r>
              <a:rPr lang="en-US" altLang="zh-CN">
                <a:ea typeface="楷体_GB2312"/>
                <a:cs typeface="楷体_GB2312"/>
              </a:rPr>
              <a:t> </a:t>
            </a:r>
            <a:r>
              <a:rPr lang="en-US" altLang="zh-CN" b="1">
                <a:ea typeface="楷体_GB2312"/>
                <a:cs typeface="楷体_GB2312"/>
              </a:rPr>
              <a:t>partition</a:t>
            </a:r>
            <a:r>
              <a:rPr lang="en-US" altLang="zh-CN">
                <a:ea typeface="楷体_GB2312"/>
                <a:cs typeface="楷体_GB2312"/>
              </a:rPr>
              <a:t> (p, r);</a:t>
            </a:r>
          </a:p>
          <a:p>
            <a:r>
              <a:rPr lang="en-US" altLang="zh-CN">
                <a:ea typeface="楷体_GB2312"/>
                <a:cs typeface="楷体_GB2312"/>
              </a:rPr>
              <a:t>   }</a:t>
            </a:r>
          </a:p>
        </p:txBody>
      </p:sp>
      <p:sp>
        <p:nvSpPr>
          <p:cNvPr id="50181" name="Rectangle 5"/>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快速排序</a:t>
            </a:r>
            <a:endPar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101380" name="Rectangle 7"/>
          <p:cNvSpPr>
            <a:spLocks noChangeArrowheads="1"/>
          </p:cNvSpPr>
          <p:nvPr/>
        </p:nvSpPr>
        <p:spPr bwMode="auto">
          <a:xfrm>
            <a:off x="0" y="1125538"/>
            <a:ext cx="8893175" cy="26543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800">
                <a:ea typeface="楷体_GB2312"/>
                <a:cs typeface="楷体_GB2312"/>
              </a:rPr>
              <a:t>    </a:t>
            </a:r>
            <a:r>
              <a:rPr lang="zh-CN" altLang="en-US" sz="2800">
                <a:ea typeface="楷体_GB2312"/>
                <a:cs typeface="楷体_GB2312"/>
              </a:rPr>
              <a:t>可以看出：</a:t>
            </a:r>
            <a:r>
              <a:rPr lang="zh-CN" altLang="en-US" sz="2800">
                <a:solidFill>
                  <a:srgbClr val="CC0000"/>
                </a:solidFill>
                <a:ea typeface="楷体_GB2312"/>
                <a:cs typeface="楷体_GB2312"/>
              </a:rPr>
              <a:t>快速排序算法的性能取决于划分的对称性。</a:t>
            </a:r>
            <a:r>
              <a:rPr lang="zh-CN" altLang="en-US" sz="2800">
                <a:ea typeface="楷体_GB2312"/>
                <a:cs typeface="楷体_GB2312"/>
              </a:rPr>
              <a:t>通过修改算法</a:t>
            </a:r>
            <a:r>
              <a:rPr lang="en-US" altLang="zh-CN" sz="2800" b="1">
                <a:ea typeface="楷体_GB2312"/>
                <a:cs typeface="楷体_GB2312"/>
              </a:rPr>
              <a:t>partition</a:t>
            </a:r>
            <a:r>
              <a:rPr lang="zh-CN" altLang="en-US" sz="2800">
                <a:ea typeface="楷体_GB2312"/>
                <a:cs typeface="楷体_GB2312"/>
              </a:rPr>
              <a:t>，可以设计出采用随机选择策略的快速排序算法。在快速排序算法的每一步中，当数组还没有被划分时，可以在</a:t>
            </a:r>
            <a:r>
              <a:rPr lang="en-US" altLang="zh-CN" sz="2800">
                <a:ea typeface="楷体_GB2312"/>
                <a:cs typeface="楷体_GB2312"/>
              </a:rPr>
              <a:t>a[p:r]</a:t>
            </a:r>
            <a:r>
              <a:rPr lang="zh-CN" altLang="en-US" sz="2800">
                <a:ea typeface="楷体_GB2312"/>
                <a:cs typeface="楷体_GB2312"/>
              </a:rPr>
              <a:t>中随机选出一个元素作为划分基准，这样可以使划分基准的选择是随机的，从而可以期望划分是较对称的。</a:t>
            </a:r>
          </a:p>
        </p:txBody>
      </p:sp>
      <p:sp>
        <p:nvSpPr>
          <p:cNvPr id="50184" name="Text Box 8"/>
          <p:cNvSpPr txBox="1">
            <a:spLocks noChangeArrowheads="1"/>
          </p:cNvSpPr>
          <p:nvPr/>
        </p:nvSpPr>
        <p:spPr bwMode="auto">
          <a:xfrm>
            <a:off x="250825" y="2060575"/>
            <a:ext cx="8353425" cy="1604963"/>
          </a:xfrm>
          <a:prstGeom prst="rect">
            <a:avLst/>
          </a:prstGeom>
          <a:solidFill>
            <a:schemeClr val="bg1"/>
          </a:solidFill>
          <a:ln w="50800">
            <a:solidFill>
              <a:schemeClr val="accent2"/>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9900"/>
              </a:buClr>
              <a:buFont typeface="Wingdings" pitchFamily="2" charset="2"/>
              <a:buChar char="&amp;"/>
            </a:pPr>
            <a:r>
              <a:rPr lang="zh-CN" altLang="en-US" sz="3200" b="1">
                <a:ea typeface="楷体_GB2312"/>
                <a:cs typeface="楷体_GB2312"/>
              </a:rPr>
              <a:t>最坏时间复杂度：</a:t>
            </a:r>
            <a:r>
              <a:rPr lang="en-US" altLang="zh-CN" sz="3200" b="1">
                <a:ea typeface="楷体_GB2312"/>
                <a:cs typeface="楷体_GB2312"/>
              </a:rPr>
              <a:t>O(n</a:t>
            </a:r>
            <a:r>
              <a:rPr lang="en-US" altLang="zh-CN" sz="3200" b="1" baseline="30000">
                <a:ea typeface="楷体_GB2312"/>
                <a:cs typeface="楷体_GB2312"/>
              </a:rPr>
              <a:t>2</a:t>
            </a:r>
            <a:r>
              <a:rPr lang="en-US" altLang="zh-CN" sz="3200" b="1">
                <a:ea typeface="楷体_GB2312"/>
                <a:cs typeface="楷体_GB2312"/>
              </a:rPr>
              <a:t>)</a:t>
            </a:r>
          </a:p>
          <a:p>
            <a:pPr eaLnBrk="1" hangingPunct="1">
              <a:buClr>
                <a:srgbClr val="FF9900"/>
              </a:buClr>
              <a:buFont typeface="Wingdings" pitchFamily="2" charset="2"/>
              <a:buChar char="&amp;"/>
            </a:pPr>
            <a:r>
              <a:rPr lang="zh-CN" altLang="en-US" sz="3200" b="1">
                <a:ea typeface="楷体_GB2312"/>
                <a:cs typeface="楷体_GB2312"/>
              </a:rPr>
              <a:t>平均时间复杂度：</a:t>
            </a:r>
            <a:r>
              <a:rPr lang="en-US" altLang="zh-CN" sz="3200" b="1">
                <a:ea typeface="楷体_GB2312"/>
                <a:cs typeface="楷体_GB2312"/>
              </a:rPr>
              <a:t>O(nlogn)</a:t>
            </a:r>
          </a:p>
          <a:p>
            <a:pPr eaLnBrk="1" hangingPunct="1">
              <a:buClr>
                <a:srgbClr val="FF9900"/>
              </a:buClr>
              <a:buFont typeface="Wingdings" pitchFamily="2" charset="2"/>
              <a:buChar char="&amp;"/>
            </a:pPr>
            <a:r>
              <a:rPr lang="zh-CN" altLang="en-US" sz="3200" b="1">
                <a:ea typeface="楷体_GB2312"/>
                <a:cs typeface="楷体_GB2312"/>
              </a:rPr>
              <a:t>稳定性：不稳定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blinds(horizontal)">
                                      <p:cBhvr>
                                        <p:cTn id="7" dur="500"/>
                                        <p:tgtEl>
                                          <p:spTgt spid="50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06388"/>
            <a:ext cx="8642350" cy="624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60350"/>
            <a:ext cx="8640762"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 y="836613"/>
            <a:ext cx="8535988"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304800"/>
            <a:ext cx="8440738" cy="348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73063"/>
            <a:ext cx="8256588" cy="442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76250"/>
            <a:ext cx="7488237" cy="49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47675"/>
            <a:ext cx="8135937" cy="591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nvSpPr>
        <p:spPr bwMode="auto">
          <a:xfrm>
            <a:off x="468313" y="12684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ea typeface="楷体_GB2312"/>
                <a:cs typeface="楷体_GB2312"/>
              </a:rPr>
              <a:t>将求出的小规模的问题的解合并为一个更大规模的问题的解，自底向上逐步求出原来问题的解。</a:t>
            </a:r>
          </a:p>
        </p:txBody>
      </p:sp>
      <p:sp>
        <p:nvSpPr>
          <p:cNvPr id="18435" name="Oval 4"/>
          <p:cNvSpPr>
            <a:spLocks noChangeArrowheads="1"/>
          </p:cNvSpPr>
          <p:nvPr/>
        </p:nvSpPr>
        <p:spPr bwMode="auto">
          <a:xfrm>
            <a:off x="4068763" y="3140075"/>
            <a:ext cx="800100" cy="609600"/>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n</a:t>
            </a:r>
          </a:p>
        </p:txBody>
      </p:sp>
      <p:cxnSp>
        <p:nvCxnSpPr>
          <p:cNvPr id="18436" name="AutoShape 5"/>
          <p:cNvCxnSpPr>
            <a:cxnSpLocks noChangeShapeType="1"/>
            <a:stCxn id="18435" idx="4"/>
          </p:cNvCxnSpPr>
          <p:nvPr/>
        </p:nvCxnSpPr>
        <p:spPr bwMode="auto">
          <a:xfrm>
            <a:off x="4468813" y="3759200"/>
            <a:ext cx="3621087"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7" name="AutoShape 6"/>
          <p:cNvCxnSpPr>
            <a:cxnSpLocks noChangeShapeType="1"/>
            <a:stCxn id="18435" idx="4"/>
          </p:cNvCxnSpPr>
          <p:nvPr/>
        </p:nvCxnSpPr>
        <p:spPr bwMode="auto">
          <a:xfrm flipH="1">
            <a:off x="1050925" y="3759200"/>
            <a:ext cx="3417888" cy="7620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8" name="AutoShape 7"/>
          <p:cNvCxnSpPr>
            <a:cxnSpLocks noChangeShapeType="1"/>
            <a:stCxn id="18435" idx="4"/>
          </p:cNvCxnSpPr>
          <p:nvPr/>
        </p:nvCxnSpPr>
        <p:spPr bwMode="auto">
          <a:xfrm flipH="1">
            <a:off x="3397250" y="3759200"/>
            <a:ext cx="1071563"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9" name="AutoShape 8"/>
          <p:cNvCxnSpPr>
            <a:cxnSpLocks noChangeShapeType="1"/>
            <a:stCxn id="18435" idx="4"/>
          </p:cNvCxnSpPr>
          <p:nvPr/>
        </p:nvCxnSpPr>
        <p:spPr bwMode="auto">
          <a:xfrm>
            <a:off x="4468813" y="3759200"/>
            <a:ext cx="1274762" cy="812800"/>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40" name="AutoShape 9"/>
          <p:cNvSpPr>
            <a:spLocks noChangeArrowheads="1"/>
          </p:cNvSpPr>
          <p:nvPr/>
        </p:nvSpPr>
        <p:spPr bwMode="auto">
          <a:xfrm>
            <a:off x="393700" y="2854325"/>
            <a:ext cx="1295400" cy="1066800"/>
          </a:xfrm>
          <a:prstGeom prst="triangle">
            <a:avLst>
              <a:gd name="adj" fmla="val 50000"/>
            </a:avLst>
          </a:prstGeom>
          <a:solidFill>
            <a:schemeClr val="accent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T(n)</a:t>
            </a:r>
          </a:p>
        </p:txBody>
      </p:sp>
      <p:sp>
        <p:nvSpPr>
          <p:cNvPr id="18441" name="Text Box 10"/>
          <p:cNvSpPr txBox="1">
            <a:spLocks noChangeArrowheads="1"/>
          </p:cNvSpPr>
          <p:nvPr/>
        </p:nvSpPr>
        <p:spPr bwMode="auto">
          <a:xfrm>
            <a:off x="2679700" y="3189288"/>
            <a:ext cx="1066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3200">
                <a:latin typeface="Arial Rounded MT Bold"/>
              </a:rPr>
              <a:t>=</a:t>
            </a:r>
          </a:p>
        </p:txBody>
      </p:sp>
      <p:grpSp>
        <p:nvGrpSpPr>
          <p:cNvPr id="18442" name="Group 11"/>
          <p:cNvGrpSpPr/>
          <p:nvPr/>
        </p:nvGrpSpPr>
        <p:grpSpPr bwMode="auto">
          <a:xfrm>
            <a:off x="34925" y="4652963"/>
            <a:ext cx="1981200" cy="1422400"/>
            <a:chOff x="158" y="3158"/>
            <a:chExt cx="1248" cy="896"/>
          </a:xfrm>
        </p:grpSpPr>
        <p:sp>
          <p:nvSpPr>
            <p:cNvPr id="18474" name="Oval 12"/>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8475" name="AutoShape 13"/>
            <p:cNvCxnSpPr>
              <a:cxnSpLocks noChangeShapeType="1"/>
              <a:stCxn id="18474" idx="4"/>
              <a:endCxn id="18482"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76" name="AutoShape 14"/>
            <p:cNvCxnSpPr>
              <a:cxnSpLocks noChangeShapeType="1"/>
              <a:stCxn id="18474" idx="4"/>
              <a:endCxn id="18479"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77" name="AutoShape 15"/>
            <p:cNvCxnSpPr>
              <a:cxnSpLocks noChangeShapeType="1"/>
              <a:stCxn id="18474" idx="4"/>
              <a:endCxn id="18480"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78" name="AutoShape 16"/>
            <p:cNvCxnSpPr>
              <a:cxnSpLocks noChangeShapeType="1"/>
              <a:stCxn id="18474" idx="4"/>
              <a:endCxn id="18481"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79" name="AutoShape 17"/>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80" name="AutoShape 18"/>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81" name="AutoShape 19"/>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82" name="AutoShape 20"/>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8443" name="Group 21"/>
          <p:cNvGrpSpPr/>
          <p:nvPr/>
        </p:nvGrpSpPr>
        <p:grpSpPr bwMode="auto">
          <a:xfrm>
            <a:off x="2411413" y="4652963"/>
            <a:ext cx="1981200" cy="1422400"/>
            <a:chOff x="158" y="3158"/>
            <a:chExt cx="1248" cy="896"/>
          </a:xfrm>
        </p:grpSpPr>
        <p:sp>
          <p:nvSpPr>
            <p:cNvPr id="18465" name="Oval 22"/>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8466" name="AutoShape 23"/>
            <p:cNvCxnSpPr>
              <a:cxnSpLocks noChangeShapeType="1"/>
              <a:stCxn id="18465" idx="4"/>
              <a:endCxn id="18473"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67" name="AutoShape 24"/>
            <p:cNvCxnSpPr>
              <a:cxnSpLocks noChangeShapeType="1"/>
              <a:stCxn id="18465" idx="4"/>
              <a:endCxn id="18470"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68" name="AutoShape 25"/>
            <p:cNvCxnSpPr>
              <a:cxnSpLocks noChangeShapeType="1"/>
              <a:stCxn id="18465" idx="4"/>
              <a:endCxn id="18471"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69" name="AutoShape 26"/>
            <p:cNvCxnSpPr>
              <a:cxnSpLocks noChangeShapeType="1"/>
              <a:stCxn id="18465" idx="4"/>
              <a:endCxn id="18472"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70" name="AutoShape 27"/>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71" name="AutoShape 28"/>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72" name="AutoShape 29"/>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73" name="AutoShape 30"/>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8444" name="Group 31"/>
          <p:cNvGrpSpPr/>
          <p:nvPr/>
        </p:nvGrpSpPr>
        <p:grpSpPr bwMode="auto">
          <a:xfrm>
            <a:off x="4716463" y="4652963"/>
            <a:ext cx="1981200" cy="1422400"/>
            <a:chOff x="158" y="3158"/>
            <a:chExt cx="1248" cy="896"/>
          </a:xfrm>
        </p:grpSpPr>
        <p:sp>
          <p:nvSpPr>
            <p:cNvPr id="18456" name="Oval 32"/>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8457" name="AutoShape 33"/>
            <p:cNvCxnSpPr>
              <a:cxnSpLocks noChangeShapeType="1"/>
              <a:stCxn id="18456" idx="4"/>
              <a:endCxn id="18464"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8" name="AutoShape 34"/>
            <p:cNvCxnSpPr>
              <a:cxnSpLocks noChangeShapeType="1"/>
              <a:stCxn id="18456" idx="4"/>
              <a:endCxn id="18461"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9" name="AutoShape 35"/>
            <p:cNvCxnSpPr>
              <a:cxnSpLocks noChangeShapeType="1"/>
              <a:stCxn id="18456" idx="4"/>
              <a:endCxn id="18462"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60" name="AutoShape 36"/>
            <p:cNvCxnSpPr>
              <a:cxnSpLocks noChangeShapeType="1"/>
              <a:stCxn id="18456" idx="4"/>
              <a:endCxn id="18463"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61" name="AutoShape 37"/>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62" name="AutoShape 38"/>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63" name="AutoShape 39"/>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64" name="AutoShape 40"/>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8445" name="Group 41"/>
          <p:cNvGrpSpPr/>
          <p:nvPr/>
        </p:nvGrpSpPr>
        <p:grpSpPr bwMode="auto">
          <a:xfrm>
            <a:off x="6946900" y="4652963"/>
            <a:ext cx="1981200" cy="1422400"/>
            <a:chOff x="158" y="3158"/>
            <a:chExt cx="1248" cy="896"/>
          </a:xfrm>
        </p:grpSpPr>
        <p:sp>
          <p:nvSpPr>
            <p:cNvPr id="18447" name="Oval 42"/>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8448" name="AutoShape 43"/>
            <p:cNvCxnSpPr>
              <a:cxnSpLocks noChangeShapeType="1"/>
              <a:stCxn id="18447" idx="4"/>
              <a:endCxn id="18455"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49" name="AutoShape 44"/>
            <p:cNvCxnSpPr>
              <a:cxnSpLocks noChangeShapeType="1"/>
              <a:stCxn id="18447" idx="4"/>
              <a:endCxn id="18452"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0" name="AutoShape 45"/>
            <p:cNvCxnSpPr>
              <a:cxnSpLocks noChangeShapeType="1"/>
              <a:stCxn id="18447" idx="4"/>
              <a:endCxn id="18453"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51" name="AutoShape 46"/>
            <p:cNvCxnSpPr>
              <a:cxnSpLocks noChangeShapeType="1"/>
              <a:stCxn id="18447" idx="4"/>
              <a:endCxn id="18454"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452" name="AutoShape 47"/>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53" name="AutoShape 48"/>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54" name="AutoShape 49"/>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8455" name="AutoShape 50"/>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sp>
        <p:nvSpPr>
          <p:cNvPr id="18446" name="Rectangle 3"/>
          <p:cNvSpPr txBox="1">
            <a:spLocks noChangeArrowheads="1"/>
          </p:cNvSpPr>
          <p:nvPr/>
        </p:nvSpPr>
        <p:spPr bwMode="auto">
          <a:xfrm>
            <a:off x="684213" y="260350"/>
            <a:ext cx="77724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3600" b="1">
                <a:solidFill>
                  <a:srgbClr val="FF0000"/>
                </a:solidFill>
                <a:ea typeface="黑体" pitchFamily="49" charset="-122"/>
              </a:rPr>
              <a:t>算法总体思想</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46088"/>
            <a:ext cx="8280400" cy="591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549275"/>
            <a:ext cx="8675688" cy="583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22250"/>
            <a:ext cx="8569325"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360363"/>
            <a:ext cx="8304213" cy="498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8" y="404813"/>
            <a:ext cx="8362950" cy="59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0325"/>
            <a:ext cx="7993062" cy="644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0350"/>
            <a:ext cx="8324850" cy="600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774700"/>
            <a:ext cx="71437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769C9-00D2-4347-B627-DFDC3C97E811}"/>
              </a:ext>
            </a:extLst>
          </p:cNvPr>
          <p:cNvSpPr>
            <a:spLocks noGrp="1"/>
          </p:cNvSpPr>
          <p:nvPr>
            <p:ph type="title"/>
          </p:nvPr>
        </p:nvSpPr>
        <p:spPr>
          <a:xfrm>
            <a:off x="1036313" y="-99392"/>
            <a:ext cx="7772400" cy="1143000"/>
          </a:xfrm>
        </p:spPr>
        <p:txBody>
          <a:bodyPr/>
          <a:lstStyle/>
          <a:p>
            <a:r>
              <a:rPr lang="zh-CN" altLang="en-US" dirty="0"/>
              <a:t>堆排序：二叉堆</a:t>
            </a:r>
          </a:p>
        </p:txBody>
      </p:sp>
      <p:pic>
        <p:nvPicPr>
          <p:cNvPr id="4" name="图片 3">
            <a:extLst>
              <a:ext uri="{FF2B5EF4-FFF2-40B4-BE49-F238E27FC236}">
                <a16:creationId xmlns:a16="http://schemas.microsoft.com/office/drawing/2014/main" id="{092E8BF3-D40E-425D-B998-19A54D8B517D}"/>
              </a:ext>
            </a:extLst>
          </p:cNvPr>
          <p:cNvPicPr>
            <a:picLocks noChangeAspect="1"/>
          </p:cNvPicPr>
          <p:nvPr/>
        </p:nvPicPr>
        <p:blipFill>
          <a:blip r:embed="rId2"/>
          <a:stretch>
            <a:fillRect/>
          </a:stretch>
        </p:blipFill>
        <p:spPr>
          <a:xfrm>
            <a:off x="107504" y="764704"/>
            <a:ext cx="8107768" cy="3137626"/>
          </a:xfrm>
          <a:prstGeom prst="rect">
            <a:avLst/>
          </a:prstGeom>
        </p:spPr>
      </p:pic>
      <p:pic>
        <p:nvPicPr>
          <p:cNvPr id="6" name="图片 5">
            <a:extLst>
              <a:ext uri="{FF2B5EF4-FFF2-40B4-BE49-F238E27FC236}">
                <a16:creationId xmlns:a16="http://schemas.microsoft.com/office/drawing/2014/main" id="{CA52CF0B-C7B1-4827-A859-B56E7E7EC691}"/>
              </a:ext>
            </a:extLst>
          </p:cNvPr>
          <p:cNvPicPr>
            <a:picLocks noChangeAspect="1"/>
          </p:cNvPicPr>
          <p:nvPr/>
        </p:nvPicPr>
        <p:blipFill>
          <a:blip r:embed="rId3"/>
          <a:stretch>
            <a:fillRect/>
          </a:stretch>
        </p:blipFill>
        <p:spPr>
          <a:xfrm>
            <a:off x="712548" y="3902330"/>
            <a:ext cx="2709126" cy="2281606"/>
          </a:xfrm>
          <a:prstGeom prst="rect">
            <a:avLst/>
          </a:prstGeom>
        </p:spPr>
      </p:pic>
      <p:pic>
        <p:nvPicPr>
          <p:cNvPr id="8" name="图片 7">
            <a:extLst>
              <a:ext uri="{FF2B5EF4-FFF2-40B4-BE49-F238E27FC236}">
                <a16:creationId xmlns:a16="http://schemas.microsoft.com/office/drawing/2014/main" id="{184ACCD2-7683-46F2-80F2-B93135AB2307}"/>
              </a:ext>
            </a:extLst>
          </p:cNvPr>
          <p:cNvPicPr>
            <a:picLocks noChangeAspect="1"/>
          </p:cNvPicPr>
          <p:nvPr/>
        </p:nvPicPr>
        <p:blipFill>
          <a:blip r:embed="rId4"/>
          <a:stretch>
            <a:fillRect/>
          </a:stretch>
        </p:blipFill>
        <p:spPr>
          <a:xfrm>
            <a:off x="4026717" y="3598338"/>
            <a:ext cx="4505723" cy="3269550"/>
          </a:xfrm>
          <a:prstGeom prst="rect">
            <a:avLst/>
          </a:prstGeom>
        </p:spPr>
      </p:pic>
    </p:spTree>
    <p:extLst>
      <p:ext uri="{BB962C8B-B14F-4D97-AF65-F5344CB8AC3E}">
        <p14:creationId xmlns:p14="http://schemas.microsoft.com/office/powerpoint/2010/main" val="6566966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C7977-05CB-42E0-BF08-9ABB851F6E6F}"/>
              </a:ext>
            </a:extLst>
          </p:cNvPr>
          <p:cNvSpPr>
            <a:spLocks noGrp="1"/>
          </p:cNvSpPr>
          <p:nvPr>
            <p:ph type="title"/>
          </p:nvPr>
        </p:nvSpPr>
        <p:spPr/>
        <p:txBody>
          <a:bodyPr/>
          <a:lstStyle/>
          <a:p>
            <a:r>
              <a:rPr lang="zh-CN" altLang="en-US" dirty="0"/>
              <a:t>二叉堆的自我调整</a:t>
            </a:r>
          </a:p>
        </p:txBody>
      </p:sp>
      <p:pic>
        <p:nvPicPr>
          <p:cNvPr id="4" name="图片 3">
            <a:extLst>
              <a:ext uri="{FF2B5EF4-FFF2-40B4-BE49-F238E27FC236}">
                <a16:creationId xmlns:a16="http://schemas.microsoft.com/office/drawing/2014/main" id="{AF80BD12-3E9F-4866-99A8-CD5A2F9C21E1}"/>
              </a:ext>
            </a:extLst>
          </p:cNvPr>
          <p:cNvPicPr>
            <a:picLocks noChangeAspect="1"/>
          </p:cNvPicPr>
          <p:nvPr/>
        </p:nvPicPr>
        <p:blipFill>
          <a:blip r:embed="rId2"/>
          <a:stretch>
            <a:fillRect/>
          </a:stretch>
        </p:blipFill>
        <p:spPr>
          <a:xfrm>
            <a:off x="0" y="2060848"/>
            <a:ext cx="8852914" cy="3581493"/>
          </a:xfrm>
          <a:prstGeom prst="rect">
            <a:avLst/>
          </a:prstGeom>
        </p:spPr>
      </p:pic>
    </p:spTree>
    <p:extLst>
      <p:ext uri="{BB962C8B-B14F-4D97-AF65-F5344CB8AC3E}">
        <p14:creationId xmlns:p14="http://schemas.microsoft.com/office/powerpoint/2010/main" val="286757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682943" y="981075"/>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zh-CN" altLang="en-US" b="1">
                <a:solidFill>
                  <a:srgbClr val="000066"/>
                </a:solidFill>
                <a:ea typeface="楷体_GB2312"/>
                <a:cs typeface="楷体_GB2312"/>
              </a:rPr>
              <a:t>将求出的小规模的问题的解合并为一个更大规模的问题的解，自底向上逐步求出原来问题的解。</a:t>
            </a:r>
          </a:p>
        </p:txBody>
      </p:sp>
      <p:grpSp>
        <p:nvGrpSpPr>
          <p:cNvPr id="19459" name="Group 4"/>
          <p:cNvGrpSpPr/>
          <p:nvPr/>
        </p:nvGrpSpPr>
        <p:grpSpPr bwMode="auto">
          <a:xfrm>
            <a:off x="250825" y="3214688"/>
            <a:ext cx="8893175" cy="3221037"/>
            <a:chOff x="158" y="2025"/>
            <a:chExt cx="5602" cy="2029"/>
          </a:xfrm>
        </p:grpSpPr>
        <p:sp>
          <p:nvSpPr>
            <p:cNvPr id="19463" name="Oval 5"/>
            <p:cNvSpPr>
              <a:spLocks noChangeArrowheads="1"/>
            </p:cNvSpPr>
            <p:nvPr/>
          </p:nvSpPr>
          <p:spPr bwMode="auto">
            <a:xfrm>
              <a:off x="2699" y="2205"/>
              <a:ext cx="504" cy="384"/>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n</a:t>
              </a:r>
            </a:p>
          </p:txBody>
        </p:sp>
        <p:cxnSp>
          <p:nvCxnSpPr>
            <p:cNvPr id="19464" name="AutoShape 6"/>
            <p:cNvCxnSpPr>
              <a:cxnSpLocks noChangeShapeType="1"/>
              <a:stCxn id="19463" idx="4"/>
            </p:cNvCxnSpPr>
            <p:nvPr/>
          </p:nvCxnSpPr>
          <p:spPr bwMode="auto">
            <a:xfrm>
              <a:off x="2951" y="2595"/>
              <a:ext cx="2281" cy="512"/>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5" name="AutoShape 7"/>
            <p:cNvCxnSpPr>
              <a:cxnSpLocks noChangeShapeType="1"/>
              <a:stCxn id="19463" idx="4"/>
            </p:cNvCxnSpPr>
            <p:nvPr/>
          </p:nvCxnSpPr>
          <p:spPr bwMode="auto">
            <a:xfrm flipH="1">
              <a:off x="798" y="2595"/>
              <a:ext cx="2153" cy="480"/>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6" name="AutoShape 8"/>
            <p:cNvCxnSpPr>
              <a:cxnSpLocks noChangeShapeType="1"/>
              <a:stCxn id="19463" idx="4"/>
            </p:cNvCxnSpPr>
            <p:nvPr/>
          </p:nvCxnSpPr>
          <p:spPr bwMode="auto">
            <a:xfrm flipH="1">
              <a:off x="2276" y="2595"/>
              <a:ext cx="675" cy="512"/>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7" name="AutoShape 9"/>
            <p:cNvCxnSpPr>
              <a:cxnSpLocks noChangeShapeType="1"/>
              <a:stCxn id="19463" idx="4"/>
            </p:cNvCxnSpPr>
            <p:nvPr/>
          </p:nvCxnSpPr>
          <p:spPr bwMode="auto">
            <a:xfrm>
              <a:off x="2951" y="2595"/>
              <a:ext cx="803" cy="512"/>
            </a:xfrm>
            <a:prstGeom prst="straightConnector1">
              <a:avLst/>
            </a:prstGeom>
            <a:noFill/>
            <a:ln w="1905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68" name="AutoShape 10"/>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Arial Rounded MT Bold"/>
                </a:rPr>
                <a:t>T(n)</a:t>
              </a:r>
            </a:p>
          </p:txBody>
        </p:sp>
        <p:sp>
          <p:nvSpPr>
            <p:cNvPr id="19469" name="Text Box 11"/>
            <p:cNvSpPr txBox="1">
              <a:spLocks noChangeArrowheads="1"/>
            </p:cNvSpPr>
            <p:nvPr/>
          </p:nvSpPr>
          <p:spPr bwMode="auto">
            <a:xfrm>
              <a:off x="1824" y="2236"/>
              <a:ext cx="6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3200">
                  <a:latin typeface="Arial Rounded MT Bold"/>
                </a:rPr>
                <a:t>=</a:t>
              </a:r>
            </a:p>
          </p:txBody>
        </p:sp>
        <p:grpSp>
          <p:nvGrpSpPr>
            <p:cNvPr id="19470" name="Group 12"/>
            <p:cNvGrpSpPr/>
            <p:nvPr/>
          </p:nvGrpSpPr>
          <p:grpSpPr bwMode="auto">
            <a:xfrm>
              <a:off x="158" y="3158"/>
              <a:ext cx="1248" cy="896"/>
              <a:chOff x="158" y="3158"/>
              <a:chExt cx="1248" cy="896"/>
            </a:xfrm>
          </p:grpSpPr>
          <p:sp>
            <p:nvSpPr>
              <p:cNvPr id="19501" name="Oval 13"/>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9502" name="AutoShape 14"/>
              <p:cNvCxnSpPr>
                <a:cxnSpLocks noChangeShapeType="1"/>
                <a:stCxn id="19501" idx="4"/>
                <a:endCxn id="19509"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503" name="AutoShape 15"/>
              <p:cNvCxnSpPr>
                <a:cxnSpLocks noChangeShapeType="1"/>
                <a:stCxn id="19501" idx="4"/>
                <a:endCxn id="19506"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504" name="AutoShape 16"/>
              <p:cNvCxnSpPr>
                <a:cxnSpLocks noChangeShapeType="1"/>
                <a:stCxn id="19501" idx="4"/>
                <a:endCxn id="19507"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505" name="AutoShape 17"/>
              <p:cNvCxnSpPr>
                <a:cxnSpLocks noChangeShapeType="1"/>
                <a:stCxn id="19501" idx="4"/>
                <a:endCxn id="19508"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506" name="AutoShape 18"/>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507" name="AutoShape 19"/>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508" name="AutoShape 20"/>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509" name="AutoShape 21"/>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9471" name="Group 22"/>
            <p:cNvGrpSpPr/>
            <p:nvPr/>
          </p:nvGrpSpPr>
          <p:grpSpPr bwMode="auto">
            <a:xfrm>
              <a:off x="1655" y="3158"/>
              <a:ext cx="1248" cy="896"/>
              <a:chOff x="158" y="3158"/>
              <a:chExt cx="1248" cy="896"/>
            </a:xfrm>
          </p:grpSpPr>
          <p:sp>
            <p:nvSpPr>
              <p:cNvPr id="19492" name="Oval 23"/>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9493" name="AutoShape 24"/>
              <p:cNvCxnSpPr>
                <a:cxnSpLocks noChangeShapeType="1"/>
                <a:stCxn id="19492" idx="4"/>
                <a:endCxn id="19500"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94" name="AutoShape 25"/>
              <p:cNvCxnSpPr>
                <a:cxnSpLocks noChangeShapeType="1"/>
                <a:stCxn id="19492" idx="4"/>
                <a:endCxn id="19497"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95" name="AutoShape 26"/>
              <p:cNvCxnSpPr>
                <a:cxnSpLocks noChangeShapeType="1"/>
                <a:stCxn id="19492" idx="4"/>
                <a:endCxn id="19498"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96" name="AutoShape 27"/>
              <p:cNvCxnSpPr>
                <a:cxnSpLocks noChangeShapeType="1"/>
                <a:stCxn id="19492" idx="4"/>
                <a:endCxn id="19499"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97" name="AutoShape 28"/>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98" name="AutoShape 29"/>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99" name="AutoShape 30"/>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500" name="AutoShape 31"/>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9472" name="Group 32"/>
            <p:cNvGrpSpPr/>
            <p:nvPr/>
          </p:nvGrpSpPr>
          <p:grpSpPr bwMode="auto">
            <a:xfrm>
              <a:off x="3107" y="3158"/>
              <a:ext cx="1248" cy="896"/>
              <a:chOff x="158" y="3158"/>
              <a:chExt cx="1248" cy="896"/>
            </a:xfrm>
          </p:grpSpPr>
          <p:sp>
            <p:nvSpPr>
              <p:cNvPr id="19483" name="Oval 33"/>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9484" name="AutoShape 34"/>
              <p:cNvCxnSpPr>
                <a:cxnSpLocks noChangeShapeType="1"/>
                <a:stCxn id="19483" idx="4"/>
                <a:endCxn id="19491"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85" name="AutoShape 35"/>
              <p:cNvCxnSpPr>
                <a:cxnSpLocks noChangeShapeType="1"/>
                <a:stCxn id="19483" idx="4"/>
                <a:endCxn id="19488"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86" name="AutoShape 36"/>
              <p:cNvCxnSpPr>
                <a:cxnSpLocks noChangeShapeType="1"/>
                <a:stCxn id="19483" idx="4"/>
                <a:endCxn id="19489"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87" name="AutoShape 37"/>
              <p:cNvCxnSpPr>
                <a:cxnSpLocks noChangeShapeType="1"/>
                <a:stCxn id="19483" idx="4"/>
                <a:endCxn id="19490"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88" name="AutoShape 38"/>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89" name="AutoShape 39"/>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90" name="AutoShape 40"/>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91" name="AutoShape 41"/>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nvGrpSpPr>
            <p:cNvPr id="19473" name="Group 42"/>
            <p:cNvGrpSpPr/>
            <p:nvPr/>
          </p:nvGrpSpPr>
          <p:grpSpPr bwMode="auto">
            <a:xfrm>
              <a:off x="4512" y="3158"/>
              <a:ext cx="1248" cy="896"/>
              <a:chOff x="158" y="3158"/>
              <a:chExt cx="1248" cy="896"/>
            </a:xfrm>
          </p:grpSpPr>
          <p:sp>
            <p:nvSpPr>
              <p:cNvPr id="19474" name="Oval 43"/>
              <p:cNvSpPr>
                <a:spLocks noChangeArrowheads="1"/>
              </p:cNvSpPr>
              <p:nvPr/>
            </p:nvSpPr>
            <p:spPr bwMode="auto">
              <a:xfrm>
                <a:off x="601" y="3158"/>
                <a:ext cx="423" cy="312"/>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a:rPr>
                  <a:t>n/2</a:t>
                </a:r>
              </a:p>
            </p:txBody>
          </p:sp>
          <p:cxnSp>
            <p:nvCxnSpPr>
              <p:cNvPr id="19475" name="AutoShape 44"/>
              <p:cNvCxnSpPr>
                <a:cxnSpLocks noChangeShapeType="1"/>
                <a:stCxn id="19474" idx="4"/>
                <a:endCxn id="19482" idx="0"/>
              </p:cNvCxnSpPr>
              <p:nvPr/>
            </p:nvCxnSpPr>
            <p:spPr bwMode="auto">
              <a:xfrm>
                <a:off x="812" y="3475"/>
                <a:ext cx="48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76" name="AutoShape 45"/>
              <p:cNvCxnSpPr>
                <a:cxnSpLocks noChangeShapeType="1"/>
                <a:stCxn id="19474" idx="4"/>
                <a:endCxn id="19479" idx="0"/>
              </p:cNvCxnSpPr>
              <p:nvPr/>
            </p:nvCxnSpPr>
            <p:spPr bwMode="auto">
              <a:xfrm flipH="1">
                <a:off x="269" y="3475"/>
                <a:ext cx="543"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77" name="AutoShape 46"/>
              <p:cNvCxnSpPr>
                <a:cxnSpLocks noChangeShapeType="1"/>
                <a:stCxn id="19474" idx="4"/>
                <a:endCxn id="19480" idx="0"/>
              </p:cNvCxnSpPr>
              <p:nvPr/>
            </p:nvCxnSpPr>
            <p:spPr bwMode="auto">
              <a:xfrm flipH="1">
                <a:off x="611" y="3475"/>
                <a:ext cx="20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78" name="AutoShape 47"/>
              <p:cNvCxnSpPr>
                <a:cxnSpLocks noChangeShapeType="1"/>
                <a:stCxn id="19474" idx="4"/>
                <a:endCxn id="19481" idx="0"/>
              </p:cNvCxnSpPr>
              <p:nvPr/>
            </p:nvCxnSpPr>
            <p:spPr bwMode="auto">
              <a:xfrm>
                <a:off x="812" y="3475"/>
                <a:ext cx="141" cy="405"/>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79" name="AutoShape 48"/>
              <p:cNvSpPr>
                <a:spLocks noChangeArrowheads="1"/>
              </p:cNvSpPr>
              <p:nvPr/>
            </p:nvSpPr>
            <p:spPr bwMode="auto">
              <a:xfrm>
                <a:off x="158"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80" name="AutoShape 49"/>
              <p:cNvSpPr>
                <a:spLocks noChangeArrowheads="1"/>
              </p:cNvSpPr>
              <p:nvPr/>
            </p:nvSpPr>
            <p:spPr bwMode="auto">
              <a:xfrm>
                <a:off x="500"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81" name="AutoShape 50"/>
              <p:cNvSpPr>
                <a:spLocks noChangeArrowheads="1"/>
              </p:cNvSpPr>
              <p:nvPr/>
            </p:nvSpPr>
            <p:spPr bwMode="auto">
              <a:xfrm>
                <a:off x="842" y="3885"/>
                <a:ext cx="222"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sp>
            <p:nvSpPr>
              <p:cNvPr id="19482" name="AutoShape 51"/>
              <p:cNvSpPr>
                <a:spLocks noChangeArrowheads="1"/>
              </p:cNvSpPr>
              <p:nvPr/>
            </p:nvSpPr>
            <p:spPr bwMode="auto">
              <a:xfrm>
                <a:off x="1185" y="3885"/>
                <a:ext cx="221" cy="169"/>
              </a:xfrm>
              <a:prstGeom prst="triangle">
                <a:avLst>
                  <a:gd name="adj" fmla="val 50000"/>
                </a:avLst>
              </a:prstGeom>
              <a:solidFill>
                <a:schemeClr val="accent1"/>
              </a:solidFill>
              <a:ln w="1905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latin typeface="Arial Rounded MT Bold"/>
                  </a:rPr>
                  <a:t>T(n/4)</a:t>
                </a:r>
              </a:p>
            </p:txBody>
          </p:sp>
        </p:grpSp>
      </p:grpSp>
      <p:sp>
        <p:nvSpPr>
          <p:cNvPr id="162868" name="Text Box 52"/>
          <p:cNvSpPr txBox="1">
            <a:spLocks noChangeArrowheads="1"/>
          </p:cNvSpPr>
          <p:nvPr/>
        </p:nvSpPr>
        <p:spPr bwMode="auto">
          <a:xfrm>
            <a:off x="0" y="3141663"/>
            <a:ext cx="9144000" cy="37496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4000">
                <a:ea typeface="华文行楷" pitchFamily="2" charset="-122"/>
              </a:rPr>
              <a:t>                                                       </a:t>
            </a:r>
          </a:p>
          <a:p>
            <a:pPr eaLnBrk="1" hangingPunct="1"/>
            <a:r>
              <a:rPr lang="en-US" altLang="zh-CN" sz="4000">
                <a:ea typeface="华文行楷" pitchFamily="2" charset="-122"/>
              </a:rPr>
              <a:t> </a:t>
            </a:r>
          </a:p>
          <a:p>
            <a:pPr eaLnBrk="1" hangingPunct="1"/>
            <a:endParaRPr lang="en-US" altLang="zh-CN" sz="4000">
              <a:ea typeface="华文行楷" pitchFamily="2" charset="-122"/>
            </a:endParaRPr>
          </a:p>
          <a:p>
            <a:pPr eaLnBrk="1" hangingPunct="1"/>
            <a:endParaRPr lang="en-US" altLang="zh-CN" sz="4000">
              <a:ea typeface="华文行楷" pitchFamily="2" charset="-122"/>
            </a:endParaRPr>
          </a:p>
          <a:p>
            <a:pPr eaLnBrk="1" hangingPunct="1"/>
            <a:endParaRPr lang="en-US" altLang="zh-CN" sz="4000">
              <a:ea typeface="华文行楷" pitchFamily="2" charset="-122"/>
            </a:endParaRPr>
          </a:p>
          <a:p>
            <a:pPr eaLnBrk="1" hangingPunct="1"/>
            <a:endParaRPr lang="en-US" altLang="zh-CN" sz="4000">
              <a:ea typeface="华文行楷" pitchFamily="2" charset="-122"/>
            </a:endParaRPr>
          </a:p>
        </p:txBody>
      </p:sp>
      <p:sp>
        <p:nvSpPr>
          <p:cNvPr id="162869" name="Text Box 53"/>
          <p:cNvSpPr txBox="1">
            <a:spLocks noChangeArrowheads="1"/>
          </p:cNvSpPr>
          <p:nvPr/>
        </p:nvSpPr>
        <p:spPr bwMode="auto">
          <a:xfrm>
            <a:off x="467360" y="2060893"/>
            <a:ext cx="8717280" cy="478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sz="2800" b="1">
                <a:solidFill>
                  <a:schemeClr val="accent2"/>
                </a:solidFill>
                <a:ea typeface="黑体" pitchFamily="49" charset="-122"/>
              </a:rPr>
              <a:t>分治法的设计思想是，将一个难以直接解决的大问题，</a:t>
            </a:r>
          </a:p>
          <a:p>
            <a:pPr algn="l" eaLnBrk="1" hangingPunct="1"/>
            <a:r>
              <a:rPr lang="zh-CN" altLang="en-US" sz="2800" b="1">
                <a:solidFill>
                  <a:schemeClr val="accent2"/>
                </a:solidFill>
                <a:ea typeface="黑体" pitchFamily="49" charset="-122"/>
              </a:rPr>
              <a:t>分割成一些规模较小的相同问题，以便各个击破，</a:t>
            </a:r>
          </a:p>
          <a:p>
            <a:pPr algn="l" eaLnBrk="1" hangingPunct="1"/>
            <a:r>
              <a:rPr lang="zh-CN" altLang="en-US" sz="2800" b="1">
                <a:solidFill>
                  <a:schemeClr val="accent2"/>
                </a:solidFill>
                <a:ea typeface="黑体" pitchFamily="49" charset="-122"/>
              </a:rPr>
              <a:t>分而治之。</a:t>
            </a:r>
          </a:p>
          <a:p>
            <a:pPr algn="l" eaLnBrk="1" hangingPunct="1"/>
            <a:endParaRPr lang="zh-CN" altLang="en-US" sz="2800" b="1">
              <a:solidFill>
                <a:schemeClr val="accent2"/>
              </a:solidFill>
              <a:ea typeface="黑体" pitchFamily="49" charset="-122"/>
            </a:endParaRPr>
          </a:p>
          <a:p>
            <a:pPr algn="l" eaLnBrk="1" hangingPunct="1"/>
            <a:r>
              <a:rPr lang="zh-CN" altLang="en-US" sz="2800" b="1">
                <a:solidFill>
                  <a:schemeClr val="accent2"/>
                </a:solidFill>
                <a:ea typeface="黑体" pitchFamily="49" charset="-122"/>
              </a:rPr>
              <a:t>	</a:t>
            </a:r>
            <a:r>
              <a:rPr lang="zh-CN" altLang="en-US" sz="2800" b="1">
                <a:solidFill>
                  <a:srgbClr val="CC3300"/>
                </a:solidFill>
                <a:ea typeface="黑体" pitchFamily="49" charset="-122"/>
              </a:rPr>
              <a:t>凡治众如治寡，分数是也。</a:t>
            </a:r>
          </a:p>
          <a:p>
            <a:pPr algn="l" eaLnBrk="1" hangingPunct="1"/>
            <a:r>
              <a:rPr lang="zh-CN" altLang="en-US" sz="2800" b="1">
                <a:solidFill>
                  <a:srgbClr val="CC3300"/>
                </a:solidFill>
                <a:ea typeface="黑体" pitchFamily="49" charset="-122"/>
              </a:rPr>
              <a:t>							</a:t>
            </a:r>
            <a:r>
              <a:rPr lang="en-US" altLang="zh-CN" sz="2800" b="1">
                <a:solidFill>
                  <a:srgbClr val="CC3300"/>
                </a:solidFill>
                <a:ea typeface="黑体" pitchFamily="49" charset="-122"/>
              </a:rPr>
              <a:t>----</a:t>
            </a:r>
            <a:r>
              <a:rPr lang="zh-CN" altLang="en-US" sz="2800" b="1">
                <a:solidFill>
                  <a:srgbClr val="CC3300"/>
                </a:solidFill>
                <a:ea typeface="黑体" pitchFamily="49" charset="-122"/>
              </a:rPr>
              <a:t>孙子兵法</a:t>
            </a:r>
          </a:p>
          <a:p>
            <a:pPr algn="l" eaLnBrk="1" hangingPunct="1"/>
            <a:endParaRPr lang="zh-CN" altLang="en-US" sz="2800" b="1">
              <a:solidFill>
                <a:srgbClr val="CC3300"/>
              </a:solidFill>
              <a:ea typeface="黑体" pitchFamily="49" charset="-122"/>
            </a:endParaRPr>
          </a:p>
          <a:p>
            <a:pPr marL="0" lvl="0" indent="0" algn="l" eaLnBrk="1" hangingPunct="1">
              <a:spcBef>
                <a:spcPct val="0"/>
              </a:spcBef>
              <a:buClr>
                <a:srgbClr val="000000"/>
              </a:buClr>
              <a:buNone/>
            </a:pPr>
            <a:r>
              <a:rPr lang="zh-CN" altLang="en-US" sz="2800" b="1" dirty="0">
                <a:solidFill>
                  <a:schemeClr val="accent2"/>
                </a:solidFill>
                <a:ea typeface="黑体" pitchFamily="2" charset="-122"/>
                <a:sym typeface="+mn-ea"/>
              </a:rPr>
              <a:t>对程序设计的影响：</a:t>
            </a:r>
            <a:endParaRPr lang="zh-CN" altLang="en-US" sz="2800" b="1" dirty="0">
              <a:solidFill>
                <a:schemeClr val="accent2"/>
              </a:solidFill>
              <a:ea typeface="黑体" pitchFamily="2" charset="-122"/>
            </a:endParaRPr>
          </a:p>
          <a:p>
            <a:pPr marL="0" lvl="0" indent="0" algn="l" eaLnBrk="1" hangingPunct="1">
              <a:spcBef>
                <a:spcPct val="0"/>
              </a:spcBef>
              <a:buClr>
                <a:srgbClr val="000000"/>
              </a:buClr>
              <a:buNone/>
            </a:pPr>
            <a:r>
              <a:rPr lang="zh-CN" altLang="en-US" sz="2800" b="1" dirty="0">
                <a:solidFill>
                  <a:schemeClr val="accent2"/>
                </a:solidFill>
                <a:ea typeface="黑体" pitchFamily="2" charset="-122"/>
                <a:sym typeface="+mn-ea"/>
              </a:rPr>
              <a:t>    多核、多处理机上的多线程编程</a:t>
            </a:r>
            <a:endParaRPr lang="zh-CN" altLang="en-US" sz="2800" b="1" dirty="0">
              <a:solidFill>
                <a:schemeClr val="accent2"/>
              </a:solidFill>
              <a:ea typeface="黑体" pitchFamily="2" charset="-122"/>
            </a:endParaRPr>
          </a:p>
          <a:p>
            <a:pPr marL="0" lvl="0" indent="0" algn="l" eaLnBrk="1" hangingPunct="1">
              <a:spcBef>
                <a:spcPct val="0"/>
              </a:spcBef>
              <a:buClr>
                <a:srgbClr val="000000"/>
              </a:buClr>
              <a:buNone/>
            </a:pPr>
            <a:r>
              <a:rPr lang="zh-CN" altLang="en-US" sz="2800" b="1" dirty="0">
                <a:solidFill>
                  <a:schemeClr val="accent2"/>
                </a:solidFill>
                <a:ea typeface="黑体" pitchFamily="2" charset="-122"/>
                <a:sym typeface="+mn-ea"/>
              </a:rPr>
              <a:t>     </a:t>
            </a:r>
            <a:r>
              <a:rPr lang="en-US" altLang="zh-CN" sz="2800" b="1" dirty="0">
                <a:solidFill>
                  <a:schemeClr val="accent2"/>
                </a:solidFill>
                <a:ea typeface="黑体" pitchFamily="2" charset="-122"/>
                <a:sym typeface="+mn-ea"/>
              </a:rPr>
              <a:t>——multithread programming</a:t>
            </a:r>
            <a:endParaRPr lang="en-US" altLang="zh-CN" sz="2800" b="1" dirty="0">
              <a:solidFill>
                <a:schemeClr val="accent2"/>
              </a:solidFill>
              <a:ea typeface="黑体" pitchFamily="2" charset="-122"/>
            </a:endParaRPr>
          </a:p>
          <a:p>
            <a:pPr eaLnBrk="1" hangingPunct="1"/>
            <a:endParaRPr lang="zh-CN" altLang="en-US" sz="2800" b="1">
              <a:solidFill>
                <a:srgbClr val="CC3300"/>
              </a:solidFill>
              <a:ea typeface="黑体" pitchFamily="49" charset="-122"/>
            </a:endParaRPr>
          </a:p>
        </p:txBody>
      </p:sp>
      <p:sp>
        <p:nvSpPr>
          <p:cNvPr id="19462" name="Rectangle 3"/>
          <p:cNvSpPr txBox="1">
            <a:spLocks noChangeArrowheads="1"/>
          </p:cNvSpPr>
          <p:nvPr/>
        </p:nvSpPr>
        <p:spPr bwMode="auto">
          <a:xfrm>
            <a:off x="684213" y="260350"/>
            <a:ext cx="77724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3600" b="1">
                <a:solidFill>
                  <a:srgbClr val="FF0000"/>
                </a:solidFill>
                <a:ea typeface="黑体" pitchFamily="49" charset="-122"/>
              </a:rPr>
              <a:t>算法总体思想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2868"/>
                                        </p:tgtEl>
                                        <p:attrNameLst>
                                          <p:attrName>style.visibility</p:attrName>
                                        </p:attrNameLst>
                                      </p:cBhvr>
                                      <p:to>
                                        <p:strVal val="visible"/>
                                      </p:to>
                                    </p:set>
                                    <p:animEffect transition="in" filter="blinds(horizontal)">
                                      <p:cBhvr>
                                        <p:cTn id="7" dur="500"/>
                                        <p:tgtEl>
                                          <p:spTgt spid="1628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2869"/>
                                        </p:tgtEl>
                                        <p:attrNameLst>
                                          <p:attrName>style.visibility</p:attrName>
                                        </p:attrNameLst>
                                      </p:cBhvr>
                                      <p:to>
                                        <p:strVal val="visible"/>
                                      </p:to>
                                    </p:set>
                                    <p:animEffect transition="in" filter="blinds(horizontal)">
                                      <p:cBhvr>
                                        <p:cTn id="12" dur="500"/>
                                        <p:tgtEl>
                                          <p:spTgt spid="162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68" grpId="0" animBg="1"/>
      <p:bldP spid="162869"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4F001-4110-4088-9FFE-1287E2B87313}"/>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6" name="图片 5">
            <a:extLst>
              <a:ext uri="{FF2B5EF4-FFF2-40B4-BE49-F238E27FC236}">
                <a16:creationId xmlns:a16="http://schemas.microsoft.com/office/drawing/2014/main" id="{CFEE8D62-6865-46ED-9F63-889FF707CF43}"/>
              </a:ext>
            </a:extLst>
          </p:cNvPr>
          <p:cNvPicPr>
            <a:picLocks noChangeAspect="1"/>
          </p:cNvPicPr>
          <p:nvPr/>
        </p:nvPicPr>
        <p:blipFill>
          <a:blip r:embed="rId2"/>
          <a:stretch>
            <a:fillRect/>
          </a:stretch>
        </p:blipFill>
        <p:spPr>
          <a:xfrm>
            <a:off x="323528" y="919741"/>
            <a:ext cx="6957663" cy="1120237"/>
          </a:xfrm>
          <a:prstGeom prst="rect">
            <a:avLst/>
          </a:prstGeom>
        </p:spPr>
      </p:pic>
      <p:pic>
        <p:nvPicPr>
          <p:cNvPr id="8" name="图片 7">
            <a:extLst>
              <a:ext uri="{FF2B5EF4-FFF2-40B4-BE49-F238E27FC236}">
                <a16:creationId xmlns:a16="http://schemas.microsoft.com/office/drawing/2014/main" id="{D658C97C-28C6-4DB3-87A6-FCCD96C4E48E}"/>
              </a:ext>
            </a:extLst>
          </p:cNvPr>
          <p:cNvPicPr>
            <a:picLocks noChangeAspect="1"/>
          </p:cNvPicPr>
          <p:nvPr/>
        </p:nvPicPr>
        <p:blipFill>
          <a:blip r:embed="rId3"/>
          <a:stretch>
            <a:fillRect/>
          </a:stretch>
        </p:blipFill>
        <p:spPr>
          <a:xfrm>
            <a:off x="107504" y="3068960"/>
            <a:ext cx="4138984" cy="2440481"/>
          </a:xfrm>
          <a:prstGeom prst="rect">
            <a:avLst/>
          </a:prstGeom>
        </p:spPr>
      </p:pic>
      <p:pic>
        <p:nvPicPr>
          <p:cNvPr id="10" name="图片 9">
            <a:extLst>
              <a:ext uri="{FF2B5EF4-FFF2-40B4-BE49-F238E27FC236}">
                <a16:creationId xmlns:a16="http://schemas.microsoft.com/office/drawing/2014/main" id="{9EDCB857-DEA7-474F-86AB-409E0FF959B7}"/>
              </a:ext>
            </a:extLst>
          </p:cNvPr>
          <p:cNvPicPr>
            <a:picLocks noChangeAspect="1"/>
          </p:cNvPicPr>
          <p:nvPr/>
        </p:nvPicPr>
        <p:blipFill>
          <a:blip r:embed="rId4"/>
          <a:stretch>
            <a:fillRect/>
          </a:stretch>
        </p:blipFill>
        <p:spPr>
          <a:xfrm>
            <a:off x="4499992" y="2636912"/>
            <a:ext cx="4328298" cy="2735356"/>
          </a:xfrm>
          <a:prstGeom prst="rect">
            <a:avLst/>
          </a:prstGeom>
        </p:spPr>
      </p:pic>
    </p:spTree>
    <p:extLst>
      <p:ext uri="{BB962C8B-B14F-4D97-AF65-F5344CB8AC3E}">
        <p14:creationId xmlns:p14="http://schemas.microsoft.com/office/powerpoint/2010/main" val="10345890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658C97C-28C6-4DB3-87A6-FCCD96C4E48E}"/>
              </a:ext>
            </a:extLst>
          </p:cNvPr>
          <p:cNvPicPr>
            <a:picLocks noChangeAspect="1"/>
          </p:cNvPicPr>
          <p:nvPr/>
        </p:nvPicPr>
        <p:blipFill>
          <a:blip r:embed="rId2"/>
          <a:stretch>
            <a:fillRect/>
          </a:stretch>
        </p:blipFill>
        <p:spPr>
          <a:xfrm>
            <a:off x="107504" y="12509"/>
            <a:ext cx="4138984" cy="2440481"/>
          </a:xfrm>
          <a:prstGeom prst="rect">
            <a:avLst/>
          </a:prstGeom>
        </p:spPr>
      </p:pic>
      <p:pic>
        <p:nvPicPr>
          <p:cNvPr id="10" name="图片 9">
            <a:extLst>
              <a:ext uri="{FF2B5EF4-FFF2-40B4-BE49-F238E27FC236}">
                <a16:creationId xmlns:a16="http://schemas.microsoft.com/office/drawing/2014/main" id="{9EDCB857-DEA7-474F-86AB-409E0FF959B7}"/>
              </a:ext>
            </a:extLst>
          </p:cNvPr>
          <p:cNvPicPr>
            <a:picLocks noChangeAspect="1"/>
          </p:cNvPicPr>
          <p:nvPr/>
        </p:nvPicPr>
        <p:blipFill>
          <a:blip r:embed="rId3"/>
          <a:stretch>
            <a:fillRect/>
          </a:stretch>
        </p:blipFill>
        <p:spPr>
          <a:xfrm>
            <a:off x="5004047" y="-23124"/>
            <a:ext cx="3865677" cy="2442993"/>
          </a:xfrm>
          <a:prstGeom prst="rect">
            <a:avLst/>
          </a:prstGeom>
        </p:spPr>
      </p:pic>
      <p:pic>
        <p:nvPicPr>
          <p:cNvPr id="5" name="图片 4">
            <a:extLst>
              <a:ext uri="{FF2B5EF4-FFF2-40B4-BE49-F238E27FC236}">
                <a16:creationId xmlns:a16="http://schemas.microsoft.com/office/drawing/2014/main" id="{9D5B3C96-CCCF-47AA-A79E-46DA72FB6814}"/>
              </a:ext>
            </a:extLst>
          </p:cNvPr>
          <p:cNvPicPr>
            <a:picLocks noChangeAspect="1"/>
          </p:cNvPicPr>
          <p:nvPr/>
        </p:nvPicPr>
        <p:blipFill>
          <a:blip r:embed="rId4"/>
          <a:stretch>
            <a:fillRect/>
          </a:stretch>
        </p:blipFill>
        <p:spPr>
          <a:xfrm>
            <a:off x="395536" y="3191153"/>
            <a:ext cx="3394932" cy="2427715"/>
          </a:xfrm>
          <a:prstGeom prst="rect">
            <a:avLst/>
          </a:prstGeom>
        </p:spPr>
      </p:pic>
      <p:pic>
        <p:nvPicPr>
          <p:cNvPr id="9" name="图片 8">
            <a:extLst>
              <a:ext uri="{FF2B5EF4-FFF2-40B4-BE49-F238E27FC236}">
                <a16:creationId xmlns:a16="http://schemas.microsoft.com/office/drawing/2014/main" id="{D9E20383-121E-4FF6-A93B-F059E46D48C7}"/>
              </a:ext>
            </a:extLst>
          </p:cNvPr>
          <p:cNvPicPr>
            <a:picLocks noChangeAspect="1"/>
          </p:cNvPicPr>
          <p:nvPr/>
        </p:nvPicPr>
        <p:blipFill>
          <a:blip r:embed="rId5"/>
          <a:stretch>
            <a:fillRect/>
          </a:stretch>
        </p:blipFill>
        <p:spPr>
          <a:xfrm>
            <a:off x="4788024" y="3402158"/>
            <a:ext cx="3731721" cy="2623780"/>
          </a:xfrm>
          <a:prstGeom prst="rect">
            <a:avLst/>
          </a:prstGeom>
        </p:spPr>
      </p:pic>
    </p:spTree>
    <p:extLst>
      <p:ext uri="{BB962C8B-B14F-4D97-AF65-F5344CB8AC3E}">
        <p14:creationId xmlns:p14="http://schemas.microsoft.com/office/powerpoint/2010/main" val="33450932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552CAB3-3078-4FCA-AE19-71B8F548FBD5}"/>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5" name="图片 4">
            <a:extLst>
              <a:ext uri="{FF2B5EF4-FFF2-40B4-BE49-F238E27FC236}">
                <a16:creationId xmlns:a16="http://schemas.microsoft.com/office/drawing/2014/main" id="{481D920C-7C44-4A9F-AEE1-AFF9D01657FB}"/>
              </a:ext>
            </a:extLst>
          </p:cNvPr>
          <p:cNvPicPr>
            <a:picLocks noChangeAspect="1"/>
          </p:cNvPicPr>
          <p:nvPr/>
        </p:nvPicPr>
        <p:blipFill>
          <a:blip r:embed="rId2"/>
          <a:stretch>
            <a:fillRect/>
          </a:stretch>
        </p:blipFill>
        <p:spPr>
          <a:xfrm>
            <a:off x="467544" y="876942"/>
            <a:ext cx="6843353" cy="1112616"/>
          </a:xfrm>
          <a:prstGeom prst="rect">
            <a:avLst/>
          </a:prstGeom>
        </p:spPr>
      </p:pic>
      <p:pic>
        <p:nvPicPr>
          <p:cNvPr id="9" name="图片 8">
            <a:extLst>
              <a:ext uri="{FF2B5EF4-FFF2-40B4-BE49-F238E27FC236}">
                <a16:creationId xmlns:a16="http://schemas.microsoft.com/office/drawing/2014/main" id="{4DC89E1E-33FC-463E-984E-2CA526632AD3}"/>
              </a:ext>
            </a:extLst>
          </p:cNvPr>
          <p:cNvPicPr>
            <a:picLocks noChangeAspect="1"/>
          </p:cNvPicPr>
          <p:nvPr/>
        </p:nvPicPr>
        <p:blipFill>
          <a:blip r:embed="rId3"/>
          <a:stretch>
            <a:fillRect/>
          </a:stretch>
        </p:blipFill>
        <p:spPr>
          <a:xfrm>
            <a:off x="4067944" y="3838746"/>
            <a:ext cx="4866640" cy="2902622"/>
          </a:xfrm>
          <a:prstGeom prst="rect">
            <a:avLst/>
          </a:prstGeom>
        </p:spPr>
      </p:pic>
      <p:pic>
        <p:nvPicPr>
          <p:cNvPr id="7" name="图片 6">
            <a:extLst>
              <a:ext uri="{FF2B5EF4-FFF2-40B4-BE49-F238E27FC236}">
                <a16:creationId xmlns:a16="http://schemas.microsoft.com/office/drawing/2014/main" id="{AC7DD548-3F90-46E3-A1FB-060F3C77E629}"/>
              </a:ext>
            </a:extLst>
          </p:cNvPr>
          <p:cNvPicPr>
            <a:picLocks noChangeAspect="1"/>
          </p:cNvPicPr>
          <p:nvPr/>
        </p:nvPicPr>
        <p:blipFill>
          <a:blip r:embed="rId4"/>
          <a:stretch>
            <a:fillRect/>
          </a:stretch>
        </p:blipFill>
        <p:spPr>
          <a:xfrm>
            <a:off x="655779" y="2204864"/>
            <a:ext cx="4122037" cy="2520280"/>
          </a:xfrm>
          <a:prstGeom prst="rect">
            <a:avLst/>
          </a:prstGeom>
        </p:spPr>
      </p:pic>
    </p:spTree>
    <p:extLst>
      <p:ext uri="{BB962C8B-B14F-4D97-AF65-F5344CB8AC3E}">
        <p14:creationId xmlns:p14="http://schemas.microsoft.com/office/powerpoint/2010/main" val="4889585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BA16223-2F6D-4F99-8A45-5B0362FAC983}"/>
              </a:ext>
            </a:extLst>
          </p:cNvPr>
          <p:cNvPicPr>
            <a:picLocks noChangeAspect="1"/>
          </p:cNvPicPr>
          <p:nvPr/>
        </p:nvPicPr>
        <p:blipFill>
          <a:blip r:embed="rId2"/>
          <a:stretch>
            <a:fillRect/>
          </a:stretch>
        </p:blipFill>
        <p:spPr>
          <a:xfrm>
            <a:off x="3419872" y="2708920"/>
            <a:ext cx="5563082" cy="4008467"/>
          </a:xfrm>
          <a:prstGeom prst="rect">
            <a:avLst/>
          </a:prstGeom>
        </p:spPr>
      </p:pic>
      <p:pic>
        <p:nvPicPr>
          <p:cNvPr id="4" name="图片 3">
            <a:extLst>
              <a:ext uri="{FF2B5EF4-FFF2-40B4-BE49-F238E27FC236}">
                <a16:creationId xmlns:a16="http://schemas.microsoft.com/office/drawing/2014/main" id="{7136381A-7FC3-4192-9E07-294006BE13E4}"/>
              </a:ext>
            </a:extLst>
          </p:cNvPr>
          <p:cNvPicPr>
            <a:picLocks noChangeAspect="1"/>
          </p:cNvPicPr>
          <p:nvPr/>
        </p:nvPicPr>
        <p:blipFill>
          <a:blip r:embed="rId3"/>
          <a:stretch>
            <a:fillRect/>
          </a:stretch>
        </p:blipFill>
        <p:spPr>
          <a:xfrm>
            <a:off x="395536" y="288032"/>
            <a:ext cx="5445482" cy="3140968"/>
          </a:xfrm>
          <a:prstGeom prst="rect">
            <a:avLst/>
          </a:prstGeom>
        </p:spPr>
      </p:pic>
    </p:spTree>
    <p:extLst>
      <p:ext uri="{BB962C8B-B14F-4D97-AF65-F5344CB8AC3E}">
        <p14:creationId xmlns:p14="http://schemas.microsoft.com/office/powerpoint/2010/main" val="741604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CA095A5-A241-4D2A-BBFD-B61F06D5C840}"/>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5" name="图片 4">
            <a:extLst>
              <a:ext uri="{FF2B5EF4-FFF2-40B4-BE49-F238E27FC236}">
                <a16:creationId xmlns:a16="http://schemas.microsoft.com/office/drawing/2014/main" id="{B5959BD1-8CA7-485D-9252-5DFB1352BDF6}"/>
              </a:ext>
            </a:extLst>
          </p:cNvPr>
          <p:cNvPicPr>
            <a:picLocks noChangeAspect="1"/>
          </p:cNvPicPr>
          <p:nvPr/>
        </p:nvPicPr>
        <p:blipFill>
          <a:blip r:embed="rId2"/>
          <a:stretch>
            <a:fillRect/>
          </a:stretch>
        </p:blipFill>
        <p:spPr>
          <a:xfrm>
            <a:off x="107504" y="908720"/>
            <a:ext cx="5883981" cy="4536504"/>
          </a:xfrm>
          <a:prstGeom prst="rect">
            <a:avLst/>
          </a:prstGeom>
        </p:spPr>
      </p:pic>
      <p:pic>
        <p:nvPicPr>
          <p:cNvPr id="7" name="图片 6">
            <a:extLst>
              <a:ext uri="{FF2B5EF4-FFF2-40B4-BE49-F238E27FC236}">
                <a16:creationId xmlns:a16="http://schemas.microsoft.com/office/drawing/2014/main" id="{623D8DE7-CB96-4EE0-8A97-13D40478C8EA}"/>
              </a:ext>
            </a:extLst>
          </p:cNvPr>
          <p:cNvPicPr>
            <a:picLocks noChangeAspect="1"/>
          </p:cNvPicPr>
          <p:nvPr/>
        </p:nvPicPr>
        <p:blipFill>
          <a:blip r:embed="rId3"/>
          <a:stretch>
            <a:fillRect/>
          </a:stretch>
        </p:blipFill>
        <p:spPr>
          <a:xfrm>
            <a:off x="5220072" y="1700808"/>
            <a:ext cx="3645005" cy="3120397"/>
          </a:xfrm>
          <a:prstGeom prst="rect">
            <a:avLst/>
          </a:prstGeom>
        </p:spPr>
      </p:pic>
    </p:spTree>
    <p:extLst>
      <p:ext uri="{BB962C8B-B14F-4D97-AF65-F5344CB8AC3E}">
        <p14:creationId xmlns:p14="http://schemas.microsoft.com/office/powerpoint/2010/main" val="3186326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CA095A5-A241-4D2A-BBFD-B61F06D5C840}"/>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4" name="图片 3">
            <a:extLst>
              <a:ext uri="{FF2B5EF4-FFF2-40B4-BE49-F238E27FC236}">
                <a16:creationId xmlns:a16="http://schemas.microsoft.com/office/drawing/2014/main" id="{E0C073DD-021A-46C8-8F20-31874C97BADF}"/>
              </a:ext>
            </a:extLst>
          </p:cNvPr>
          <p:cNvPicPr>
            <a:picLocks noChangeAspect="1"/>
          </p:cNvPicPr>
          <p:nvPr/>
        </p:nvPicPr>
        <p:blipFill>
          <a:blip r:embed="rId2"/>
          <a:stretch>
            <a:fillRect/>
          </a:stretch>
        </p:blipFill>
        <p:spPr>
          <a:xfrm>
            <a:off x="467543" y="1052736"/>
            <a:ext cx="7895341" cy="4896544"/>
          </a:xfrm>
          <a:prstGeom prst="rect">
            <a:avLst/>
          </a:prstGeom>
        </p:spPr>
      </p:pic>
    </p:spTree>
    <p:extLst>
      <p:ext uri="{BB962C8B-B14F-4D97-AF65-F5344CB8AC3E}">
        <p14:creationId xmlns:p14="http://schemas.microsoft.com/office/powerpoint/2010/main" val="36581119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5FD2C9-4592-47EF-88D7-2C7FB958DCD3}"/>
              </a:ext>
            </a:extLst>
          </p:cNvPr>
          <p:cNvPicPr>
            <a:picLocks noChangeAspect="1"/>
          </p:cNvPicPr>
          <p:nvPr/>
        </p:nvPicPr>
        <p:blipFill>
          <a:blip r:embed="rId2"/>
          <a:stretch>
            <a:fillRect/>
          </a:stretch>
        </p:blipFill>
        <p:spPr>
          <a:xfrm>
            <a:off x="4537105" y="2338652"/>
            <a:ext cx="4571601" cy="3523942"/>
          </a:xfrm>
          <a:prstGeom prst="rect">
            <a:avLst/>
          </a:prstGeom>
        </p:spPr>
      </p:pic>
      <p:sp>
        <p:nvSpPr>
          <p:cNvPr id="3" name="标题 1">
            <a:extLst>
              <a:ext uri="{FF2B5EF4-FFF2-40B4-BE49-F238E27FC236}">
                <a16:creationId xmlns:a16="http://schemas.microsoft.com/office/drawing/2014/main" id="{ACA095A5-A241-4D2A-BBFD-B61F06D5C840}"/>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4" name="图片 3">
            <a:extLst>
              <a:ext uri="{FF2B5EF4-FFF2-40B4-BE49-F238E27FC236}">
                <a16:creationId xmlns:a16="http://schemas.microsoft.com/office/drawing/2014/main" id="{C70AEF26-794B-461A-8468-9E60E3B16DA3}"/>
              </a:ext>
            </a:extLst>
          </p:cNvPr>
          <p:cNvPicPr>
            <a:picLocks noChangeAspect="1"/>
          </p:cNvPicPr>
          <p:nvPr/>
        </p:nvPicPr>
        <p:blipFill>
          <a:blip r:embed="rId3"/>
          <a:stretch>
            <a:fillRect/>
          </a:stretch>
        </p:blipFill>
        <p:spPr>
          <a:xfrm>
            <a:off x="251520" y="907189"/>
            <a:ext cx="6957663" cy="1425063"/>
          </a:xfrm>
          <a:prstGeom prst="rect">
            <a:avLst/>
          </a:prstGeom>
        </p:spPr>
      </p:pic>
      <p:pic>
        <p:nvPicPr>
          <p:cNvPr id="6" name="图片 5">
            <a:extLst>
              <a:ext uri="{FF2B5EF4-FFF2-40B4-BE49-F238E27FC236}">
                <a16:creationId xmlns:a16="http://schemas.microsoft.com/office/drawing/2014/main" id="{AB45DFA2-3C30-4E64-8BEA-4548E783699A}"/>
              </a:ext>
            </a:extLst>
          </p:cNvPr>
          <p:cNvPicPr>
            <a:picLocks noChangeAspect="1"/>
          </p:cNvPicPr>
          <p:nvPr/>
        </p:nvPicPr>
        <p:blipFill>
          <a:blip r:embed="rId4"/>
          <a:stretch>
            <a:fillRect/>
          </a:stretch>
        </p:blipFill>
        <p:spPr>
          <a:xfrm>
            <a:off x="95541" y="2368942"/>
            <a:ext cx="4229467" cy="3513124"/>
          </a:xfrm>
          <a:prstGeom prst="rect">
            <a:avLst/>
          </a:prstGeom>
        </p:spPr>
      </p:pic>
      <p:pic>
        <p:nvPicPr>
          <p:cNvPr id="10" name="图片 9">
            <a:extLst>
              <a:ext uri="{FF2B5EF4-FFF2-40B4-BE49-F238E27FC236}">
                <a16:creationId xmlns:a16="http://schemas.microsoft.com/office/drawing/2014/main" id="{48C4618F-F341-42E5-812B-E467BAC3322F}"/>
              </a:ext>
            </a:extLst>
          </p:cNvPr>
          <p:cNvPicPr>
            <a:picLocks noChangeAspect="1"/>
          </p:cNvPicPr>
          <p:nvPr/>
        </p:nvPicPr>
        <p:blipFill>
          <a:blip r:embed="rId5"/>
          <a:stretch>
            <a:fillRect/>
          </a:stretch>
        </p:blipFill>
        <p:spPr>
          <a:xfrm>
            <a:off x="968107" y="6078453"/>
            <a:ext cx="6713802" cy="647756"/>
          </a:xfrm>
          <a:prstGeom prst="rect">
            <a:avLst/>
          </a:prstGeom>
        </p:spPr>
      </p:pic>
    </p:spTree>
    <p:extLst>
      <p:ext uri="{BB962C8B-B14F-4D97-AF65-F5344CB8AC3E}">
        <p14:creationId xmlns:p14="http://schemas.microsoft.com/office/powerpoint/2010/main" val="1825996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08E045-AEDD-4B5A-8765-FF7F8965BDB3}"/>
              </a:ext>
            </a:extLst>
          </p:cNvPr>
          <p:cNvSpPr>
            <a:spLocks noGrp="1"/>
          </p:cNvSpPr>
          <p:nvPr>
            <p:ph type="title"/>
          </p:nvPr>
        </p:nvSpPr>
        <p:spPr/>
        <p:txBody>
          <a:bodyPr/>
          <a:lstStyle/>
          <a:p>
            <a:r>
              <a:rPr lang="zh-CN" altLang="en-US" dirty="0"/>
              <a:t>二叉堆的复杂性分析</a:t>
            </a:r>
          </a:p>
        </p:txBody>
      </p:sp>
      <p:sp>
        <p:nvSpPr>
          <p:cNvPr id="4" name="内容占位符 3">
            <a:extLst>
              <a:ext uri="{FF2B5EF4-FFF2-40B4-BE49-F238E27FC236}">
                <a16:creationId xmlns:a16="http://schemas.microsoft.com/office/drawing/2014/main" id="{CA49C449-55AC-4926-86A6-48FABA4076BC}"/>
              </a:ext>
            </a:extLst>
          </p:cNvPr>
          <p:cNvSpPr>
            <a:spLocks noGrp="1"/>
          </p:cNvSpPr>
          <p:nvPr>
            <p:ph idx="1"/>
          </p:nvPr>
        </p:nvSpPr>
        <p:spPr/>
        <p:txBody>
          <a:bodyPr/>
          <a:lstStyle/>
          <a:p>
            <a:r>
              <a:rPr lang="zh-CN" altLang="en-US" dirty="0"/>
              <a:t>堆的插入和删除操作复杂性是</a:t>
            </a:r>
            <a:r>
              <a:rPr lang="en-US" altLang="zh-CN" dirty="0"/>
              <a:t>O(log N);</a:t>
            </a:r>
          </a:p>
          <a:p>
            <a:r>
              <a:rPr lang="zh-CN" altLang="en-US" dirty="0"/>
              <a:t>构建堆的时间复杂度是</a:t>
            </a:r>
            <a:r>
              <a:rPr lang="en-US" altLang="zh-CN" dirty="0"/>
              <a:t>O(N)</a:t>
            </a:r>
            <a:endParaRPr lang="zh-CN" altLang="en-US" dirty="0"/>
          </a:p>
        </p:txBody>
      </p:sp>
    </p:spTree>
    <p:extLst>
      <p:ext uri="{BB962C8B-B14F-4D97-AF65-F5344CB8AC3E}">
        <p14:creationId xmlns:p14="http://schemas.microsoft.com/office/powerpoint/2010/main" val="5133201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D057F0-F6CD-40A1-826B-11FC133CCCF8}"/>
              </a:ext>
            </a:extLst>
          </p:cNvPr>
          <p:cNvSpPr>
            <a:spLocks noGrp="1"/>
          </p:cNvSpPr>
          <p:nvPr>
            <p:ph type="title"/>
          </p:nvPr>
        </p:nvSpPr>
        <p:spPr>
          <a:xfrm>
            <a:off x="827584" y="122637"/>
            <a:ext cx="7772400" cy="659160"/>
          </a:xfrm>
        </p:spPr>
        <p:txBody>
          <a:bodyPr/>
          <a:lstStyle/>
          <a:p>
            <a:r>
              <a:rPr lang="zh-CN" altLang="en-US" dirty="0"/>
              <a:t>堆排序</a:t>
            </a:r>
          </a:p>
        </p:txBody>
      </p:sp>
      <p:sp>
        <p:nvSpPr>
          <p:cNvPr id="7" name="文本框 6">
            <a:extLst>
              <a:ext uri="{FF2B5EF4-FFF2-40B4-BE49-F238E27FC236}">
                <a16:creationId xmlns:a16="http://schemas.microsoft.com/office/drawing/2014/main" id="{AFEAFD7C-6A4C-4B2B-920D-4B955B7D1719}"/>
              </a:ext>
            </a:extLst>
          </p:cNvPr>
          <p:cNvSpPr txBox="1"/>
          <p:nvPr/>
        </p:nvSpPr>
        <p:spPr>
          <a:xfrm>
            <a:off x="544016" y="774616"/>
            <a:ext cx="8348464" cy="2308324"/>
          </a:xfrm>
          <a:prstGeom prst="rect">
            <a:avLst/>
          </a:prstGeom>
          <a:noFill/>
        </p:spPr>
        <p:txBody>
          <a:bodyPr wrap="square">
            <a:spAutoFit/>
          </a:bodyPr>
          <a:lstStyle/>
          <a:p>
            <a:r>
              <a:rPr lang="zh-CN" altLang="en-US" dirty="0"/>
              <a:t>二叉堆的特性：</a:t>
            </a:r>
            <a:endParaRPr lang="en-US" altLang="zh-CN" dirty="0"/>
          </a:p>
          <a:p>
            <a:r>
              <a:rPr lang="en-US" altLang="zh-CN" dirty="0"/>
              <a:t>1.</a:t>
            </a:r>
            <a:r>
              <a:rPr lang="zh-CN" altLang="en-US" dirty="0"/>
              <a:t>最大堆的堆顶是整个堆中的最大元素。</a:t>
            </a:r>
            <a:endParaRPr lang="en-US" altLang="zh-CN" dirty="0"/>
          </a:p>
          <a:p>
            <a:r>
              <a:rPr lang="en-US" altLang="zh-CN" dirty="0"/>
              <a:t>2.</a:t>
            </a:r>
            <a:r>
              <a:rPr lang="zh-CN" altLang="en-US" dirty="0"/>
              <a:t>最小堆的堆顶是整个堆中的最小元素。</a:t>
            </a:r>
            <a:endParaRPr lang="en-US" altLang="zh-CN" dirty="0"/>
          </a:p>
          <a:p>
            <a:r>
              <a:rPr lang="zh-CN" altLang="en-US" dirty="0"/>
              <a:t>以最大堆为例，如果删除一个最大堆的堆顶（并不是完全删除，而是跟末尾的节点交换位置），经过自我调整，第</a:t>
            </a:r>
            <a:r>
              <a:rPr lang="en-US" altLang="zh-CN" dirty="0"/>
              <a:t>2</a:t>
            </a:r>
            <a:r>
              <a:rPr lang="zh-CN" altLang="en-US" dirty="0"/>
              <a:t>大的元素就会被交换上来，成为最大堆的新堆</a:t>
            </a:r>
            <a:r>
              <a:rPr lang="zh-CN" altLang="en-US" b="0" i="0" dirty="0">
                <a:solidFill>
                  <a:srgbClr val="666666"/>
                </a:solidFill>
                <a:effectLst/>
                <a:latin typeface="PingFangSC-Regular"/>
              </a:rPr>
              <a:t>顶。</a:t>
            </a:r>
            <a:endParaRPr lang="zh-CN" altLang="en-US" dirty="0"/>
          </a:p>
        </p:txBody>
      </p:sp>
      <p:pic>
        <p:nvPicPr>
          <p:cNvPr id="9" name="图片 8">
            <a:extLst>
              <a:ext uri="{FF2B5EF4-FFF2-40B4-BE49-F238E27FC236}">
                <a16:creationId xmlns:a16="http://schemas.microsoft.com/office/drawing/2014/main" id="{F8015ACF-E817-44E2-AA31-E6BD4DD61886}"/>
              </a:ext>
            </a:extLst>
          </p:cNvPr>
          <p:cNvPicPr>
            <a:picLocks noChangeAspect="1"/>
          </p:cNvPicPr>
          <p:nvPr/>
        </p:nvPicPr>
        <p:blipFill>
          <a:blip r:embed="rId2"/>
          <a:stretch>
            <a:fillRect/>
          </a:stretch>
        </p:blipFill>
        <p:spPr>
          <a:xfrm>
            <a:off x="332622" y="3227702"/>
            <a:ext cx="2568163" cy="2072820"/>
          </a:xfrm>
          <a:prstGeom prst="rect">
            <a:avLst/>
          </a:prstGeom>
        </p:spPr>
      </p:pic>
      <p:pic>
        <p:nvPicPr>
          <p:cNvPr id="11" name="图片 10">
            <a:extLst>
              <a:ext uri="{FF2B5EF4-FFF2-40B4-BE49-F238E27FC236}">
                <a16:creationId xmlns:a16="http://schemas.microsoft.com/office/drawing/2014/main" id="{0874872A-4465-4578-A4BA-0851D5600EFE}"/>
              </a:ext>
            </a:extLst>
          </p:cNvPr>
          <p:cNvPicPr>
            <a:picLocks noChangeAspect="1"/>
          </p:cNvPicPr>
          <p:nvPr/>
        </p:nvPicPr>
        <p:blipFill>
          <a:blip r:embed="rId3"/>
          <a:stretch>
            <a:fillRect/>
          </a:stretch>
        </p:blipFill>
        <p:spPr>
          <a:xfrm>
            <a:off x="3409849" y="2984509"/>
            <a:ext cx="2324301" cy="2149026"/>
          </a:xfrm>
          <a:prstGeom prst="rect">
            <a:avLst/>
          </a:prstGeom>
        </p:spPr>
      </p:pic>
      <p:pic>
        <p:nvPicPr>
          <p:cNvPr id="13" name="图片 12">
            <a:extLst>
              <a:ext uri="{FF2B5EF4-FFF2-40B4-BE49-F238E27FC236}">
                <a16:creationId xmlns:a16="http://schemas.microsoft.com/office/drawing/2014/main" id="{8111870A-CAC7-4573-A290-18B23A91700C}"/>
              </a:ext>
            </a:extLst>
          </p:cNvPr>
          <p:cNvPicPr>
            <a:picLocks noChangeAspect="1"/>
          </p:cNvPicPr>
          <p:nvPr/>
        </p:nvPicPr>
        <p:blipFill>
          <a:blip r:embed="rId4"/>
          <a:stretch>
            <a:fillRect/>
          </a:stretch>
        </p:blipFill>
        <p:spPr>
          <a:xfrm>
            <a:off x="6203150" y="2984509"/>
            <a:ext cx="2476715" cy="2149026"/>
          </a:xfrm>
          <a:prstGeom prst="rect">
            <a:avLst/>
          </a:prstGeom>
        </p:spPr>
      </p:pic>
      <p:sp>
        <p:nvSpPr>
          <p:cNvPr id="15" name="文本框 14">
            <a:extLst>
              <a:ext uri="{FF2B5EF4-FFF2-40B4-BE49-F238E27FC236}">
                <a16:creationId xmlns:a16="http://schemas.microsoft.com/office/drawing/2014/main" id="{175BADF2-3B21-46BF-B952-4C0CB7D9F0D1}"/>
              </a:ext>
            </a:extLst>
          </p:cNvPr>
          <p:cNvSpPr txBox="1"/>
          <p:nvPr/>
        </p:nvSpPr>
        <p:spPr>
          <a:xfrm>
            <a:off x="190508" y="5483219"/>
            <a:ext cx="8492480" cy="1200329"/>
          </a:xfrm>
          <a:prstGeom prst="rect">
            <a:avLst/>
          </a:prstGeom>
          <a:noFill/>
        </p:spPr>
        <p:txBody>
          <a:bodyPr wrap="square">
            <a:spAutoFit/>
          </a:bodyPr>
          <a:lstStyle/>
          <a:p>
            <a:r>
              <a:rPr lang="zh-CN" altLang="en-US" dirty="0"/>
              <a:t>正如上图所示，在删除值为</a:t>
            </a:r>
            <a:r>
              <a:rPr lang="en-US" altLang="zh-CN" dirty="0"/>
              <a:t>10</a:t>
            </a:r>
            <a:r>
              <a:rPr lang="zh-CN" altLang="en-US" dirty="0"/>
              <a:t>的堆顶节点后，经过调整，值为</a:t>
            </a:r>
            <a:r>
              <a:rPr lang="en-US" altLang="zh-CN" dirty="0"/>
              <a:t>9</a:t>
            </a:r>
            <a:r>
              <a:rPr lang="zh-CN" altLang="en-US" dirty="0"/>
              <a:t>的新节点就会顶替上来；在删除值为</a:t>
            </a:r>
            <a:r>
              <a:rPr lang="en-US" altLang="zh-CN" dirty="0"/>
              <a:t>9</a:t>
            </a:r>
            <a:r>
              <a:rPr lang="zh-CN" altLang="en-US" dirty="0"/>
              <a:t>的堆顶节点后，经过调整，值为</a:t>
            </a:r>
            <a:r>
              <a:rPr lang="en-US" altLang="zh-CN" dirty="0"/>
              <a:t>8</a:t>
            </a:r>
            <a:r>
              <a:rPr lang="zh-CN" altLang="en-US" dirty="0"/>
              <a:t>的新节点就会顶替上来</a:t>
            </a:r>
            <a:r>
              <a:rPr lang="en-US" altLang="zh-CN" dirty="0"/>
              <a:t>……</a:t>
            </a:r>
            <a:endParaRPr lang="zh-CN" altLang="en-US" dirty="0"/>
          </a:p>
        </p:txBody>
      </p:sp>
    </p:spTree>
    <p:extLst>
      <p:ext uri="{BB962C8B-B14F-4D97-AF65-F5344CB8AC3E}">
        <p14:creationId xmlns:p14="http://schemas.microsoft.com/office/powerpoint/2010/main" val="1628993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EDFC7-C767-4C47-B19C-B28C548C4D41}"/>
              </a:ext>
            </a:extLst>
          </p:cNvPr>
          <p:cNvSpPr>
            <a:spLocks noGrp="1"/>
          </p:cNvSpPr>
          <p:nvPr>
            <p:ph type="title"/>
          </p:nvPr>
        </p:nvSpPr>
        <p:spPr>
          <a:xfrm>
            <a:off x="755576" y="168519"/>
            <a:ext cx="7772400" cy="587152"/>
          </a:xfrm>
        </p:spPr>
        <p:txBody>
          <a:bodyPr/>
          <a:lstStyle/>
          <a:p>
            <a:r>
              <a:rPr lang="zh-CN" altLang="en-US" dirty="0"/>
              <a:t>堆排序</a:t>
            </a:r>
          </a:p>
        </p:txBody>
      </p:sp>
      <p:sp>
        <p:nvSpPr>
          <p:cNvPr id="3" name="内容占位符 2">
            <a:extLst>
              <a:ext uri="{FF2B5EF4-FFF2-40B4-BE49-F238E27FC236}">
                <a16:creationId xmlns:a16="http://schemas.microsoft.com/office/drawing/2014/main" id="{FACFC292-1D41-4702-8B7A-87A3628BBA8D}"/>
              </a:ext>
            </a:extLst>
          </p:cNvPr>
          <p:cNvSpPr>
            <a:spLocks noGrp="1"/>
          </p:cNvSpPr>
          <p:nvPr>
            <p:ph idx="1"/>
          </p:nvPr>
        </p:nvSpPr>
        <p:spPr>
          <a:xfrm>
            <a:off x="0" y="755671"/>
            <a:ext cx="9144000" cy="1521201"/>
          </a:xfrm>
        </p:spPr>
        <p:txBody>
          <a:bodyPr/>
          <a:lstStyle/>
          <a:p>
            <a:r>
              <a:rPr lang="zh-CN" altLang="en-US" sz="2400" dirty="0"/>
              <a:t>由于二叉堆的这个特性，每一次删除旧堆顶，调整后的新堆顶都是大小仅次于旧堆顶的节点。那么只要反复删除堆顶，反复调整二叉堆，所得到的集合就会成为一个有序集合，过程如下。</a:t>
            </a:r>
          </a:p>
        </p:txBody>
      </p:sp>
      <p:pic>
        <p:nvPicPr>
          <p:cNvPr id="5" name="图片 4">
            <a:extLst>
              <a:ext uri="{FF2B5EF4-FFF2-40B4-BE49-F238E27FC236}">
                <a16:creationId xmlns:a16="http://schemas.microsoft.com/office/drawing/2014/main" id="{6AAE43EC-1335-412C-9BD9-94820964F0F9}"/>
              </a:ext>
            </a:extLst>
          </p:cNvPr>
          <p:cNvPicPr>
            <a:picLocks noChangeAspect="1"/>
          </p:cNvPicPr>
          <p:nvPr/>
        </p:nvPicPr>
        <p:blipFill>
          <a:blip r:embed="rId2"/>
          <a:stretch>
            <a:fillRect/>
          </a:stretch>
        </p:blipFill>
        <p:spPr>
          <a:xfrm>
            <a:off x="323529" y="2063379"/>
            <a:ext cx="4171644" cy="3309837"/>
          </a:xfrm>
          <a:prstGeom prst="rect">
            <a:avLst/>
          </a:prstGeom>
        </p:spPr>
      </p:pic>
      <p:sp>
        <p:nvSpPr>
          <p:cNvPr id="7" name="文本框 6">
            <a:extLst>
              <a:ext uri="{FF2B5EF4-FFF2-40B4-BE49-F238E27FC236}">
                <a16:creationId xmlns:a16="http://schemas.microsoft.com/office/drawing/2014/main" id="{D5C7582D-5C20-4C67-B3B9-40F432334EB8}"/>
              </a:ext>
            </a:extLst>
          </p:cNvPr>
          <p:cNvSpPr txBox="1"/>
          <p:nvPr/>
        </p:nvSpPr>
        <p:spPr>
          <a:xfrm>
            <a:off x="4541833" y="2276872"/>
            <a:ext cx="4617720" cy="400110"/>
          </a:xfrm>
          <a:prstGeom prst="rect">
            <a:avLst/>
          </a:prstGeom>
          <a:noFill/>
        </p:spPr>
        <p:txBody>
          <a:bodyPr wrap="square">
            <a:spAutoFit/>
          </a:bodyPr>
          <a:lstStyle/>
          <a:p>
            <a:r>
              <a:rPr lang="zh-CN" altLang="en-US" sz="2000" b="1" i="0" dirty="0">
                <a:solidFill>
                  <a:srgbClr val="666666"/>
                </a:solidFill>
                <a:effectLst/>
                <a:latin typeface="PingFangSC-Regular"/>
              </a:rPr>
              <a:t>删除节点</a:t>
            </a:r>
            <a:r>
              <a:rPr lang="en-US" altLang="zh-CN" sz="2000" b="1" i="0" dirty="0">
                <a:solidFill>
                  <a:srgbClr val="666666"/>
                </a:solidFill>
                <a:effectLst/>
                <a:latin typeface="PingFangSC-Regular"/>
              </a:rPr>
              <a:t>8</a:t>
            </a:r>
            <a:r>
              <a:rPr lang="zh-CN" altLang="en-US" sz="2000" b="1" i="0" dirty="0">
                <a:solidFill>
                  <a:srgbClr val="666666"/>
                </a:solidFill>
                <a:effectLst/>
                <a:latin typeface="PingFangSC-Regular"/>
              </a:rPr>
              <a:t>，节点</a:t>
            </a:r>
            <a:r>
              <a:rPr lang="en-US" altLang="zh-CN" sz="2000" b="1" i="0" dirty="0">
                <a:solidFill>
                  <a:srgbClr val="666666"/>
                </a:solidFill>
                <a:effectLst/>
                <a:latin typeface="PingFangSC-Regular"/>
              </a:rPr>
              <a:t>7</a:t>
            </a:r>
            <a:r>
              <a:rPr lang="zh-CN" altLang="en-US" sz="2000" b="1" i="0" dirty="0">
                <a:solidFill>
                  <a:srgbClr val="666666"/>
                </a:solidFill>
                <a:effectLst/>
                <a:latin typeface="PingFangSC-Regular"/>
              </a:rPr>
              <a:t>成为新堆顶。</a:t>
            </a:r>
            <a:endParaRPr lang="zh-CN" altLang="en-US" sz="2000" b="1" dirty="0"/>
          </a:p>
        </p:txBody>
      </p:sp>
      <p:pic>
        <p:nvPicPr>
          <p:cNvPr id="9" name="图片 8">
            <a:extLst>
              <a:ext uri="{FF2B5EF4-FFF2-40B4-BE49-F238E27FC236}">
                <a16:creationId xmlns:a16="http://schemas.microsoft.com/office/drawing/2014/main" id="{551F6CA1-C3B0-4A84-8BF5-CB804AAC228B}"/>
              </a:ext>
            </a:extLst>
          </p:cNvPr>
          <p:cNvPicPr>
            <a:picLocks noChangeAspect="1"/>
          </p:cNvPicPr>
          <p:nvPr/>
        </p:nvPicPr>
        <p:blipFill>
          <a:blip r:embed="rId3"/>
          <a:stretch>
            <a:fillRect/>
          </a:stretch>
        </p:blipFill>
        <p:spPr>
          <a:xfrm>
            <a:off x="4495173" y="2883294"/>
            <a:ext cx="4023709" cy="3520745"/>
          </a:xfrm>
          <a:prstGeom prst="rect">
            <a:avLst/>
          </a:prstGeom>
        </p:spPr>
      </p:pic>
    </p:spTree>
    <p:extLst>
      <p:ext uri="{BB962C8B-B14F-4D97-AF65-F5344CB8AC3E}">
        <p14:creationId xmlns:p14="http://schemas.microsoft.com/office/powerpoint/2010/main" val="4197532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213100"/>
          </a:xfrm>
          <a:prstGeom prst="rect">
            <a:avLst/>
          </a:prstGeom>
          <a:noFill/>
          <a:extLst>
            <a:ext uri="{909E8E84-426E-40DD-AFC4-6F175D3DCCD1}">
              <a14:hiddenFill xmlns:a14="http://schemas.microsoft.com/office/drawing/2010/main">
                <a:solidFill>
                  <a:srgbClr val="FFFFFF"/>
                </a:solidFill>
              </a14:hiddenFill>
            </a:ext>
          </a:extLst>
        </p:spPr>
      </p:pic>
      <p:sp>
        <p:nvSpPr>
          <p:cNvPr id="90122" name="Rectangle 10"/>
          <p:cNvSpPr>
            <a:spLocks noGrp="1" noChangeArrowheads="1"/>
          </p:cNvSpPr>
          <p:nvPr>
            <p:ph type="body" idx="1"/>
          </p:nvPr>
        </p:nvSpPr>
        <p:spPr>
          <a:xfrm>
            <a:off x="457200" y="3284538"/>
            <a:ext cx="8229600" cy="2841625"/>
          </a:xfrm>
        </p:spPr>
        <p:txBody>
          <a:bodyPr/>
          <a:lstStyle/>
          <a:p>
            <a:pPr>
              <a:lnSpc>
                <a:spcPct val="90000"/>
              </a:lnSpc>
            </a:pPr>
            <a:r>
              <a:rPr lang="zh-CN" altLang="en-US" sz="2800" b="1" dirty="0">
                <a:solidFill>
                  <a:srgbClr val="CC0000"/>
                </a:solidFill>
              </a:rPr>
              <a:t>分割原则：</a:t>
            </a:r>
          </a:p>
          <a:p>
            <a:pPr>
              <a:lnSpc>
                <a:spcPct val="90000"/>
              </a:lnSpc>
              <a:spcBef>
                <a:spcPct val="0"/>
              </a:spcBef>
              <a:buFontTx/>
              <a:buNone/>
            </a:pPr>
            <a:r>
              <a:rPr lang="zh-CN" altLang="en-US" sz="2800" dirty="0">
                <a:latin typeface="楷体_GB2312" pitchFamily="49" charset="-122"/>
                <a:ea typeface="楷体_GB2312" pitchFamily="49" charset="-122"/>
              </a:rPr>
              <a:t>	人们从大量实践中发现，在用分治法设计算法时，最好使</a:t>
            </a:r>
            <a:r>
              <a:rPr lang="zh-CN" altLang="en-US" sz="2800" b="1" dirty="0">
                <a:solidFill>
                  <a:srgbClr val="FF0000"/>
                </a:solidFill>
                <a:latin typeface="楷体_GB2312" pitchFamily="49" charset="-122"/>
                <a:ea typeface="楷体_GB2312" pitchFamily="49" charset="-122"/>
              </a:rPr>
              <a:t>子问题的规模大致相同</a:t>
            </a:r>
            <a:r>
              <a:rPr lang="zh-CN" altLang="en-US" sz="2800" dirty="0">
                <a:latin typeface="楷体_GB2312" pitchFamily="49" charset="-122"/>
                <a:ea typeface="楷体_GB2312" pitchFamily="49" charset="-122"/>
              </a:rPr>
              <a:t>。即将一个问题分成大小相等的</a:t>
            </a:r>
            <a:r>
              <a:rPr lang="en-US" altLang="zh-CN" sz="2800" dirty="0">
                <a:latin typeface="楷体_GB2312" pitchFamily="49" charset="-122"/>
                <a:ea typeface="楷体_GB2312" pitchFamily="49" charset="-122"/>
              </a:rPr>
              <a:t>k</a:t>
            </a:r>
            <a:r>
              <a:rPr lang="zh-CN" altLang="en-US" sz="2800" dirty="0">
                <a:latin typeface="楷体_GB2312" pitchFamily="49" charset="-122"/>
                <a:ea typeface="楷体_GB2312" pitchFamily="49" charset="-122"/>
              </a:rPr>
              <a:t>个子问题的处理方法是行之有效的。这种使子问题规模大致相等的做法是出自一种</a:t>
            </a:r>
            <a:r>
              <a:rPr lang="zh-CN" altLang="en-US" sz="2800" b="1" dirty="0">
                <a:solidFill>
                  <a:srgbClr val="FF0000"/>
                </a:solidFill>
                <a:latin typeface="黑体" pitchFamily="2" charset="-122"/>
                <a:ea typeface="黑体" pitchFamily="2" charset="-122"/>
              </a:rPr>
              <a:t>平衡</a:t>
            </a:r>
            <a:r>
              <a:rPr lang="en-US" altLang="zh-CN" sz="2800" b="1" dirty="0">
                <a:solidFill>
                  <a:srgbClr val="FF0000"/>
                </a:solidFill>
                <a:ea typeface="楷体_GB2312" pitchFamily="49" charset="-122"/>
              </a:rPr>
              <a:t>(balancing)</a:t>
            </a:r>
            <a:r>
              <a:rPr lang="zh-CN" altLang="en-US" sz="2800" b="1" dirty="0">
                <a:solidFill>
                  <a:srgbClr val="FF0000"/>
                </a:solidFill>
                <a:latin typeface="黑体" pitchFamily="2" charset="-122"/>
                <a:ea typeface="黑体" pitchFamily="2" charset="-122"/>
              </a:rPr>
              <a:t>子问题</a:t>
            </a:r>
            <a:r>
              <a:rPr lang="zh-CN" altLang="en-US" sz="2800" b="1" dirty="0">
                <a:solidFill>
                  <a:srgbClr val="FF0000"/>
                </a:solidFill>
                <a:latin typeface="楷体_GB2312" pitchFamily="49" charset="-122"/>
                <a:ea typeface="楷体_GB2312" pitchFamily="49" charset="-122"/>
              </a:rPr>
              <a:t>的思想</a:t>
            </a:r>
            <a:r>
              <a:rPr lang="zh-CN" altLang="en-US" sz="2800" dirty="0">
                <a:latin typeface="楷体_GB2312" pitchFamily="49" charset="-122"/>
                <a:ea typeface="楷体_GB2312" pitchFamily="49" charset="-122"/>
              </a:rPr>
              <a:t>，它几乎总是比子问题规模不等的做法要好。</a:t>
            </a:r>
          </a:p>
          <a:p>
            <a:pPr>
              <a:lnSpc>
                <a:spcPct val="90000"/>
              </a:lnSpc>
            </a:pPr>
            <a:endParaRPr lang="zh-CN" altLang="en-US" sz="2800" dirty="0"/>
          </a:p>
          <a:p>
            <a:pPr>
              <a:lnSpc>
                <a:spcPct val="90000"/>
              </a:lnSpc>
            </a:pPr>
            <a:endParaRPr lang="en-US" altLang="zh-CN" sz="28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1CA6FB4-0B39-4FA1-B408-032C540B1397}"/>
              </a:ext>
            </a:extLst>
          </p:cNvPr>
          <p:cNvPicPr>
            <a:picLocks noChangeAspect="1"/>
          </p:cNvPicPr>
          <p:nvPr/>
        </p:nvPicPr>
        <p:blipFill>
          <a:blip r:embed="rId2"/>
          <a:stretch>
            <a:fillRect/>
          </a:stretch>
        </p:blipFill>
        <p:spPr>
          <a:xfrm>
            <a:off x="4211960" y="3030948"/>
            <a:ext cx="4473328" cy="3635055"/>
          </a:xfrm>
          <a:prstGeom prst="rect">
            <a:avLst/>
          </a:prstGeom>
        </p:spPr>
      </p:pic>
      <p:sp>
        <p:nvSpPr>
          <p:cNvPr id="2" name="标题 1">
            <a:extLst>
              <a:ext uri="{FF2B5EF4-FFF2-40B4-BE49-F238E27FC236}">
                <a16:creationId xmlns:a16="http://schemas.microsoft.com/office/drawing/2014/main" id="{B47EC132-C49C-4FB5-B5DC-E0290240DDB1}"/>
              </a:ext>
            </a:extLst>
          </p:cNvPr>
          <p:cNvSpPr>
            <a:spLocks noGrp="1"/>
          </p:cNvSpPr>
          <p:nvPr>
            <p:ph type="title"/>
          </p:nvPr>
        </p:nvSpPr>
        <p:spPr>
          <a:xfrm>
            <a:off x="827584" y="188640"/>
            <a:ext cx="7772400" cy="443136"/>
          </a:xfrm>
        </p:spPr>
        <p:txBody>
          <a:bodyPr/>
          <a:lstStyle/>
          <a:p>
            <a:r>
              <a:rPr lang="zh-CN" altLang="en-US" dirty="0"/>
              <a:t>堆排序</a:t>
            </a:r>
          </a:p>
        </p:txBody>
      </p:sp>
      <p:sp>
        <p:nvSpPr>
          <p:cNvPr id="3" name="内容占位符 2">
            <a:extLst>
              <a:ext uri="{FF2B5EF4-FFF2-40B4-BE49-F238E27FC236}">
                <a16:creationId xmlns:a16="http://schemas.microsoft.com/office/drawing/2014/main" id="{810071F4-98EE-4EDB-A998-7C7CA8ED4D8D}"/>
              </a:ext>
            </a:extLst>
          </p:cNvPr>
          <p:cNvSpPr>
            <a:spLocks noGrp="1"/>
          </p:cNvSpPr>
          <p:nvPr>
            <p:ph idx="1"/>
          </p:nvPr>
        </p:nvSpPr>
        <p:spPr>
          <a:xfrm>
            <a:off x="179512" y="908720"/>
            <a:ext cx="4032448" cy="443136"/>
          </a:xfrm>
        </p:spPr>
        <p:txBody>
          <a:bodyPr/>
          <a:lstStyle/>
          <a:p>
            <a:r>
              <a:rPr lang="zh-CN" altLang="en-US" sz="2000" b="0" i="0" dirty="0">
                <a:solidFill>
                  <a:srgbClr val="666666"/>
                </a:solidFill>
                <a:effectLst/>
                <a:latin typeface="PingFangSC-Regular"/>
              </a:rPr>
              <a:t>删除节点</a:t>
            </a:r>
            <a:r>
              <a:rPr lang="en-US" altLang="zh-CN" sz="2000" b="0" i="0" dirty="0">
                <a:solidFill>
                  <a:srgbClr val="666666"/>
                </a:solidFill>
                <a:effectLst/>
                <a:latin typeface="PingFangSC-Regular"/>
              </a:rPr>
              <a:t>7</a:t>
            </a:r>
            <a:r>
              <a:rPr lang="zh-CN" altLang="en-US" sz="2000" b="0" i="0" dirty="0">
                <a:solidFill>
                  <a:srgbClr val="666666"/>
                </a:solidFill>
                <a:effectLst/>
                <a:latin typeface="PingFangSC-Regular"/>
              </a:rPr>
              <a:t>，节点</a:t>
            </a:r>
            <a:r>
              <a:rPr lang="en-US" altLang="zh-CN" sz="2000" b="0" i="0" dirty="0">
                <a:solidFill>
                  <a:srgbClr val="666666"/>
                </a:solidFill>
                <a:effectLst/>
                <a:latin typeface="PingFangSC-Regular"/>
              </a:rPr>
              <a:t>6</a:t>
            </a:r>
            <a:r>
              <a:rPr lang="zh-CN" altLang="en-US" sz="2000" b="0" i="0" dirty="0">
                <a:solidFill>
                  <a:srgbClr val="666666"/>
                </a:solidFill>
                <a:effectLst/>
                <a:latin typeface="PingFangSC-Regular"/>
              </a:rPr>
              <a:t>成为新堆顶</a:t>
            </a:r>
            <a:endParaRPr lang="zh-CN" altLang="en-US" sz="2000" dirty="0"/>
          </a:p>
        </p:txBody>
      </p:sp>
      <p:pic>
        <p:nvPicPr>
          <p:cNvPr id="5" name="图片 4">
            <a:extLst>
              <a:ext uri="{FF2B5EF4-FFF2-40B4-BE49-F238E27FC236}">
                <a16:creationId xmlns:a16="http://schemas.microsoft.com/office/drawing/2014/main" id="{3437D72F-762F-490A-9D83-603F3F5952BB}"/>
              </a:ext>
            </a:extLst>
          </p:cNvPr>
          <p:cNvPicPr>
            <a:picLocks noChangeAspect="1"/>
          </p:cNvPicPr>
          <p:nvPr/>
        </p:nvPicPr>
        <p:blipFill>
          <a:blip r:embed="rId3"/>
          <a:stretch>
            <a:fillRect/>
          </a:stretch>
        </p:blipFill>
        <p:spPr>
          <a:xfrm>
            <a:off x="-33981" y="1370801"/>
            <a:ext cx="4732430" cy="3756986"/>
          </a:xfrm>
          <a:prstGeom prst="rect">
            <a:avLst/>
          </a:prstGeom>
        </p:spPr>
      </p:pic>
      <p:sp>
        <p:nvSpPr>
          <p:cNvPr id="7" name="文本框 6">
            <a:extLst>
              <a:ext uri="{FF2B5EF4-FFF2-40B4-BE49-F238E27FC236}">
                <a16:creationId xmlns:a16="http://schemas.microsoft.com/office/drawing/2014/main" id="{2C5B9A21-BFAC-48DA-BAAB-98C5D57D7164}"/>
              </a:ext>
            </a:extLst>
          </p:cNvPr>
          <p:cNvSpPr txBox="1"/>
          <p:nvPr/>
        </p:nvSpPr>
        <p:spPr>
          <a:xfrm>
            <a:off x="4713784" y="1772816"/>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6</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5</a:t>
            </a:r>
            <a:r>
              <a:rPr lang="zh-CN" altLang="en-US" b="0" i="0" dirty="0">
                <a:solidFill>
                  <a:srgbClr val="666666"/>
                </a:solidFill>
                <a:effectLst/>
                <a:latin typeface="PingFangSC-Regular"/>
              </a:rPr>
              <a:t>成为新堆顶。</a:t>
            </a:r>
            <a:endParaRPr lang="zh-CN" altLang="en-US" dirty="0"/>
          </a:p>
        </p:txBody>
      </p:sp>
    </p:spTree>
    <p:extLst>
      <p:ext uri="{BB962C8B-B14F-4D97-AF65-F5344CB8AC3E}">
        <p14:creationId xmlns:p14="http://schemas.microsoft.com/office/powerpoint/2010/main" val="29520755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34084-9702-4435-B9C7-BABA631CC6FA}"/>
              </a:ext>
            </a:extLst>
          </p:cNvPr>
          <p:cNvSpPr>
            <a:spLocks noGrp="1"/>
          </p:cNvSpPr>
          <p:nvPr>
            <p:ph type="title"/>
          </p:nvPr>
        </p:nvSpPr>
        <p:spPr>
          <a:xfrm>
            <a:off x="709329" y="188640"/>
            <a:ext cx="7772400" cy="371128"/>
          </a:xfrm>
        </p:spPr>
        <p:txBody>
          <a:bodyPr/>
          <a:lstStyle/>
          <a:p>
            <a:r>
              <a:rPr lang="zh-CN" altLang="en-US" dirty="0"/>
              <a:t>堆排序</a:t>
            </a:r>
          </a:p>
        </p:txBody>
      </p:sp>
      <p:sp>
        <p:nvSpPr>
          <p:cNvPr id="5" name="文本框 4">
            <a:extLst>
              <a:ext uri="{FF2B5EF4-FFF2-40B4-BE49-F238E27FC236}">
                <a16:creationId xmlns:a16="http://schemas.microsoft.com/office/drawing/2014/main" id="{93925A05-F4F9-400F-ADD8-C49DA344CEF8}"/>
              </a:ext>
            </a:extLst>
          </p:cNvPr>
          <p:cNvSpPr txBox="1"/>
          <p:nvPr/>
        </p:nvSpPr>
        <p:spPr>
          <a:xfrm>
            <a:off x="179512" y="836712"/>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5</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4</a:t>
            </a:r>
            <a:r>
              <a:rPr lang="zh-CN" altLang="en-US" b="0" i="0" dirty="0">
                <a:solidFill>
                  <a:srgbClr val="666666"/>
                </a:solidFill>
                <a:effectLst/>
                <a:latin typeface="PingFangSC-Regular"/>
              </a:rPr>
              <a:t>成为新堆顶。</a:t>
            </a:r>
            <a:endParaRPr lang="zh-CN" altLang="en-US" dirty="0"/>
          </a:p>
        </p:txBody>
      </p:sp>
      <p:pic>
        <p:nvPicPr>
          <p:cNvPr id="7" name="图片 6">
            <a:extLst>
              <a:ext uri="{FF2B5EF4-FFF2-40B4-BE49-F238E27FC236}">
                <a16:creationId xmlns:a16="http://schemas.microsoft.com/office/drawing/2014/main" id="{7F190072-AC2E-427A-9A13-B204C6C28A7C}"/>
              </a:ext>
            </a:extLst>
          </p:cNvPr>
          <p:cNvPicPr>
            <a:picLocks noChangeAspect="1"/>
          </p:cNvPicPr>
          <p:nvPr/>
        </p:nvPicPr>
        <p:blipFill>
          <a:blip r:embed="rId2"/>
          <a:stretch>
            <a:fillRect/>
          </a:stretch>
        </p:blipFill>
        <p:spPr>
          <a:xfrm>
            <a:off x="0" y="1484784"/>
            <a:ext cx="4305673" cy="3718882"/>
          </a:xfrm>
          <a:prstGeom prst="rect">
            <a:avLst/>
          </a:prstGeom>
        </p:spPr>
      </p:pic>
      <p:sp>
        <p:nvSpPr>
          <p:cNvPr id="9" name="文本框 8">
            <a:extLst>
              <a:ext uri="{FF2B5EF4-FFF2-40B4-BE49-F238E27FC236}">
                <a16:creationId xmlns:a16="http://schemas.microsoft.com/office/drawing/2014/main" id="{67BAFA40-62B8-44F6-AF37-29C8946BF850}"/>
              </a:ext>
            </a:extLst>
          </p:cNvPr>
          <p:cNvSpPr txBox="1"/>
          <p:nvPr/>
        </p:nvSpPr>
        <p:spPr>
          <a:xfrm>
            <a:off x="4595529" y="1916832"/>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4</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成为新堆顶。</a:t>
            </a:r>
            <a:endParaRPr lang="zh-CN" altLang="en-US" dirty="0"/>
          </a:p>
        </p:txBody>
      </p:sp>
      <p:pic>
        <p:nvPicPr>
          <p:cNvPr id="11" name="图片 10">
            <a:extLst>
              <a:ext uri="{FF2B5EF4-FFF2-40B4-BE49-F238E27FC236}">
                <a16:creationId xmlns:a16="http://schemas.microsoft.com/office/drawing/2014/main" id="{A469BB9B-516B-4AB4-B9FD-D2B08D27ED87}"/>
              </a:ext>
            </a:extLst>
          </p:cNvPr>
          <p:cNvPicPr>
            <a:picLocks noChangeAspect="1"/>
          </p:cNvPicPr>
          <p:nvPr/>
        </p:nvPicPr>
        <p:blipFill>
          <a:blip r:embed="rId3"/>
          <a:stretch>
            <a:fillRect/>
          </a:stretch>
        </p:blipFill>
        <p:spPr>
          <a:xfrm>
            <a:off x="4608267" y="2707826"/>
            <a:ext cx="4168501" cy="3627434"/>
          </a:xfrm>
          <a:prstGeom prst="rect">
            <a:avLst/>
          </a:prstGeom>
        </p:spPr>
      </p:pic>
    </p:spTree>
    <p:extLst>
      <p:ext uri="{BB962C8B-B14F-4D97-AF65-F5344CB8AC3E}">
        <p14:creationId xmlns:p14="http://schemas.microsoft.com/office/powerpoint/2010/main" val="41168417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34084-9702-4435-B9C7-BABA631CC6FA}"/>
              </a:ext>
            </a:extLst>
          </p:cNvPr>
          <p:cNvSpPr>
            <a:spLocks noGrp="1"/>
          </p:cNvSpPr>
          <p:nvPr>
            <p:ph type="title"/>
          </p:nvPr>
        </p:nvSpPr>
        <p:spPr>
          <a:xfrm>
            <a:off x="709329" y="188640"/>
            <a:ext cx="7772400" cy="371128"/>
          </a:xfrm>
        </p:spPr>
        <p:txBody>
          <a:bodyPr/>
          <a:lstStyle/>
          <a:p>
            <a:r>
              <a:rPr lang="zh-CN" altLang="en-US" dirty="0"/>
              <a:t>堆排序</a:t>
            </a:r>
          </a:p>
        </p:txBody>
      </p:sp>
      <p:sp>
        <p:nvSpPr>
          <p:cNvPr id="8" name="文本框 7">
            <a:extLst>
              <a:ext uri="{FF2B5EF4-FFF2-40B4-BE49-F238E27FC236}">
                <a16:creationId xmlns:a16="http://schemas.microsoft.com/office/drawing/2014/main" id="{DFE26DB3-E7F1-4D9A-8A7C-16798169A61D}"/>
              </a:ext>
            </a:extLst>
          </p:cNvPr>
          <p:cNvSpPr txBox="1"/>
          <p:nvPr/>
        </p:nvSpPr>
        <p:spPr>
          <a:xfrm>
            <a:off x="251520" y="908720"/>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2</a:t>
            </a:r>
            <a:r>
              <a:rPr lang="zh-CN" altLang="en-US" b="0" i="0" dirty="0">
                <a:solidFill>
                  <a:srgbClr val="666666"/>
                </a:solidFill>
                <a:effectLst/>
                <a:latin typeface="PingFangSC-Regular"/>
              </a:rPr>
              <a:t>成为新堆顶。</a:t>
            </a:r>
            <a:endParaRPr lang="zh-CN" altLang="en-US" dirty="0"/>
          </a:p>
        </p:txBody>
      </p:sp>
      <p:pic>
        <p:nvPicPr>
          <p:cNvPr id="6" name="图片 5">
            <a:extLst>
              <a:ext uri="{FF2B5EF4-FFF2-40B4-BE49-F238E27FC236}">
                <a16:creationId xmlns:a16="http://schemas.microsoft.com/office/drawing/2014/main" id="{4F63A0F5-33A7-4741-A732-5B77DEC48C4E}"/>
              </a:ext>
            </a:extLst>
          </p:cNvPr>
          <p:cNvPicPr>
            <a:picLocks noChangeAspect="1"/>
          </p:cNvPicPr>
          <p:nvPr/>
        </p:nvPicPr>
        <p:blipFill>
          <a:blip r:embed="rId2"/>
          <a:stretch>
            <a:fillRect/>
          </a:stretch>
        </p:blipFill>
        <p:spPr>
          <a:xfrm>
            <a:off x="179512" y="1370385"/>
            <a:ext cx="3922046" cy="3293839"/>
          </a:xfrm>
          <a:prstGeom prst="rect">
            <a:avLst/>
          </a:prstGeom>
        </p:spPr>
      </p:pic>
      <p:sp>
        <p:nvSpPr>
          <p:cNvPr id="12" name="文本框 11">
            <a:extLst>
              <a:ext uri="{FF2B5EF4-FFF2-40B4-BE49-F238E27FC236}">
                <a16:creationId xmlns:a16="http://schemas.microsoft.com/office/drawing/2014/main" id="{C9459210-E62C-4799-993A-3D45DC53509E}"/>
              </a:ext>
            </a:extLst>
          </p:cNvPr>
          <p:cNvSpPr txBox="1"/>
          <p:nvPr/>
        </p:nvSpPr>
        <p:spPr>
          <a:xfrm>
            <a:off x="4403279" y="1736659"/>
            <a:ext cx="4572000" cy="1938992"/>
          </a:xfrm>
          <a:prstGeom prst="rect">
            <a:avLst/>
          </a:prstGeom>
          <a:noFill/>
        </p:spPr>
        <p:txBody>
          <a:bodyPr wrap="square">
            <a:spAutoFit/>
          </a:bodyPr>
          <a:lstStyle/>
          <a:p>
            <a:r>
              <a:rPr lang="zh-CN" altLang="en-US" dirty="0"/>
              <a:t>到此为止，原本的最大二叉堆已经变成了一个从小到大的有序集合。之前说过，二叉堆实际存储在数组中，数组中的元素排列如下。</a:t>
            </a:r>
          </a:p>
        </p:txBody>
      </p:sp>
      <p:pic>
        <p:nvPicPr>
          <p:cNvPr id="14" name="图片 13">
            <a:extLst>
              <a:ext uri="{FF2B5EF4-FFF2-40B4-BE49-F238E27FC236}">
                <a16:creationId xmlns:a16="http://schemas.microsoft.com/office/drawing/2014/main" id="{34825B91-67CA-4CBD-ACC8-6ADBE211DCBB}"/>
              </a:ext>
            </a:extLst>
          </p:cNvPr>
          <p:cNvPicPr>
            <a:picLocks noChangeAspect="1"/>
          </p:cNvPicPr>
          <p:nvPr/>
        </p:nvPicPr>
        <p:blipFill>
          <a:blip r:embed="rId3"/>
          <a:stretch>
            <a:fillRect/>
          </a:stretch>
        </p:blipFill>
        <p:spPr>
          <a:xfrm>
            <a:off x="4186334" y="4033850"/>
            <a:ext cx="4778154" cy="541067"/>
          </a:xfrm>
          <a:prstGeom prst="rect">
            <a:avLst/>
          </a:prstGeom>
        </p:spPr>
      </p:pic>
      <p:sp>
        <p:nvSpPr>
          <p:cNvPr id="16" name="文本框 15">
            <a:extLst>
              <a:ext uri="{FF2B5EF4-FFF2-40B4-BE49-F238E27FC236}">
                <a16:creationId xmlns:a16="http://schemas.microsoft.com/office/drawing/2014/main" id="{B60D586B-62E6-483C-A082-CEEEE76EE6C2}"/>
              </a:ext>
            </a:extLst>
          </p:cNvPr>
          <p:cNvSpPr txBox="1"/>
          <p:nvPr/>
        </p:nvSpPr>
        <p:spPr>
          <a:xfrm>
            <a:off x="241905" y="4871619"/>
            <a:ext cx="8494044" cy="1938992"/>
          </a:xfrm>
          <a:prstGeom prst="rect">
            <a:avLst/>
          </a:prstGeom>
          <a:noFill/>
        </p:spPr>
        <p:txBody>
          <a:bodyPr wrap="square">
            <a:spAutoFit/>
          </a:bodyPr>
          <a:lstStyle/>
          <a:p>
            <a:r>
              <a:rPr lang="zh-CN" altLang="en-US" dirty="0"/>
              <a:t>由此，可以归纳出堆排序算法的步骤。</a:t>
            </a:r>
            <a:endParaRPr lang="en-US" altLang="zh-CN" dirty="0"/>
          </a:p>
          <a:p>
            <a:r>
              <a:rPr lang="en-US" altLang="zh-CN" dirty="0"/>
              <a:t>1.</a:t>
            </a:r>
            <a:r>
              <a:rPr lang="zh-CN" altLang="en-US" dirty="0"/>
              <a:t>把无序数组构建成二叉堆。需要从小到大排序，则构建成最大堆；需要从大到小排序，则构建成最小堆。</a:t>
            </a:r>
            <a:endParaRPr lang="en-US" altLang="zh-CN" dirty="0"/>
          </a:p>
          <a:p>
            <a:r>
              <a:rPr lang="en-US" altLang="zh-CN" dirty="0"/>
              <a:t>2.</a:t>
            </a:r>
            <a:r>
              <a:rPr lang="zh-CN" altLang="en-US" dirty="0"/>
              <a:t>循环删除堆顶元素，替换到二叉堆的末尾，调整堆产生新的堆顶。</a:t>
            </a:r>
          </a:p>
        </p:txBody>
      </p:sp>
    </p:spTree>
    <p:extLst>
      <p:ext uri="{BB962C8B-B14F-4D97-AF65-F5344CB8AC3E}">
        <p14:creationId xmlns:p14="http://schemas.microsoft.com/office/powerpoint/2010/main" val="3592653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29CB4-419D-44BD-8C06-0924AAE98046}"/>
              </a:ext>
            </a:extLst>
          </p:cNvPr>
          <p:cNvSpPr>
            <a:spLocks noGrp="1"/>
          </p:cNvSpPr>
          <p:nvPr>
            <p:ph type="title"/>
          </p:nvPr>
        </p:nvSpPr>
        <p:spPr>
          <a:xfrm>
            <a:off x="755576" y="22393"/>
            <a:ext cx="7772400" cy="739607"/>
          </a:xfrm>
        </p:spPr>
        <p:txBody>
          <a:bodyPr/>
          <a:lstStyle/>
          <a:p>
            <a:r>
              <a:rPr lang="zh-CN" altLang="en-US" dirty="0"/>
              <a:t>堆排序复杂性分析</a:t>
            </a:r>
          </a:p>
        </p:txBody>
      </p:sp>
      <p:sp>
        <p:nvSpPr>
          <p:cNvPr id="5" name="文本框 4">
            <a:extLst>
              <a:ext uri="{FF2B5EF4-FFF2-40B4-BE49-F238E27FC236}">
                <a16:creationId xmlns:a16="http://schemas.microsoft.com/office/drawing/2014/main" id="{78A9308D-F0C3-4355-B859-591CD9B8C307}"/>
              </a:ext>
            </a:extLst>
          </p:cNvPr>
          <p:cNvSpPr txBox="1"/>
          <p:nvPr/>
        </p:nvSpPr>
        <p:spPr>
          <a:xfrm>
            <a:off x="324978" y="908720"/>
            <a:ext cx="8494044" cy="1938992"/>
          </a:xfrm>
          <a:prstGeom prst="rect">
            <a:avLst/>
          </a:prstGeom>
          <a:noFill/>
        </p:spPr>
        <p:txBody>
          <a:bodyPr wrap="square">
            <a:spAutoFit/>
          </a:bodyPr>
          <a:lstStyle/>
          <a:p>
            <a:r>
              <a:rPr lang="zh-CN" altLang="en-US" dirty="0"/>
              <a:t>由此，可以归纳出堆排序算法的步骤。</a:t>
            </a:r>
            <a:endParaRPr lang="en-US" altLang="zh-CN" dirty="0"/>
          </a:p>
          <a:p>
            <a:r>
              <a:rPr lang="en-US" altLang="zh-CN" dirty="0"/>
              <a:t>1.</a:t>
            </a:r>
            <a:r>
              <a:rPr lang="zh-CN" altLang="en-US" dirty="0"/>
              <a:t>把无序数组构建成二叉堆。需要从小到大排序，则构建成最大堆；需要从大到小排序，则构建成最小堆。</a:t>
            </a:r>
            <a:endParaRPr lang="en-US" altLang="zh-CN" dirty="0"/>
          </a:p>
          <a:p>
            <a:r>
              <a:rPr lang="en-US" altLang="zh-CN" dirty="0"/>
              <a:t>2.</a:t>
            </a:r>
            <a:r>
              <a:rPr lang="zh-CN" altLang="en-US" dirty="0"/>
              <a:t>循环删除堆顶元素，替换到二叉堆的末尾，调整堆产生新的堆顶。</a:t>
            </a:r>
          </a:p>
        </p:txBody>
      </p:sp>
      <p:sp>
        <p:nvSpPr>
          <p:cNvPr id="7" name="文本框 6">
            <a:extLst>
              <a:ext uri="{FF2B5EF4-FFF2-40B4-BE49-F238E27FC236}">
                <a16:creationId xmlns:a16="http://schemas.microsoft.com/office/drawing/2014/main" id="{479851CF-848A-4522-96F0-61E7672CE0E8}"/>
              </a:ext>
            </a:extLst>
          </p:cNvPr>
          <p:cNvSpPr txBox="1"/>
          <p:nvPr/>
        </p:nvSpPr>
        <p:spPr>
          <a:xfrm>
            <a:off x="75496" y="2811561"/>
            <a:ext cx="8494044" cy="830997"/>
          </a:xfrm>
          <a:prstGeom prst="rect">
            <a:avLst/>
          </a:prstGeom>
          <a:noFill/>
        </p:spPr>
        <p:txBody>
          <a:bodyPr wrap="square">
            <a:spAutoFit/>
          </a:bodyPr>
          <a:lstStyle/>
          <a:p>
            <a:r>
              <a:rPr lang="zh-CN" altLang="en-US" dirty="0"/>
              <a:t>二叉堆的节点“下沉”调整（</a:t>
            </a:r>
            <a:r>
              <a:rPr lang="en-US" altLang="zh-CN" dirty="0" err="1"/>
              <a:t>downAdjust</a:t>
            </a:r>
            <a:r>
              <a:rPr lang="zh-CN" altLang="en-US" dirty="0"/>
              <a:t>方法）是堆排序算法的基础，这个调节操作本身的时间复杂度是</a:t>
            </a:r>
            <a:r>
              <a:rPr lang="en-US" altLang="zh-CN" dirty="0"/>
              <a:t>O(</a:t>
            </a:r>
            <a:r>
              <a:rPr lang="en-US" altLang="zh-CN" dirty="0" err="1"/>
              <a:t>logn</a:t>
            </a:r>
            <a:r>
              <a:rPr lang="en-US" altLang="zh-CN" dirty="0"/>
              <a:t>)</a:t>
            </a:r>
            <a:r>
              <a:rPr lang="zh-CN" altLang="en-US" dirty="0"/>
              <a:t>。</a:t>
            </a:r>
          </a:p>
        </p:txBody>
      </p:sp>
      <p:sp>
        <p:nvSpPr>
          <p:cNvPr id="9" name="文本框 8">
            <a:extLst>
              <a:ext uri="{FF2B5EF4-FFF2-40B4-BE49-F238E27FC236}">
                <a16:creationId xmlns:a16="http://schemas.microsoft.com/office/drawing/2014/main" id="{A7EBD833-794C-4450-9DC7-64EFCF8E4981}"/>
              </a:ext>
            </a:extLst>
          </p:cNvPr>
          <p:cNvSpPr txBox="1"/>
          <p:nvPr/>
        </p:nvSpPr>
        <p:spPr>
          <a:xfrm>
            <a:off x="75496" y="3717032"/>
            <a:ext cx="8743526" cy="1200329"/>
          </a:xfrm>
          <a:prstGeom prst="rect">
            <a:avLst/>
          </a:prstGeom>
          <a:noFill/>
        </p:spPr>
        <p:txBody>
          <a:bodyPr wrap="square">
            <a:spAutoFit/>
          </a:bodyPr>
          <a:lstStyle/>
          <a:p>
            <a:r>
              <a:rPr lang="zh-CN" altLang="en-US" dirty="0"/>
              <a:t>第</a:t>
            </a:r>
            <a:r>
              <a:rPr lang="en-US" altLang="zh-CN" dirty="0"/>
              <a:t>1</a:t>
            </a:r>
            <a:r>
              <a:rPr lang="zh-CN" altLang="en-US" dirty="0"/>
              <a:t>步，把无序数组构建成二叉堆，这一步的时间复杂度是</a:t>
            </a:r>
            <a:r>
              <a:rPr lang="en-US" altLang="zh-CN" dirty="0"/>
              <a:t>O(n)</a:t>
            </a:r>
            <a:r>
              <a:rPr lang="zh-CN" altLang="en-US" dirty="0"/>
              <a:t>。第</a:t>
            </a:r>
            <a:r>
              <a:rPr lang="en-US" altLang="zh-CN" dirty="0"/>
              <a:t>2</a:t>
            </a:r>
            <a:r>
              <a:rPr lang="zh-CN" altLang="en-US" dirty="0"/>
              <a:t>步，需要进行</a:t>
            </a:r>
            <a:r>
              <a:rPr lang="en-US" altLang="zh-CN" dirty="0"/>
              <a:t>n-1</a:t>
            </a:r>
            <a:r>
              <a:rPr lang="zh-CN" altLang="en-US" dirty="0"/>
              <a:t>次循环。每次循环调用一次</a:t>
            </a:r>
            <a:r>
              <a:rPr lang="en-US" altLang="zh-CN" dirty="0" err="1"/>
              <a:t>downAdjust</a:t>
            </a:r>
            <a:r>
              <a:rPr lang="zh-CN" altLang="en-US" dirty="0"/>
              <a:t>方法，所以第</a:t>
            </a:r>
            <a:r>
              <a:rPr lang="en-US" altLang="zh-CN" dirty="0"/>
              <a:t>2</a:t>
            </a:r>
            <a:r>
              <a:rPr lang="zh-CN" altLang="en-US" dirty="0"/>
              <a:t>步的计算规模是</a:t>
            </a:r>
            <a:r>
              <a:rPr lang="en-US" altLang="zh-CN" dirty="0"/>
              <a:t>(n-1)×</a:t>
            </a:r>
            <a:r>
              <a:rPr lang="en-US" altLang="zh-CN" dirty="0" err="1"/>
              <a:t>logn</a:t>
            </a:r>
            <a:r>
              <a:rPr lang="zh-CN" altLang="en-US" dirty="0"/>
              <a:t>，时间复杂度为</a:t>
            </a:r>
            <a:r>
              <a:rPr lang="en-US" altLang="zh-CN" dirty="0"/>
              <a:t>O(</a:t>
            </a:r>
            <a:r>
              <a:rPr lang="en-US" altLang="zh-CN" dirty="0" err="1"/>
              <a:t>nlogn</a:t>
            </a:r>
            <a:r>
              <a:rPr lang="en-US" altLang="zh-CN" dirty="0"/>
              <a:t>)</a:t>
            </a:r>
            <a:r>
              <a:rPr lang="zh-CN" altLang="en-US" dirty="0"/>
              <a:t>。</a:t>
            </a:r>
          </a:p>
        </p:txBody>
      </p:sp>
      <p:sp>
        <p:nvSpPr>
          <p:cNvPr id="11" name="文本框 10">
            <a:extLst>
              <a:ext uri="{FF2B5EF4-FFF2-40B4-BE49-F238E27FC236}">
                <a16:creationId xmlns:a16="http://schemas.microsoft.com/office/drawing/2014/main" id="{3BDEE8D7-8A22-40FD-9959-7DC86AFD4A64}"/>
              </a:ext>
            </a:extLst>
          </p:cNvPr>
          <p:cNvSpPr txBox="1"/>
          <p:nvPr/>
        </p:nvSpPr>
        <p:spPr>
          <a:xfrm>
            <a:off x="398436" y="5129900"/>
            <a:ext cx="8494044" cy="461665"/>
          </a:xfrm>
          <a:prstGeom prst="rect">
            <a:avLst/>
          </a:prstGeom>
          <a:noFill/>
        </p:spPr>
        <p:txBody>
          <a:bodyPr wrap="square">
            <a:spAutoFit/>
          </a:bodyPr>
          <a:lstStyle/>
          <a:p>
            <a:r>
              <a:rPr lang="zh-CN" altLang="en-US" dirty="0"/>
              <a:t>两个步骤是并列关系，所以整体的时间复杂度是</a:t>
            </a:r>
            <a:r>
              <a:rPr lang="en-US" altLang="zh-CN" dirty="0"/>
              <a:t>O(</a:t>
            </a:r>
            <a:r>
              <a:rPr lang="en-US" altLang="zh-CN" dirty="0" err="1"/>
              <a:t>nlogn</a:t>
            </a:r>
            <a:r>
              <a:rPr lang="en-US" altLang="zh-CN" dirty="0"/>
              <a:t>)</a:t>
            </a:r>
            <a:r>
              <a:rPr lang="zh-CN" altLang="en-US" dirty="0"/>
              <a:t>。</a:t>
            </a:r>
          </a:p>
        </p:txBody>
      </p:sp>
    </p:spTree>
    <p:extLst>
      <p:ext uri="{BB962C8B-B14F-4D97-AF65-F5344CB8AC3E}">
        <p14:creationId xmlns:p14="http://schemas.microsoft.com/office/powerpoint/2010/main" val="3932851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C758B-D142-437F-8C49-034A53E59AA8}"/>
              </a:ext>
            </a:extLst>
          </p:cNvPr>
          <p:cNvSpPr>
            <a:spLocks noGrp="1"/>
          </p:cNvSpPr>
          <p:nvPr>
            <p:ph type="title"/>
          </p:nvPr>
        </p:nvSpPr>
        <p:spPr>
          <a:xfrm>
            <a:off x="251520" y="-171400"/>
            <a:ext cx="8640960" cy="1143000"/>
          </a:xfrm>
        </p:spPr>
        <p:txBody>
          <a:bodyPr/>
          <a:lstStyle/>
          <a:p>
            <a:r>
              <a:rPr lang="zh-CN" altLang="en-US" sz="3600" dirty="0"/>
              <a:t>线性时间排序：计数排序和桶排序</a:t>
            </a:r>
          </a:p>
        </p:txBody>
      </p:sp>
      <p:sp>
        <p:nvSpPr>
          <p:cNvPr id="3" name="内容占位符 2">
            <a:extLst>
              <a:ext uri="{FF2B5EF4-FFF2-40B4-BE49-F238E27FC236}">
                <a16:creationId xmlns:a16="http://schemas.microsoft.com/office/drawing/2014/main" id="{730825F4-7EF3-4D6B-BE9F-E13E479C1452}"/>
              </a:ext>
            </a:extLst>
          </p:cNvPr>
          <p:cNvSpPr>
            <a:spLocks noGrp="1"/>
          </p:cNvSpPr>
          <p:nvPr>
            <p:ph idx="1"/>
          </p:nvPr>
        </p:nvSpPr>
        <p:spPr>
          <a:xfrm>
            <a:off x="467544" y="971600"/>
            <a:ext cx="7772400" cy="657200"/>
          </a:xfrm>
        </p:spPr>
        <p:txBody>
          <a:bodyPr/>
          <a:lstStyle/>
          <a:p>
            <a:r>
              <a:rPr lang="zh-CN" altLang="en-US" dirty="0"/>
              <a:t>计数排序</a:t>
            </a:r>
          </a:p>
        </p:txBody>
      </p:sp>
      <p:sp>
        <p:nvSpPr>
          <p:cNvPr id="5" name="文本框 4">
            <a:extLst>
              <a:ext uri="{FF2B5EF4-FFF2-40B4-BE49-F238E27FC236}">
                <a16:creationId xmlns:a16="http://schemas.microsoft.com/office/drawing/2014/main" id="{780E5870-68B4-438B-BE9A-89CCC21C924A}"/>
              </a:ext>
            </a:extLst>
          </p:cNvPr>
          <p:cNvSpPr txBox="1"/>
          <p:nvPr/>
        </p:nvSpPr>
        <p:spPr>
          <a:xfrm>
            <a:off x="442270" y="1628800"/>
            <a:ext cx="8208912" cy="1200329"/>
          </a:xfrm>
          <a:prstGeom prst="rect">
            <a:avLst/>
          </a:prstGeom>
          <a:noFill/>
        </p:spPr>
        <p:txBody>
          <a:bodyPr wrap="square">
            <a:spAutoFit/>
          </a:bodyPr>
          <a:lstStyle/>
          <a:p>
            <a:pPr marL="342900" indent="-342900">
              <a:buFont typeface="Arial" panose="020B0604020202020204" pitchFamily="34" charset="0"/>
              <a:buChar char="•"/>
            </a:pPr>
            <a:r>
              <a:rPr lang="zh-CN" altLang="en-US" dirty="0"/>
              <a:t>假设数组中有</a:t>
            </a:r>
            <a:r>
              <a:rPr lang="en-US" altLang="zh-CN" dirty="0"/>
              <a:t>20</a:t>
            </a:r>
            <a:r>
              <a:rPr lang="zh-CN" altLang="en-US" dirty="0"/>
              <a:t>个随机整数，取值范围为</a:t>
            </a:r>
            <a:r>
              <a:rPr lang="en-US" altLang="zh-CN" dirty="0"/>
              <a:t>0</a:t>
            </a:r>
            <a:r>
              <a:rPr lang="zh-CN" altLang="en-US" dirty="0"/>
              <a:t>～</a:t>
            </a:r>
            <a:r>
              <a:rPr lang="en-US" altLang="zh-CN" dirty="0"/>
              <a:t>10</a:t>
            </a:r>
            <a:r>
              <a:rPr lang="zh-CN" altLang="en-US" dirty="0"/>
              <a:t>，要求用最快的速度把这</a:t>
            </a:r>
            <a:r>
              <a:rPr lang="en-US" altLang="zh-CN" dirty="0"/>
              <a:t>20</a:t>
            </a:r>
            <a:r>
              <a:rPr lang="zh-CN" altLang="en-US" dirty="0"/>
              <a:t>个整数从小到大进行排序。如何给这些无序的随机整数进行排序呢？</a:t>
            </a:r>
            <a:endParaRPr lang="en-US" altLang="zh-CN" dirty="0"/>
          </a:p>
        </p:txBody>
      </p:sp>
      <p:sp>
        <p:nvSpPr>
          <p:cNvPr id="7" name="文本框 6">
            <a:extLst>
              <a:ext uri="{FF2B5EF4-FFF2-40B4-BE49-F238E27FC236}">
                <a16:creationId xmlns:a16="http://schemas.microsoft.com/office/drawing/2014/main" id="{6254C258-66E7-418A-9BBF-F600DEB65AA1}"/>
              </a:ext>
            </a:extLst>
          </p:cNvPr>
          <p:cNvSpPr txBox="1"/>
          <p:nvPr/>
        </p:nvSpPr>
        <p:spPr>
          <a:xfrm>
            <a:off x="2067744" y="2779807"/>
            <a:ext cx="4572000" cy="400110"/>
          </a:xfrm>
          <a:prstGeom prst="rect">
            <a:avLst/>
          </a:prstGeom>
          <a:noFill/>
        </p:spPr>
        <p:txBody>
          <a:bodyPr wrap="square">
            <a:spAutoFit/>
          </a:bodyPr>
          <a:lstStyle/>
          <a:p>
            <a:r>
              <a:rPr lang="zh-CN" altLang="en-US" sz="2000" b="1" i="0" dirty="0">
                <a:solidFill>
                  <a:srgbClr val="666666"/>
                </a:solidFill>
                <a:effectLst/>
                <a:latin typeface="PingFangSC-Regular"/>
              </a:rPr>
              <a:t>假设</a:t>
            </a:r>
            <a:r>
              <a:rPr lang="en-US" altLang="zh-CN" sz="2000" b="1" i="0" dirty="0">
                <a:solidFill>
                  <a:srgbClr val="666666"/>
                </a:solidFill>
                <a:effectLst/>
                <a:latin typeface="PingFangSC-Regular"/>
              </a:rPr>
              <a:t>20</a:t>
            </a:r>
            <a:r>
              <a:rPr lang="zh-CN" altLang="en-US" sz="2000" b="1" i="0" dirty="0">
                <a:solidFill>
                  <a:srgbClr val="666666"/>
                </a:solidFill>
                <a:effectLst/>
                <a:latin typeface="PingFangSC-Regular"/>
              </a:rPr>
              <a:t>个随机整数的值如下所示。</a:t>
            </a:r>
            <a:endParaRPr lang="zh-CN" altLang="en-US" sz="2000" b="1" dirty="0"/>
          </a:p>
        </p:txBody>
      </p:sp>
      <p:pic>
        <p:nvPicPr>
          <p:cNvPr id="9" name="图片 8">
            <a:extLst>
              <a:ext uri="{FF2B5EF4-FFF2-40B4-BE49-F238E27FC236}">
                <a16:creationId xmlns:a16="http://schemas.microsoft.com/office/drawing/2014/main" id="{B5B6C5EA-5E05-4552-8E51-9DB8170EC423}"/>
              </a:ext>
            </a:extLst>
          </p:cNvPr>
          <p:cNvPicPr>
            <a:picLocks noChangeAspect="1"/>
          </p:cNvPicPr>
          <p:nvPr/>
        </p:nvPicPr>
        <p:blipFill>
          <a:blip r:embed="rId2"/>
          <a:stretch>
            <a:fillRect/>
          </a:stretch>
        </p:blipFill>
        <p:spPr>
          <a:xfrm>
            <a:off x="893046" y="3429000"/>
            <a:ext cx="7750995" cy="300254"/>
          </a:xfrm>
          <a:prstGeom prst="rect">
            <a:avLst/>
          </a:prstGeom>
        </p:spPr>
      </p:pic>
      <p:sp>
        <p:nvSpPr>
          <p:cNvPr id="11" name="文本框 10">
            <a:extLst>
              <a:ext uri="{FF2B5EF4-FFF2-40B4-BE49-F238E27FC236}">
                <a16:creationId xmlns:a16="http://schemas.microsoft.com/office/drawing/2014/main" id="{4122480E-992D-4914-8E60-06A2D7422D68}"/>
              </a:ext>
            </a:extLst>
          </p:cNvPr>
          <p:cNvSpPr txBox="1"/>
          <p:nvPr/>
        </p:nvSpPr>
        <p:spPr>
          <a:xfrm>
            <a:off x="261986" y="3978337"/>
            <a:ext cx="8640960" cy="1569660"/>
          </a:xfrm>
          <a:prstGeom prst="rect">
            <a:avLst/>
          </a:prstGeom>
          <a:noFill/>
        </p:spPr>
        <p:txBody>
          <a:bodyPr wrap="square">
            <a:spAutoFit/>
          </a:bodyPr>
          <a:lstStyle/>
          <a:p>
            <a:pPr marL="342900" indent="-342900">
              <a:buFont typeface="Arial" panose="020B0604020202020204" pitchFamily="34" charset="0"/>
              <a:buChar char="•"/>
            </a:pPr>
            <a:r>
              <a:rPr lang="zh-CN" altLang="en-US" dirty="0"/>
              <a:t>考虑到这些整数只能够在</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9</a:t>
            </a:r>
            <a:r>
              <a:rPr lang="zh-CN" altLang="en-US" dirty="0"/>
              <a:t>、</a:t>
            </a:r>
            <a:r>
              <a:rPr lang="en-US" altLang="zh-CN" dirty="0"/>
              <a:t>10</a:t>
            </a:r>
            <a:r>
              <a:rPr lang="zh-CN" altLang="en-US" dirty="0"/>
              <a:t>这</a:t>
            </a:r>
            <a:r>
              <a:rPr lang="en-US" altLang="zh-CN" dirty="0"/>
              <a:t>11</a:t>
            </a:r>
            <a:r>
              <a:rPr lang="zh-CN" altLang="en-US" dirty="0"/>
              <a:t>个数中取值，取值范围有限。所以，可以根据这有限的范围，建立一个长度为</a:t>
            </a:r>
            <a:r>
              <a:rPr lang="en-US" altLang="zh-CN" dirty="0"/>
              <a:t>11</a:t>
            </a:r>
            <a:r>
              <a:rPr lang="zh-CN" altLang="en-US" dirty="0"/>
              <a:t>的数组。数组下标从</a:t>
            </a:r>
            <a:r>
              <a:rPr lang="en-US" altLang="zh-CN" dirty="0"/>
              <a:t>0</a:t>
            </a:r>
            <a:r>
              <a:rPr lang="zh-CN" altLang="en-US" dirty="0"/>
              <a:t>到</a:t>
            </a:r>
            <a:r>
              <a:rPr lang="en-US" altLang="zh-CN" dirty="0"/>
              <a:t>10</a:t>
            </a:r>
            <a:r>
              <a:rPr lang="zh-CN" altLang="en-US" dirty="0"/>
              <a:t>，元素初始值全为</a:t>
            </a:r>
            <a:r>
              <a:rPr lang="en-US" altLang="zh-CN" dirty="0"/>
              <a:t>0</a:t>
            </a:r>
            <a:r>
              <a:rPr lang="zh-CN" altLang="en-US" dirty="0"/>
              <a:t>。</a:t>
            </a:r>
          </a:p>
        </p:txBody>
      </p:sp>
      <p:pic>
        <p:nvPicPr>
          <p:cNvPr id="13" name="图片 12">
            <a:extLst>
              <a:ext uri="{FF2B5EF4-FFF2-40B4-BE49-F238E27FC236}">
                <a16:creationId xmlns:a16="http://schemas.microsoft.com/office/drawing/2014/main" id="{B91A598B-30AF-4106-AD16-9B582BB3A510}"/>
              </a:ext>
            </a:extLst>
          </p:cNvPr>
          <p:cNvPicPr>
            <a:picLocks noChangeAspect="1"/>
          </p:cNvPicPr>
          <p:nvPr/>
        </p:nvPicPr>
        <p:blipFill>
          <a:blip r:embed="rId3"/>
          <a:stretch>
            <a:fillRect/>
          </a:stretch>
        </p:blipFill>
        <p:spPr>
          <a:xfrm>
            <a:off x="2246104" y="5759897"/>
            <a:ext cx="5044877" cy="853514"/>
          </a:xfrm>
          <a:prstGeom prst="rect">
            <a:avLst/>
          </a:prstGeom>
        </p:spPr>
      </p:pic>
    </p:spTree>
    <p:extLst>
      <p:ext uri="{BB962C8B-B14F-4D97-AF65-F5344CB8AC3E}">
        <p14:creationId xmlns:p14="http://schemas.microsoft.com/office/powerpoint/2010/main" val="24986271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C93F0-396C-4BC1-812E-7C28D9DDE31F}"/>
              </a:ext>
            </a:extLst>
          </p:cNvPr>
          <p:cNvSpPr>
            <a:spLocks noGrp="1"/>
          </p:cNvSpPr>
          <p:nvPr>
            <p:ph type="title"/>
          </p:nvPr>
        </p:nvSpPr>
        <p:spPr>
          <a:xfrm>
            <a:off x="685800" y="260648"/>
            <a:ext cx="7772400" cy="762000"/>
          </a:xfrm>
        </p:spPr>
        <p:txBody>
          <a:bodyPr/>
          <a:lstStyle/>
          <a:p>
            <a:r>
              <a:rPr lang="zh-CN" altLang="en-US" sz="3600" dirty="0"/>
              <a:t>线性排序：计数排序</a:t>
            </a:r>
          </a:p>
        </p:txBody>
      </p:sp>
      <p:sp>
        <p:nvSpPr>
          <p:cNvPr id="5" name="文本框 4">
            <a:extLst>
              <a:ext uri="{FF2B5EF4-FFF2-40B4-BE49-F238E27FC236}">
                <a16:creationId xmlns:a16="http://schemas.microsoft.com/office/drawing/2014/main" id="{ADE0D850-D1E2-4AB1-A4C5-0EC9BE37ADD5}"/>
              </a:ext>
            </a:extLst>
          </p:cNvPr>
          <p:cNvSpPr txBox="1"/>
          <p:nvPr/>
        </p:nvSpPr>
        <p:spPr>
          <a:xfrm>
            <a:off x="287524" y="1628800"/>
            <a:ext cx="8568952" cy="830997"/>
          </a:xfrm>
          <a:prstGeom prst="rect">
            <a:avLst/>
          </a:prstGeom>
          <a:noFill/>
        </p:spPr>
        <p:txBody>
          <a:bodyPr wrap="square">
            <a:spAutoFit/>
          </a:bodyPr>
          <a:lstStyle/>
          <a:p>
            <a:r>
              <a:rPr lang="zh-CN" altLang="en-US" dirty="0"/>
              <a:t>下面就开始遍历这个无序的随机数列，每一个整数按照其值对号入座，同时，对应数组下标的元素进行加</a:t>
            </a:r>
            <a:r>
              <a:rPr lang="en-US" altLang="zh-CN" dirty="0"/>
              <a:t>1</a:t>
            </a:r>
            <a:r>
              <a:rPr lang="zh-CN" altLang="en-US" dirty="0"/>
              <a:t>操作。</a:t>
            </a:r>
          </a:p>
        </p:txBody>
      </p:sp>
      <p:pic>
        <p:nvPicPr>
          <p:cNvPr id="6" name="图片 5">
            <a:extLst>
              <a:ext uri="{FF2B5EF4-FFF2-40B4-BE49-F238E27FC236}">
                <a16:creationId xmlns:a16="http://schemas.microsoft.com/office/drawing/2014/main" id="{1F691481-5108-47D4-894B-3065C8532D42}"/>
              </a:ext>
            </a:extLst>
          </p:cNvPr>
          <p:cNvPicPr>
            <a:picLocks noChangeAspect="1"/>
          </p:cNvPicPr>
          <p:nvPr/>
        </p:nvPicPr>
        <p:blipFill>
          <a:blip r:embed="rId2"/>
          <a:stretch>
            <a:fillRect/>
          </a:stretch>
        </p:blipFill>
        <p:spPr>
          <a:xfrm>
            <a:off x="539552" y="1175597"/>
            <a:ext cx="7750995" cy="300254"/>
          </a:xfrm>
          <a:prstGeom prst="rect">
            <a:avLst/>
          </a:prstGeom>
        </p:spPr>
      </p:pic>
      <p:sp>
        <p:nvSpPr>
          <p:cNvPr id="8" name="文本框 7">
            <a:extLst>
              <a:ext uri="{FF2B5EF4-FFF2-40B4-BE49-F238E27FC236}">
                <a16:creationId xmlns:a16="http://schemas.microsoft.com/office/drawing/2014/main" id="{7290C821-9080-44D2-AAED-402608F6E721}"/>
              </a:ext>
            </a:extLst>
          </p:cNvPr>
          <p:cNvSpPr txBox="1"/>
          <p:nvPr/>
        </p:nvSpPr>
        <p:spPr>
          <a:xfrm>
            <a:off x="971600" y="2635967"/>
            <a:ext cx="6678488" cy="461665"/>
          </a:xfrm>
          <a:prstGeom prst="rect">
            <a:avLst/>
          </a:prstGeom>
          <a:noFill/>
        </p:spPr>
        <p:txBody>
          <a:bodyPr wrap="square">
            <a:spAutoFit/>
          </a:bodyPr>
          <a:lstStyle/>
          <a:p>
            <a:r>
              <a:rPr lang="zh-CN" altLang="en-US" b="0" i="0" dirty="0">
                <a:solidFill>
                  <a:srgbClr val="666666"/>
                </a:solidFill>
                <a:effectLst/>
                <a:latin typeface="PingFangSC-Regular"/>
              </a:rPr>
              <a:t>例如第</a:t>
            </a:r>
            <a:r>
              <a:rPr lang="en-US" altLang="zh-CN" b="0" i="0" dirty="0">
                <a:solidFill>
                  <a:srgbClr val="666666"/>
                </a:solidFill>
                <a:effectLst/>
                <a:latin typeface="PingFangSC-Regular"/>
              </a:rPr>
              <a:t>1</a:t>
            </a:r>
            <a:r>
              <a:rPr lang="zh-CN" altLang="en-US" b="0" i="0" dirty="0">
                <a:solidFill>
                  <a:srgbClr val="666666"/>
                </a:solidFill>
                <a:effectLst/>
                <a:latin typeface="PingFangSC-Regular"/>
              </a:rPr>
              <a:t>个整数是</a:t>
            </a:r>
            <a:r>
              <a:rPr lang="en-US" altLang="zh-CN" b="0" i="0" dirty="0">
                <a:solidFill>
                  <a:srgbClr val="666666"/>
                </a:solidFill>
                <a:effectLst/>
                <a:latin typeface="PingFangSC-Regular"/>
              </a:rPr>
              <a:t>9</a:t>
            </a:r>
            <a:r>
              <a:rPr lang="zh-CN" altLang="en-US" b="0" i="0" dirty="0">
                <a:solidFill>
                  <a:srgbClr val="666666"/>
                </a:solidFill>
                <a:effectLst/>
                <a:latin typeface="PingFangSC-Regular"/>
              </a:rPr>
              <a:t>，那么数组下标为</a:t>
            </a:r>
            <a:r>
              <a:rPr lang="en-US" altLang="zh-CN" b="0" i="0" dirty="0">
                <a:solidFill>
                  <a:srgbClr val="666666"/>
                </a:solidFill>
                <a:effectLst/>
                <a:latin typeface="PingFangSC-Regular"/>
              </a:rPr>
              <a:t>9</a:t>
            </a:r>
            <a:r>
              <a:rPr lang="zh-CN" altLang="en-US" b="0" i="0" dirty="0">
                <a:solidFill>
                  <a:srgbClr val="666666"/>
                </a:solidFill>
                <a:effectLst/>
                <a:latin typeface="PingFangSC-Regular"/>
              </a:rPr>
              <a:t>的元素加</a:t>
            </a:r>
            <a:r>
              <a:rPr lang="en-US" altLang="zh-CN" b="0" i="0" dirty="0">
                <a:solidFill>
                  <a:srgbClr val="666666"/>
                </a:solidFill>
                <a:effectLst/>
                <a:latin typeface="PingFangSC-Regular"/>
              </a:rPr>
              <a:t>1</a:t>
            </a:r>
            <a:r>
              <a:rPr lang="zh-CN" altLang="en-US" b="0" i="0" dirty="0">
                <a:solidFill>
                  <a:srgbClr val="666666"/>
                </a:solidFill>
                <a:effectLst/>
                <a:latin typeface="PingFangSC-Regular"/>
              </a:rPr>
              <a:t>。</a:t>
            </a:r>
            <a:endParaRPr lang="zh-CN" altLang="en-US" dirty="0"/>
          </a:p>
        </p:txBody>
      </p:sp>
      <p:pic>
        <p:nvPicPr>
          <p:cNvPr id="10" name="图片 9">
            <a:extLst>
              <a:ext uri="{FF2B5EF4-FFF2-40B4-BE49-F238E27FC236}">
                <a16:creationId xmlns:a16="http://schemas.microsoft.com/office/drawing/2014/main" id="{8FB49268-1B7D-4C62-B979-506B86E63837}"/>
              </a:ext>
            </a:extLst>
          </p:cNvPr>
          <p:cNvPicPr>
            <a:picLocks noChangeAspect="1"/>
          </p:cNvPicPr>
          <p:nvPr/>
        </p:nvPicPr>
        <p:blipFill>
          <a:blip r:embed="rId3"/>
          <a:stretch>
            <a:fillRect/>
          </a:stretch>
        </p:blipFill>
        <p:spPr>
          <a:xfrm>
            <a:off x="2125768" y="3268244"/>
            <a:ext cx="4892464" cy="746825"/>
          </a:xfrm>
          <a:prstGeom prst="rect">
            <a:avLst/>
          </a:prstGeom>
        </p:spPr>
      </p:pic>
      <p:sp>
        <p:nvSpPr>
          <p:cNvPr id="12" name="文本框 11">
            <a:extLst>
              <a:ext uri="{FF2B5EF4-FFF2-40B4-BE49-F238E27FC236}">
                <a16:creationId xmlns:a16="http://schemas.microsoft.com/office/drawing/2014/main" id="{2A8B7854-4C23-4DDC-B4BB-C7B4D1A6F7FF}"/>
              </a:ext>
            </a:extLst>
          </p:cNvPr>
          <p:cNvSpPr txBox="1"/>
          <p:nvPr/>
        </p:nvSpPr>
        <p:spPr>
          <a:xfrm>
            <a:off x="941578" y="4185681"/>
            <a:ext cx="6942789" cy="461665"/>
          </a:xfrm>
          <a:prstGeom prst="rect">
            <a:avLst/>
          </a:prstGeom>
          <a:noFill/>
        </p:spPr>
        <p:txBody>
          <a:bodyPr wrap="square">
            <a:spAutoFit/>
          </a:bodyPr>
          <a:lstStyle/>
          <a:p>
            <a:r>
              <a:rPr lang="zh-CN" altLang="en-US" b="0" i="0" dirty="0">
                <a:solidFill>
                  <a:srgbClr val="666666"/>
                </a:solidFill>
                <a:effectLst/>
                <a:latin typeface="PingFangSC-Regular"/>
              </a:rPr>
              <a:t>第</a:t>
            </a:r>
            <a:r>
              <a:rPr lang="en-US" altLang="zh-CN" b="0" i="0" dirty="0">
                <a:solidFill>
                  <a:srgbClr val="666666"/>
                </a:solidFill>
                <a:effectLst/>
                <a:latin typeface="PingFangSC-Regular"/>
              </a:rPr>
              <a:t>2</a:t>
            </a:r>
            <a:r>
              <a:rPr lang="zh-CN" altLang="en-US" b="0" i="0" dirty="0">
                <a:solidFill>
                  <a:srgbClr val="666666"/>
                </a:solidFill>
                <a:effectLst/>
                <a:latin typeface="PingFangSC-Regular"/>
              </a:rPr>
              <a:t>个整数是</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，那么数组下标为</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的元素加</a:t>
            </a:r>
            <a:r>
              <a:rPr lang="en-US" altLang="zh-CN" b="0" i="0" dirty="0">
                <a:solidFill>
                  <a:srgbClr val="666666"/>
                </a:solidFill>
                <a:effectLst/>
                <a:latin typeface="PingFangSC-Regular"/>
              </a:rPr>
              <a:t>1</a:t>
            </a:r>
            <a:r>
              <a:rPr lang="zh-CN" altLang="en-US" b="0" i="0" dirty="0">
                <a:solidFill>
                  <a:srgbClr val="666666"/>
                </a:solidFill>
                <a:effectLst/>
                <a:latin typeface="PingFangSC-Regular"/>
              </a:rPr>
              <a:t>。</a:t>
            </a:r>
            <a:endParaRPr lang="zh-CN" altLang="en-US" dirty="0"/>
          </a:p>
        </p:txBody>
      </p:sp>
      <p:pic>
        <p:nvPicPr>
          <p:cNvPr id="14" name="图片 13">
            <a:extLst>
              <a:ext uri="{FF2B5EF4-FFF2-40B4-BE49-F238E27FC236}">
                <a16:creationId xmlns:a16="http://schemas.microsoft.com/office/drawing/2014/main" id="{9A4C2BC7-1A62-4152-B4C0-8700F7248D1B}"/>
              </a:ext>
            </a:extLst>
          </p:cNvPr>
          <p:cNvPicPr>
            <a:picLocks noChangeAspect="1"/>
          </p:cNvPicPr>
          <p:nvPr/>
        </p:nvPicPr>
        <p:blipFill>
          <a:blip r:embed="rId4"/>
          <a:stretch>
            <a:fillRect/>
          </a:stretch>
        </p:blipFill>
        <p:spPr>
          <a:xfrm>
            <a:off x="2125768" y="4806016"/>
            <a:ext cx="4953429" cy="746825"/>
          </a:xfrm>
          <a:prstGeom prst="rect">
            <a:avLst/>
          </a:prstGeom>
        </p:spPr>
      </p:pic>
    </p:spTree>
    <p:extLst>
      <p:ext uri="{BB962C8B-B14F-4D97-AF65-F5344CB8AC3E}">
        <p14:creationId xmlns:p14="http://schemas.microsoft.com/office/powerpoint/2010/main" val="995764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9FD6805-1C6F-433D-B553-35B27165CF15}"/>
              </a:ext>
            </a:extLst>
          </p:cNvPr>
          <p:cNvSpPr txBox="1"/>
          <p:nvPr/>
        </p:nvSpPr>
        <p:spPr>
          <a:xfrm>
            <a:off x="899592" y="116632"/>
            <a:ext cx="7776864" cy="830997"/>
          </a:xfrm>
          <a:prstGeom prst="rect">
            <a:avLst/>
          </a:prstGeom>
          <a:noFill/>
        </p:spPr>
        <p:txBody>
          <a:bodyPr wrap="square">
            <a:spAutoFit/>
          </a:bodyPr>
          <a:lstStyle/>
          <a:p>
            <a:r>
              <a:rPr lang="zh-CN" altLang="en-US" dirty="0"/>
              <a:t>继续遍历数列并修改数组</a:t>
            </a:r>
            <a:r>
              <a:rPr lang="en-US" altLang="zh-CN" dirty="0"/>
              <a:t>……</a:t>
            </a:r>
            <a:r>
              <a:rPr lang="zh-CN" altLang="en-US" dirty="0"/>
              <a:t>最终，当数列遍历完毕时，数组的状态如下。</a:t>
            </a:r>
          </a:p>
        </p:txBody>
      </p:sp>
      <p:pic>
        <p:nvPicPr>
          <p:cNvPr id="7" name="图片 6">
            <a:extLst>
              <a:ext uri="{FF2B5EF4-FFF2-40B4-BE49-F238E27FC236}">
                <a16:creationId xmlns:a16="http://schemas.microsoft.com/office/drawing/2014/main" id="{9604A719-1806-4AE6-BCD9-7C94F9B07936}"/>
              </a:ext>
            </a:extLst>
          </p:cNvPr>
          <p:cNvPicPr>
            <a:picLocks noChangeAspect="1"/>
          </p:cNvPicPr>
          <p:nvPr/>
        </p:nvPicPr>
        <p:blipFill>
          <a:blip r:embed="rId2"/>
          <a:stretch>
            <a:fillRect/>
          </a:stretch>
        </p:blipFill>
        <p:spPr>
          <a:xfrm>
            <a:off x="2076233" y="1124744"/>
            <a:ext cx="4991533" cy="777307"/>
          </a:xfrm>
          <a:prstGeom prst="rect">
            <a:avLst/>
          </a:prstGeom>
        </p:spPr>
      </p:pic>
      <p:sp>
        <p:nvSpPr>
          <p:cNvPr id="9" name="文本框 8">
            <a:extLst>
              <a:ext uri="{FF2B5EF4-FFF2-40B4-BE49-F238E27FC236}">
                <a16:creationId xmlns:a16="http://schemas.microsoft.com/office/drawing/2014/main" id="{002FF535-2E95-4303-89FE-BB4313E969B9}"/>
              </a:ext>
            </a:extLst>
          </p:cNvPr>
          <p:cNvSpPr txBox="1"/>
          <p:nvPr/>
        </p:nvSpPr>
        <p:spPr>
          <a:xfrm>
            <a:off x="611560" y="2079166"/>
            <a:ext cx="8064896" cy="1569660"/>
          </a:xfrm>
          <a:prstGeom prst="rect">
            <a:avLst/>
          </a:prstGeom>
          <a:noFill/>
        </p:spPr>
        <p:txBody>
          <a:bodyPr wrap="square">
            <a:spAutoFit/>
          </a:bodyPr>
          <a:lstStyle/>
          <a:p>
            <a:r>
              <a:rPr lang="zh-CN" altLang="en-US" dirty="0"/>
              <a:t>该数组中每一个下标位置的值代表数列中对应整数出现的次数。</a:t>
            </a:r>
            <a:endParaRPr lang="en-US" altLang="zh-CN" dirty="0"/>
          </a:p>
          <a:p>
            <a:r>
              <a:rPr lang="zh-CN" altLang="en-US" dirty="0"/>
              <a:t>有了这个统计结果，排序就很简单了。直接遍历数组，输出数组元素的下标值，元素的值是几，就输出几次。</a:t>
            </a:r>
          </a:p>
        </p:txBody>
      </p:sp>
      <p:pic>
        <p:nvPicPr>
          <p:cNvPr id="11" name="图片 10">
            <a:extLst>
              <a:ext uri="{FF2B5EF4-FFF2-40B4-BE49-F238E27FC236}">
                <a16:creationId xmlns:a16="http://schemas.microsoft.com/office/drawing/2014/main" id="{3086370D-AFE7-4294-AEE8-7931C26343F4}"/>
              </a:ext>
            </a:extLst>
          </p:cNvPr>
          <p:cNvPicPr>
            <a:picLocks noChangeAspect="1"/>
          </p:cNvPicPr>
          <p:nvPr/>
        </p:nvPicPr>
        <p:blipFill>
          <a:blip r:embed="rId3"/>
          <a:stretch>
            <a:fillRect/>
          </a:stretch>
        </p:blipFill>
        <p:spPr>
          <a:xfrm>
            <a:off x="755575" y="4437112"/>
            <a:ext cx="8290423" cy="507095"/>
          </a:xfrm>
          <a:prstGeom prst="rect">
            <a:avLst/>
          </a:prstGeom>
        </p:spPr>
      </p:pic>
      <p:sp>
        <p:nvSpPr>
          <p:cNvPr id="13" name="文本框 12">
            <a:extLst>
              <a:ext uri="{FF2B5EF4-FFF2-40B4-BE49-F238E27FC236}">
                <a16:creationId xmlns:a16="http://schemas.microsoft.com/office/drawing/2014/main" id="{6995A8A1-F2CA-4B3A-9B45-25AE6EB63CFD}"/>
              </a:ext>
            </a:extLst>
          </p:cNvPr>
          <p:cNvSpPr txBox="1"/>
          <p:nvPr/>
        </p:nvSpPr>
        <p:spPr>
          <a:xfrm>
            <a:off x="184262" y="5391534"/>
            <a:ext cx="8780226" cy="830997"/>
          </a:xfrm>
          <a:prstGeom prst="rect">
            <a:avLst/>
          </a:prstGeom>
          <a:noFill/>
        </p:spPr>
        <p:txBody>
          <a:bodyPr wrap="square">
            <a:spAutoFit/>
          </a:bodyPr>
          <a:lstStyle/>
          <a:p>
            <a:r>
              <a:rPr lang="zh-CN" altLang="en-US" dirty="0"/>
              <a:t>在取值范围不是很大的情况下，它的性能甚至快过那些时间复杂度为</a:t>
            </a:r>
            <a:r>
              <a:rPr lang="en-US" altLang="zh-CN" dirty="0"/>
              <a:t>O(</a:t>
            </a:r>
            <a:r>
              <a:rPr lang="en-US" altLang="zh-CN" dirty="0" err="1"/>
              <a:t>nlogn</a:t>
            </a:r>
            <a:r>
              <a:rPr lang="en-US" altLang="zh-CN" dirty="0"/>
              <a:t>)</a:t>
            </a:r>
            <a:r>
              <a:rPr lang="zh-CN" altLang="en-US" dirty="0"/>
              <a:t>的排序。</a:t>
            </a:r>
          </a:p>
        </p:txBody>
      </p:sp>
    </p:spTree>
    <p:extLst>
      <p:ext uri="{BB962C8B-B14F-4D97-AF65-F5344CB8AC3E}">
        <p14:creationId xmlns:p14="http://schemas.microsoft.com/office/powerpoint/2010/main" val="27552622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442DF-CD4A-4163-A609-B296DD4ECDCE}"/>
              </a:ext>
            </a:extLst>
          </p:cNvPr>
          <p:cNvSpPr>
            <a:spLocks noGrp="1"/>
          </p:cNvSpPr>
          <p:nvPr>
            <p:ph type="title"/>
          </p:nvPr>
        </p:nvSpPr>
        <p:spPr>
          <a:xfrm>
            <a:off x="971600" y="246856"/>
            <a:ext cx="7772400" cy="515144"/>
          </a:xfrm>
        </p:spPr>
        <p:txBody>
          <a:bodyPr/>
          <a:lstStyle/>
          <a:p>
            <a:r>
              <a:rPr lang="zh-CN" altLang="en-US" dirty="0"/>
              <a:t>计数排序的优化（</a:t>
            </a:r>
            <a:r>
              <a:rPr lang="en-US" altLang="zh-CN" dirty="0"/>
              <a:t>1</a:t>
            </a:r>
            <a:r>
              <a:rPr lang="zh-CN" altLang="en-US" dirty="0"/>
              <a:t>）</a:t>
            </a:r>
          </a:p>
        </p:txBody>
      </p:sp>
      <p:sp>
        <p:nvSpPr>
          <p:cNvPr id="5" name="文本框 4">
            <a:extLst>
              <a:ext uri="{FF2B5EF4-FFF2-40B4-BE49-F238E27FC236}">
                <a16:creationId xmlns:a16="http://schemas.microsoft.com/office/drawing/2014/main" id="{E2F92611-1395-445B-B7AF-D643E1DBFA90}"/>
              </a:ext>
            </a:extLst>
          </p:cNvPr>
          <p:cNvSpPr txBox="1"/>
          <p:nvPr/>
        </p:nvSpPr>
        <p:spPr>
          <a:xfrm>
            <a:off x="285800" y="836712"/>
            <a:ext cx="4572000" cy="461665"/>
          </a:xfrm>
          <a:prstGeom prst="rect">
            <a:avLst/>
          </a:prstGeom>
          <a:noFill/>
        </p:spPr>
        <p:txBody>
          <a:bodyPr wrap="square">
            <a:spAutoFit/>
          </a:bodyPr>
          <a:lstStyle/>
          <a:p>
            <a:r>
              <a:rPr lang="zh-CN" altLang="en-US" b="0" i="0" dirty="0">
                <a:solidFill>
                  <a:srgbClr val="666666"/>
                </a:solidFill>
                <a:effectLst/>
                <a:latin typeface="PingFangSC-Regular"/>
              </a:rPr>
              <a:t>如下面的数列：</a:t>
            </a:r>
            <a:endParaRPr lang="zh-CN" altLang="en-US" dirty="0"/>
          </a:p>
        </p:txBody>
      </p:sp>
      <p:pic>
        <p:nvPicPr>
          <p:cNvPr id="7" name="图片 6">
            <a:extLst>
              <a:ext uri="{FF2B5EF4-FFF2-40B4-BE49-F238E27FC236}">
                <a16:creationId xmlns:a16="http://schemas.microsoft.com/office/drawing/2014/main" id="{0FE8191C-2AAD-446C-809C-065615ECB1DB}"/>
              </a:ext>
            </a:extLst>
          </p:cNvPr>
          <p:cNvPicPr>
            <a:picLocks noChangeAspect="1"/>
          </p:cNvPicPr>
          <p:nvPr/>
        </p:nvPicPr>
        <p:blipFill>
          <a:blip r:embed="rId2"/>
          <a:stretch>
            <a:fillRect/>
          </a:stretch>
        </p:blipFill>
        <p:spPr>
          <a:xfrm>
            <a:off x="2370459" y="997490"/>
            <a:ext cx="6487741" cy="645904"/>
          </a:xfrm>
          <a:prstGeom prst="rect">
            <a:avLst/>
          </a:prstGeom>
        </p:spPr>
      </p:pic>
      <p:sp>
        <p:nvSpPr>
          <p:cNvPr id="9" name="文本框 8">
            <a:extLst>
              <a:ext uri="{FF2B5EF4-FFF2-40B4-BE49-F238E27FC236}">
                <a16:creationId xmlns:a16="http://schemas.microsoft.com/office/drawing/2014/main" id="{5464F7C0-5BAB-427E-8869-994DD35926B3}"/>
              </a:ext>
            </a:extLst>
          </p:cNvPr>
          <p:cNvSpPr txBox="1"/>
          <p:nvPr/>
        </p:nvSpPr>
        <p:spPr>
          <a:xfrm>
            <a:off x="725836" y="1643394"/>
            <a:ext cx="8018164" cy="830997"/>
          </a:xfrm>
          <a:prstGeom prst="rect">
            <a:avLst/>
          </a:prstGeom>
          <a:noFill/>
        </p:spPr>
        <p:txBody>
          <a:bodyPr wrap="square">
            <a:spAutoFit/>
          </a:bodyPr>
          <a:lstStyle/>
          <a:p>
            <a:r>
              <a:rPr lang="zh-CN" altLang="en-US" dirty="0"/>
              <a:t>这个数列的最大值是</a:t>
            </a:r>
            <a:r>
              <a:rPr lang="en-US" altLang="zh-CN" dirty="0"/>
              <a:t>99</a:t>
            </a:r>
            <a:r>
              <a:rPr lang="zh-CN" altLang="en-US" dirty="0"/>
              <a:t>，但最小的整数是</a:t>
            </a:r>
            <a:r>
              <a:rPr lang="en-US" altLang="zh-CN" dirty="0"/>
              <a:t>90</a:t>
            </a:r>
            <a:r>
              <a:rPr lang="zh-CN" altLang="en-US" dirty="0"/>
              <a:t>。如果创建长度为</a:t>
            </a:r>
            <a:r>
              <a:rPr lang="en-US" altLang="zh-CN" dirty="0"/>
              <a:t>100</a:t>
            </a:r>
            <a:r>
              <a:rPr lang="zh-CN" altLang="en-US" dirty="0"/>
              <a:t>的数组，那么前面从</a:t>
            </a:r>
            <a:r>
              <a:rPr lang="en-US" altLang="zh-CN" dirty="0"/>
              <a:t>0</a:t>
            </a:r>
            <a:r>
              <a:rPr lang="zh-CN" altLang="en-US" dirty="0"/>
              <a:t>到</a:t>
            </a:r>
            <a:r>
              <a:rPr lang="en-US" altLang="zh-CN" dirty="0"/>
              <a:t>89</a:t>
            </a:r>
            <a:r>
              <a:rPr lang="zh-CN" altLang="en-US" dirty="0"/>
              <a:t>的空间位置就都浪费了！</a:t>
            </a:r>
          </a:p>
        </p:txBody>
      </p:sp>
      <p:sp>
        <p:nvSpPr>
          <p:cNvPr id="11" name="文本框 10">
            <a:extLst>
              <a:ext uri="{FF2B5EF4-FFF2-40B4-BE49-F238E27FC236}">
                <a16:creationId xmlns:a16="http://schemas.microsoft.com/office/drawing/2014/main" id="{DD13361D-E804-49F6-B714-DB9F5840460F}"/>
              </a:ext>
            </a:extLst>
          </p:cNvPr>
          <p:cNvSpPr txBox="1"/>
          <p:nvPr/>
        </p:nvSpPr>
        <p:spPr>
          <a:xfrm>
            <a:off x="419634" y="2527198"/>
            <a:ext cx="8344000" cy="2677656"/>
          </a:xfrm>
          <a:prstGeom prst="rect">
            <a:avLst/>
          </a:prstGeom>
          <a:noFill/>
        </p:spPr>
        <p:txBody>
          <a:bodyPr wrap="square">
            <a:spAutoFit/>
          </a:bodyPr>
          <a:lstStyle/>
          <a:p>
            <a:r>
              <a:rPr lang="zh-CN" altLang="en-US" dirty="0"/>
              <a:t>怎么解决这个问题呢？</a:t>
            </a:r>
            <a:endParaRPr lang="en-US" altLang="zh-CN" dirty="0"/>
          </a:p>
          <a:p>
            <a:pPr marL="342900" indent="-342900">
              <a:buFont typeface="Arial" panose="020B0604020202020204" pitchFamily="34" charset="0"/>
              <a:buChar char="•"/>
            </a:pPr>
            <a:r>
              <a:rPr lang="zh-CN" altLang="en-US" dirty="0"/>
              <a:t>不再以输入数列的最大值</a:t>
            </a:r>
            <a:r>
              <a:rPr lang="en-US" altLang="zh-CN" dirty="0"/>
              <a:t>+1</a:t>
            </a:r>
            <a:r>
              <a:rPr lang="zh-CN" altLang="en-US" dirty="0"/>
              <a:t>作为统计数组的长度，而是以数列最大值</a:t>
            </a:r>
            <a:r>
              <a:rPr lang="en-US" altLang="zh-CN" dirty="0"/>
              <a:t>-</a:t>
            </a:r>
            <a:r>
              <a:rPr lang="zh-CN" altLang="en-US" dirty="0"/>
              <a:t>最小值</a:t>
            </a:r>
            <a:r>
              <a:rPr lang="en-US" altLang="zh-CN" dirty="0"/>
              <a:t>+1</a:t>
            </a:r>
            <a:r>
              <a:rPr lang="zh-CN" altLang="en-US" dirty="0"/>
              <a:t>作为统计数组的长度即可。</a:t>
            </a:r>
            <a:endParaRPr lang="en-US" altLang="zh-CN" dirty="0"/>
          </a:p>
          <a:p>
            <a:pPr marL="342900" indent="-342900">
              <a:buFont typeface="Arial" panose="020B0604020202020204" pitchFamily="34" charset="0"/>
              <a:buChar char="•"/>
            </a:pPr>
            <a:r>
              <a:rPr lang="zh-CN" altLang="en-US" dirty="0"/>
              <a:t>同时，数列的最小值作为一个偏移量，用于计算整数在统计数组中的下标。以刚才的数列为例，统计出数组的长度为</a:t>
            </a:r>
            <a:r>
              <a:rPr lang="en-US" altLang="zh-CN" dirty="0"/>
              <a:t>99-90+1=10</a:t>
            </a:r>
            <a:r>
              <a:rPr lang="zh-CN" altLang="en-US" dirty="0"/>
              <a:t>，偏移量等于数列的最小值</a:t>
            </a:r>
            <a:r>
              <a:rPr lang="en-US" altLang="zh-CN" dirty="0"/>
              <a:t>90</a:t>
            </a:r>
            <a:r>
              <a:rPr lang="zh-CN" altLang="en-US" dirty="0"/>
              <a:t>。对于第</a:t>
            </a:r>
            <a:r>
              <a:rPr lang="en-US" altLang="zh-CN" dirty="0"/>
              <a:t>1</a:t>
            </a:r>
            <a:r>
              <a:rPr lang="zh-CN" altLang="en-US" dirty="0"/>
              <a:t>个整数</a:t>
            </a:r>
            <a:r>
              <a:rPr lang="en-US" altLang="zh-CN" dirty="0"/>
              <a:t>95</a:t>
            </a:r>
            <a:r>
              <a:rPr lang="zh-CN" altLang="en-US" dirty="0"/>
              <a:t>，对应的统计数组下标是</a:t>
            </a:r>
            <a:r>
              <a:rPr lang="en-US" altLang="zh-CN" dirty="0"/>
              <a:t>95-90=5</a:t>
            </a:r>
            <a:r>
              <a:rPr lang="zh-CN" altLang="en-US" dirty="0"/>
              <a:t>，如图所示。</a:t>
            </a:r>
          </a:p>
        </p:txBody>
      </p:sp>
      <p:pic>
        <p:nvPicPr>
          <p:cNvPr id="13" name="图片 12">
            <a:extLst>
              <a:ext uri="{FF2B5EF4-FFF2-40B4-BE49-F238E27FC236}">
                <a16:creationId xmlns:a16="http://schemas.microsoft.com/office/drawing/2014/main" id="{5EA1B341-B396-479F-B1A4-88A6AA8ED55E}"/>
              </a:ext>
            </a:extLst>
          </p:cNvPr>
          <p:cNvPicPr>
            <a:picLocks noChangeAspect="1"/>
          </p:cNvPicPr>
          <p:nvPr/>
        </p:nvPicPr>
        <p:blipFill>
          <a:blip r:embed="rId3"/>
          <a:stretch>
            <a:fillRect/>
          </a:stretch>
        </p:blipFill>
        <p:spPr>
          <a:xfrm>
            <a:off x="1763688" y="5257661"/>
            <a:ext cx="5281118" cy="1600339"/>
          </a:xfrm>
          <a:prstGeom prst="rect">
            <a:avLst/>
          </a:prstGeom>
        </p:spPr>
      </p:pic>
    </p:spTree>
    <p:extLst>
      <p:ext uri="{BB962C8B-B14F-4D97-AF65-F5344CB8AC3E}">
        <p14:creationId xmlns:p14="http://schemas.microsoft.com/office/powerpoint/2010/main" val="18573234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D62FA3C-9C81-450E-A8B2-B4B4E8CCA3D2}"/>
              </a:ext>
            </a:extLst>
          </p:cNvPr>
          <p:cNvSpPr>
            <a:spLocks noGrp="1"/>
          </p:cNvSpPr>
          <p:nvPr>
            <p:ph type="title"/>
          </p:nvPr>
        </p:nvSpPr>
        <p:spPr>
          <a:xfrm>
            <a:off x="971600" y="246856"/>
            <a:ext cx="7772400" cy="515144"/>
          </a:xfrm>
        </p:spPr>
        <p:txBody>
          <a:bodyPr/>
          <a:lstStyle/>
          <a:p>
            <a:r>
              <a:rPr lang="zh-CN" altLang="en-US" dirty="0"/>
              <a:t>计数排序的优化（</a:t>
            </a:r>
            <a:r>
              <a:rPr lang="en-US" altLang="zh-CN" dirty="0"/>
              <a:t>2</a:t>
            </a:r>
            <a:r>
              <a:rPr lang="zh-CN" altLang="en-US" dirty="0"/>
              <a:t>）</a:t>
            </a:r>
          </a:p>
        </p:txBody>
      </p:sp>
      <p:sp>
        <p:nvSpPr>
          <p:cNvPr id="6" name="文本框 5">
            <a:extLst>
              <a:ext uri="{FF2B5EF4-FFF2-40B4-BE49-F238E27FC236}">
                <a16:creationId xmlns:a16="http://schemas.microsoft.com/office/drawing/2014/main" id="{4B9E572A-49EA-446A-9D4B-17D7D73D69EB}"/>
              </a:ext>
            </a:extLst>
          </p:cNvPr>
          <p:cNvSpPr txBox="1"/>
          <p:nvPr/>
        </p:nvSpPr>
        <p:spPr>
          <a:xfrm>
            <a:off x="395536" y="980728"/>
            <a:ext cx="8568952" cy="830997"/>
          </a:xfrm>
          <a:prstGeom prst="rect">
            <a:avLst/>
          </a:prstGeom>
          <a:noFill/>
        </p:spPr>
        <p:txBody>
          <a:bodyPr wrap="square">
            <a:spAutoFit/>
          </a:bodyPr>
          <a:lstStyle/>
          <a:p>
            <a:r>
              <a:rPr lang="zh-CN" altLang="en-US" dirty="0"/>
              <a:t>给出一个学生成绩表，要求按成绩从低到高进行排序，如果成绩相同，则遵循原表固有顺序。</a:t>
            </a:r>
          </a:p>
        </p:txBody>
      </p:sp>
      <p:pic>
        <p:nvPicPr>
          <p:cNvPr id="8" name="图片 7">
            <a:extLst>
              <a:ext uri="{FF2B5EF4-FFF2-40B4-BE49-F238E27FC236}">
                <a16:creationId xmlns:a16="http://schemas.microsoft.com/office/drawing/2014/main" id="{F8368D76-7271-4E69-B536-06C1AF6A7970}"/>
              </a:ext>
            </a:extLst>
          </p:cNvPr>
          <p:cNvPicPr>
            <a:picLocks noChangeAspect="1"/>
          </p:cNvPicPr>
          <p:nvPr/>
        </p:nvPicPr>
        <p:blipFill>
          <a:blip r:embed="rId2"/>
          <a:stretch>
            <a:fillRect/>
          </a:stretch>
        </p:blipFill>
        <p:spPr>
          <a:xfrm>
            <a:off x="784532" y="1787012"/>
            <a:ext cx="2446232" cy="2682472"/>
          </a:xfrm>
          <a:prstGeom prst="rect">
            <a:avLst/>
          </a:prstGeom>
        </p:spPr>
      </p:pic>
      <p:pic>
        <p:nvPicPr>
          <p:cNvPr id="10" name="图片 9">
            <a:extLst>
              <a:ext uri="{FF2B5EF4-FFF2-40B4-BE49-F238E27FC236}">
                <a16:creationId xmlns:a16="http://schemas.microsoft.com/office/drawing/2014/main" id="{CA31B037-ABD3-4AA5-9A7F-EB8AEE1357A6}"/>
              </a:ext>
            </a:extLst>
          </p:cNvPr>
          <p:cNvPicPr>
            <a:picLocks noChangeAspect="1"/>
          </p:cNvPicPr>
          <p:nvPr/>
        </p:nvPicPr>
        <p:blipFill>
          <a:blip r:embed="rId3"/>
          <a:stretch>
            <a:fillRect/>
          </a:stretch>
        </p:blipFill>
        <p:spPr>
          <a:xfrm>
            <a:off x="3779912" y="1898399"/>
            <a:ext cx="5105842" cy="1729890"/>
          </a:xfrm>
          <a:prstGeom prst="rect">
            <a:avLst/>
          </a:prstGeom>
        </p:spPr>
      </p:pic>
      <p:sp>
        <p:nvSpPr>
          <p:cNvPr id="12" name="文本框 11">
            <a:extLst>
              <a:ext uri="{FF2B5EF4-FFF2-40B4-BE49-F238E27FC236}">
                <a16:creationId xmlns:a16="http://schemas.microsoft.com/office/drawing/2014/main" id="{BF9D6E2B-95AB-483A-A9C7-ECBA7A8B28E3}"/>
              </a:ext>
            </a:extLst>
          </p:cNvPr>
          <p:cNvSpPr txBox="1"/>
          <p:nvPr/>
        </p:nvSpPr>
        <p:spPr>
          <a:xfrm>
            <a:off x="3435562" y="3697514"/>
            <a:ext cx="5324128" cy="461665"/>
          </a:xfrm>
          <a:prstGeom prst="rect">
            <a:avLst/>
          </a:prstGeom>
          <a:noFill/>
        </p:spPr>
        <p:txBody>
          <a:bodyPr wrap="square">
            <a:spAutoFit/>
          </a:bodyPr>
          <a:lstStyle/>
          <a:p>
            <a:r>
              <a:rPr lang="zh-CN" altLang="en-US" b="0" i="0" dirty="0">
                <a:solidFill>
                  <a:srgbClr val="666666"/>
                </a:solidFill>
                <a:effectLst/>
                <a:latin typeface="PingFangSC-Regular"/>
              </a:rPr>
              <a:t>将之前的统计数组变形成下面的样子。</a:t>
            </a:r>
            <a:endParaRPr lang="zh-CN" altLang="en-US" dirty="0"/>
          </a:p>
        </p:txBody>
      </p:sp>
      <p:pic>
        <p:nvPicPr>
          <p:cNvPr id="14" name="图片 13">
            <a:extLst>
              <a:ext uri="{FF2B5EF4-FFF2-40B4-BE49-F238E27FC236}">
                <a16:creationId xmlns:a16="http://schemas.microsoft.com/office/drawing/2014/main" id="{4333E630-7916-42F3-AB6F-F8DA61DF6ACB}"/>
              </a:ext>
            </a:extLst>
          </p:cNvPr>
          <p:cNvPicPr>
            <a:picLocks noChangeAspect="1"/>
          </p:cNvPicPr>
          <p:nvPr/>
        </p:nvPicPr>
        <p:blipFill>
          <a:blip r:embed="rId4"/>
          <a:stretch>
            <a:fillRect/>
          </a:stretch>
        </p:blipFill>
        <p:spPr>
          <a:xfrm>
            <a:off x="3556136" y="4137424"/>
            <a:ext cx="5082980" cy="2720576"/>
          </a:xfrm>
          <a:prstGeom prst="rect">
            <a:avLst/>
          </a:prstGeom>
        </p:spPr>
      </p:pic>
      <p:sp>
        <p:nvSpPr>
          <p:cNvPr id="16" name="文本框 15">
            <a:extLst>
              <a:ext uri="{FF2B5EF4-FFF2-40B4-BE49-F238E27FC236}">
                <a16:creationId xmlns:a16="http://schemas.microsoft.com/office/drawing/2014/main" id="{B8A75B46-6236-4870-A139-A8DA6AA54C94}"/>
              </a:ext>
            </a:extLst>
          </p:cNvPr>
          <p:cNvSpPr txBox="1"/>
          <p:nvPr/>
        </p:nvSpPr>
        <p:spPr>
          <a:xfrm>
            <a:off x="117829" y="4988043"/>
            <a:ext cx="3112935" cy="1569660"/>
          </a:xfrm>
          <a:prstGeom prst="rect">
            <a:avLst/>
          </a:prstGeom>
          <a:noFill/>
        </p:spPr>
        <p:txBody>
          <a:bodyPr wrap="square">
            <a:spAutoFit/>
          </a:bodyPr>
          <a:lstStyle/>
          <a:p>
            <a:r>
              <a:rPr lang="zh-CN" altLang="en-US" dirty="0"/>
              <a:t>就是从统计数组的第</a:t>
            </a:r>
            <a:r>
              <a:rPr lang="en-US" altLang="zh-CN" dirty="0"/>
              <a:t>2</a:t>
            </a:r>
            <a:r>
              <a:rPr lang="zh-CN" altLang="en-US" dirty="0"/>
              <a:t>个元素开始，每一个元素都加上前面所有元素之和。</a:t>
            </a:r>
          </a:p>
        </p:txBody>
      </p:sp>
    </p:spTree>
    <p:extLst>
      <p:ext uri="{BB962C8B-B14F-4D97-AF65-F5344CB8AC3E}">
        <p14:creationId xmlns:p14="http://schemas.microsoft.com/office/powerpoint/2010/main" val="25350688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0596CCF-83C5-4A95-828C-741FCB4AC858}"/>
              </a:ext>
            </a:extLst>
          </p:cNvPr>
          <p:cNvSpPr txBox="1"/>
          <p:nvPr/>
        </p:nvSpPr>
        <p:spPr>
          <a:xfrm>
            <a:off x="251520" y="260648"/>
            <a:ext cx="8784976" cy="1938992"/>
          </a:xfrm>
          <a:prstGeom prst="rect">
            <a:avLst/>
          </a:prstGeom>
          <a:noFill/>
        </p:spPr>
        <p:txBody>
          <a:bodyPr wrap="square">
            <a:spAutoFit/>
          </a:bodyPr>
          <a:lstStyle/>
          <a:p>
            <a:r>
              <a:rPr lang="zh-CN" altLang="en-US" dirty="0"/>
              <a:t>相加的目的，是让统计数组存储的元素值，等于相应整数的最终排序位置的序号。</a:t>
            </a:r>
            <a:endParaRPr lang="en-US" altLang="zh-CN" dirty="0"/>
          </a:p>
          <a:p>
            <a:r>
              <a:rPr lang="zh-CN" altLang="en-US" dirty="0"/>
              <a:t>例如下标是</a:t>
            </a:r>
            <a:r>
              <a:rPr lang="en-US" altLang="zh-CN" dirty="0"/>
              <a:t>9</a:t>
            </a:r>
            <a:r>
              <a:rPr lang="zh-CN" altLang="en-US" dirty="0"/>
              <a:t>的元素值为</a:t>
            </a:r>
            <a:r>
              <a:rPr lang="en-US" altLang="zh-CN" dirty="0"/>
              <a:t>5</a:t>
            </a:r>
            <a:r>
              <a:rPr lang="zh-CN" altLang="en-US" dirty="0"/>
              <a:t>，代表原始数列的整数</a:t>
            </a:r>
            <a:r>
              <a:rPr lang="en-US" altLang="zh-CN" dirty="0"/>
              <a:t>9</a:t>
            </a:r>
            <a:r>
              <a:rPr lang="zh-CN" altLang="en-US" dirty="0"/>
              <a:t>，最终的排序在第</a:t>
            </a:r>
            <a:r>
              <a:rPr lang="en-US" altLang="zh-CN" dirty="0"/>
              <a:t>5</a:t>
            </a:r>
            <a:r>
              <a:rPr lang="zh-CN" altLang="en-US" dirty="0"/>
              <a:t>位。接下来，创建输出数组</a:t>
            </a:r>
            <a:r>
              <a:rPr lang="en-US" altLang="zh-CN" dirty="0" err="1"/>
              <a:t>sortedArray</a:t>
            </a:r>
            <a:r>
              <a:rPr lang="zh-CN" altLang="en-US" dirty="0"/>
              <a:t>，长度和输入数列一致。然后从后向前遍历输入数列。</a:t>
            </a:r>
          </a:p>
        </p:txBody>
      </p:sp>
      <p:pic>
        <p:nvPicPr>
          <p:cNvPr id="6" name="图片 5">
            <a:extLst>
              <a:ext uri="{FF2B5EF4-FFF2-40B4-BE49-F238E27FC236}">
                <a16:creationId xmlns:a16="http://schemas.microsoft.com/office/drawing/2014/main" id="{ADC06256-F479-4B31-AB6B-0DA96D4E2148}"/>
              </a:ext>
            </a:extLst>
          </p:cNvPr>
          <p:cNvPicPr>
            <a:picLocks noChangeAspect="1"/>
          </p:cNvPicPr>
          <p:nvPr/>
        </p:nvPicPr>
        <p:blipFill>
          <a:blip r:embed="rId2"/>
          <a:stretch>
            <a:fillRect/>
          </a:stretch>
        </p:blipFill>
        <p:spPr>
          <a:xfrm>
            <a:off x="1907704" y="2564904"/>
            <a:ext cx="5082980" cy="2720576"/>
          </a:xfrm>
          <a:prstGeom prst="rect">
            <a:avLst/>
          </a:prstGeom>
        </p:spPr>
      </p:pic>
    </p:spTree>
    <p:extLst>
      <p:ext uri="{BB962C8B-B14F-4D97-AF65-F5344CB8AC3E}">
        <p14:creationId xmlns:p14="http://schemas.microsoft.com/office/powerpoint/2010/main" val="207984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62000" y="0"/>
            <a:ext cx="7772400" cy="1143000"/>
          </a:xfrm>
        </p:spPr>
        <p:txBody>
          <a:bodyPr/>
          <a:lstStyle/>
          <a:p>
            <a:r>
              <a:rPr lang="zh-CN" altLang="en-US">
                <a:effectLst>
                  <a:outerShdw blurRad="38100" dist="38100" dir="2700000" algn="tl">
                    <a:srgbClr val="C0C0C0"/>
                  </a:outerShdw>
                </a:effectLst>
                <a:ea typeface="黑体" pitchFamily="2" charset="-122"/>
              </a:rPr>
              <a:t>分治法的复杂性分析</a:t>
            </a:r>
          </a:p>
        </p:txBody>
      </p:sp>
      <p:sp>
        <p:nvSpPr>
          <p:cNvPr id="72708" name="Text Box 4"/>
          <p:cNvSpPr txBox="1">
            <a:spLocks noChangeArrowheads="1"/>
          </p:cNvSpPr>
          <p:nvPr/>
        </p:nvSpPr>
        <p:spPr bwMode="auto">
          <a:xfrm>
            <a:off x="250825" y="1196975"/>
            <a:ext cx="861853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dirty="0">
                <a:solidFill>
                  <a:srgbClr val="000000"/>
                </a:solidFill>
                <a:latin typeface="楷体_GB2312" pitchFamily="49" charset="-122"/>
                <a:ea typeface="楷体_GB2312" pitchFamily="49" charset="-122"/>
              </a:rPr>
              <a:t>一个分治法将规模为</a:t>
            </a:r>
            <a:r>
              <a:rPr kumimoji="0" lang="en-US" altLang="zh-CN" dirty="0">
                <a:solidFill>
                  <a:srgbClr val="000000"/>
                </a:solidFill>
                <a:latin typeface="楷体_GB2312" pitchFamily="49" charset="-122"/>
                <a:ea typeface="楷体_GB2312" pitchFamily="49" charset="-122"/>
              </a:rPr>
              <a:t>n</a:t>
            </a:r>
            <a:r>
              <a:rPr kumimoji="0" lang="zh-CN" altLang="en-US" dirty="0">
                <a:solidFill>
                  <a:srgbClr val="000000"/>
                </a:solidFill>
                <a:latin typeface="楷体_GB2312" pitchFamily="49" charset="-122"/>
                <a:ea typeface="楷体_GB2312" pitchFamily="49" charset="-122"/>
              </a:rPr>
              <a:t>的问题分成</a:t>
            </a:r>
            <a:r>
              <a:rPr kumimoji="0" lang="en-US" altLang="zh-CN" dirty="0">
                <a:solidFill>
                  <a:srgbClr val="000000"/>
                </a:solidFill>
                <a:latin typeface="楷体_GB2312" pitchFamily="49" charset="-122"/>
                <a:ea typeface="楷体_GB2312" pitchFamily="49" charset="-122"/>
              </a:rPr>
              <a:t>k</a:t>
            </a:r>
            <a:r>
              <a:rPr kumimoji="0" lang="zh-CN" altLang="en-US" dirty="0">
                <a:solidFill>
                  <a:srgbClr val="000000"/>
                </a:solidFill>
                <a:latin typeface="楷体_GB2312" pitchFamily="49" charset="-122"/>
                <a:ea typeface="楷体_GB2312" pitchFamily="49" charset="-122"/>
              </a:rPr>
              <a:t>个规模为</a:t>
            </a:r>
            <a:r>
              <a:rPr kumimoji="0" lang="en-US" altLang="zh-CN" dirty="0">
                <a:solidFill>
                  <a:srgbClr val="000000"/>
                </a:solidFill>
                <a:latin typeface="楷体_GB2312" pitchFamily="49" charset="-122"/>
                <a:ea typeface="楷体_GB2312" pitchFamily="49" charset="-122"/>
              </a:rPr>
              <a:t>n</a:t>
            </a:r>
            <a:r>
              <a:rPr kumimoji="0" lang="zh-CN" altLang="en-US" dirty="0">
                <a:solidFill>
                  <a:srgbClr val="000000"/>
                </a:solidFill>
                <a:latin typeface="楷体_GB2312" pitchFamily="49" charset="-122"/>
                <a:ea typeface="楷体_GB2312" pitchFamily="49" charset="-122"/>
              </a:rPr>
              <a:t>／</a:t>
            </a:r>
            <a:r>
              <a:rPr kumimoji="0" lang="en-US" altLang="zh-CN" dirty="0">
                <a:solidFill>
                  <a:srgbClr val="000000"/>
                </a:solidFill>
                <a:latin typeface="楷体_GB2312" pitchFamily="49" charset="-122"/>
                <a:ea typeface="楷体_GB2312" pitchFamily="49" charset="-122"/>
              </a:rPr>
              <a:t>m</a:t>
            </a:r>
            <a:r>
              <a:rPr kumimoji="0" lang="zh-CN" altLang="en-US" dirty="0">
                <a:solidFill>
                  <a:srgbClr val="000000"/>
                </a:solidFill>
                <a:latin typeface="楷体_GB2312" pitchFamily="49" charset="-122"/>
                <a:ea typeface="楷体_GB2312" pitchFamily="49" charset="-122"/>
              </a:rPr>
              <a:t>的子问题去解。设分解阀值</a:t>
            </a:r>
            <a:r>
              <a:rPr kumimoji="0" lang="en-US" altLang="zh-CN" dirty="0">
                <a:solidFill>
                  <a:srgbClr val="000000"/>
                </a:solidFill>
                <a:latin typeface="楷体_GB2312" pitchFamily="49" charset="-122"/>
                <a:ea typeface="楷体_GB2312" pitchFamily="49" charset="-122"/>
              </a:rPr>
              <a:t>n0=1</a:t>
            </a:r>
            <a:r>
              <a:rPr kumimoji="0" lang="zh-CN" altLang="en-US" dirty="0">
                <a:solidFill>
                  <a:srgbClr val="000000"/>
                </a:solidFill>
                <a:latin typeface="楷体_GB2312" pitchFamily="49" charset="-122"/>
                <a:ea typeface="楷体_GB2312" pitchFamily="49" charset="-122"/>
              </a:rPr>
              <a:t>，且</a:t>
            </a:r>
            <a:r>
              <a:rPr kumimoji="0" lang="en-US" altLang="zh-CN" dirty="0" err="1">
                <a:solidFill>
                  <a:srgbClr val="000000"/>
                </a:solidFill>
                <a:latin typeface="楷体_GB2312" pitchFamily="49" charset="-122"/>
                <a:ea typeface="楷体_GB2312" pitchFamily="49" charset="-122"/>
              </a:rPr>
              <a:t>adhoc</a:t>
            </a:r>
            <a:r>
              <a:rPr kumimoji="0" lang="zh-CN" altLang="en-US" dirty="0">
                <a:solidFill>
                  <a:srgbClr val="000000"/>
                </a:solidFill>
                <a:latin typeface="楷体_GB2312" pitchFamily="49" charset="-122"/>
                <a:ea typeface="楷体_GB2312" pitchFamily="49" charset="-122"/>
              </a:rPr>
              <a:t>解规模为</a:t>
            </a:r>
            <a:r>
              <a:rPr kumimoji="0" lang="en-US" altLang="zh-CN" dirty="0">
                <a:solidFill>
                  <a:srgbClr val="000000"/>
                </a:solidFill>
                <a:latin typeface="楷体_GB2312" pitchFamily="49" charset="-122"/>
                <a:ea typeface="楷体_GB2312" pitchFamily="49" charset="-122"/>
              </a:rPr>
              <a:t>1</a:t>
            </a:r>
            <a:r>
              <a:rPr kumimoji="0" lang="zh-CN" altLang="en-US" dirty="0">
                <a:solidFill>
                  <a:srgbClr val="000000"/>
                </a:solidFill>
                <a:latin typeface="楷体_GB2312" pitchFamily="49" charset="-122"/>
                <a:ea typeface="楷体_GB2312" pitchFamily="49" charset="-122"/>
              </a:rPr>
              <a:t>的问题耗费</a:t>
            </a:r>
            <a:r>
              <a:rPr kumimoji="0" lang="en-US" altLang="zh-CN" dirty="0">
                <a:solidFill>
                  <a:srgbClr val="000000"/>
                </a:solidFill>
                <a:latin typeface="楷体_GB2312" pitchFamily="49" charset="-122"/>
                <a:ea typeface="楷体_GB2312" pitchFamily="49" charset="-122"/>
              </a:rPr>
              <a:t>1</a:t>
            </a:r>
            <a:r>
              <a:rPr kumimoji="0" lang="zh-CN" altLang="en-US" dirty="0">
                <a:solidFill>
                  <a:srgbClr val="000000"/>
                </a:solidFill>
                <a:latin typeface="楷体_GB2312" pitchFamily="49" charset="-122"/>
                <a:ea typeface="楷体_GB2312" pitchFamily="49" charset="-122"/>
              </a:rPr>
              <a:t>个单位时间。再设将原问题分解为</a:t>
            </a:r>
            <a:r>
              <a:rPr kumimoji="0" lang="en-US" altLang="zh-CN" dirty="0">
                <a:solidFill>
                  <a:srgbClr val="000000"/>
                </a:solidFill>
                <a:latin typeface="楷体_GB2312" pitchFamily="49" charset="-122"/>
                <a:ea typeface="楷体_GB2312" pitchFamily="49" charset="-122"/>
              </a:rPr>
              <a:t>k</a:t>
            </a:r>
            <a:r>
              <a:rPr kumimoji="0" lang="zh-CN" altLang="en-US" dirty="0">
                <a:solidFill>
                  <a:srgbClr val="000000"/>
                </a:solidFill>
                <a:latin typeface="楷体_GB2312" pitchFamily="49" charset="-122"/>
                <a:ea typeface="楷体_GB2312" pitchFamily="49" charset="-122"/>
              </a:rPr>
              <a:t>个子问题以及用</a:t>
            </a:r>
            <a:r>
              <a:rPr kumimoji="0" lang="en-US" altLang="zh-CN" dirty="0">
                <a:solidFill>
                  <a:srgbClr val="FF0000"/>
                </a:solidFill>
                <a:latin typeface="楷体_GB2312" pitchFamily="49" charset="-122"/>
                <a:ea typeface="楷体_GB2312" pitchFamily="49" charset="-122"/>
              </a:rPr>
              <a:t>merge</a:t>
            </a:r>
            <a:r>
              <a:rPr kumimoji="0" lang="zh-CN" altLang="en-US" dirty="0">
                <a:solidFill>
                  <a:srgbClr val="000000"/>
                </a:solidFill>
                <a:latin typeface="楷体_GB2312" pitchFamily="49" charset="-122"/>
                <a:ea typeface="楷体_GB2312" pitchFamily="49" charset="-122"/>
              </a:rPr>
              <a:t>将</a:t>
            </a:r>
            <a:r>
              <a:rPr kumimoji="0" lang="en-US" altLang="zh-CN" dirty="0">
                <a:solidFill>
                  <a:srgbClr val="000000"/>
                </a:solidFill>
                <a:latin typeface="楷体_GB2312" pitchFamily="49" charset="-122"/>
                <a:ea typeface="楷体_GB2312" pitchFamily="49" charset="-122"/>
              </a:rPr>
              <a:t>k</a:t>
            </a:r>
            <a:r>
              <a:rPr kumimoji="0" lang="zh-CN" altLang="en-US" dirty="0">
                <a:solidFill>
                  <a:srgbClr val="000000"/>
                </a:solidFill>
                <a:latin typeface="楷体_GB2312" pitchFamily="49" charset="-122"/>
                <a:ea typeface="楷体_GB2312" pitchFamily="49" charset="-122"/>
              </a:rPr>
              <a:t>个子问题的解合并为原问题的解需用</a:t>
            </a:r>
            <a:r>
              <a:rPr kumimoji="0" lang="en-US" altLang="zh-CN" dirty="0">
                <a:solidFill>
                  <a:srgbClr val="FF0000"/>
                </a:solidFill>
                <a:latin typeface="楷体_GB2312" pitchFamily="49" charset="-122"/>
                <a:ea typeface="楷体_GB2312" pitchFamily="49" charset="-122"/>
              </a:rPr>
              <a:t>f(n)</a:t>
            </a:r>
            <a:r>
              <a:rPr kumimoji="0" lang="zh-CN" altLang="en-US" dirty="0">
                <a:solidFill>
                  <a:srgbClr val="000000"/>
                </a:solidFill>
                <a:latin typeface="楷体_GB2312" pitchFamily="49" charset="-122"/>
                <a:ea typeface="楷体_GB2312" pitchFamily="49" charset="-122"/>
              </a:rPr>
              <a:t>个单位时间。用</a:t>
            </a:r>
            <a:r>
              <a:rPr kumimoji="0" lang="en-US" altLang="zh-CN" dirty="0">
                <a:solidFill>
                  <a:srgbClr val="000000"/>
                </a:solidFill>
                <a:latin typeface="楷体_GB2312" pitchFamily="49" charset="-122"/>
                <a:ea typeface="楷体_GB2312" pitchFamily="49" charset="-122"/>
              </a:rPr>
              <a:t>T(n)</a:t>
            </a:r>
            <a:r>
              <a:rPr kumimoji="0" lang="zh-CN" altLang="en-US" dirty="0">
                <a:solidFill>
                  <a:srgbClr val="000000"/>
                </a:solidFill>
                <a:latin typeface="楷体_GB2312" pitchFamily="49" charset="-122"/>
                <a:ea typeface="楷体_GB2312" pitchFamily="49" charset="-122"/>
              </a:rPr>
              <a:t>表示该分治法解规模为</a:t>
            </a:r>
            <a:r>
              <a:rPr kumimoji="0" lang="en-US" altLang="zh-CN" dirty="0">
                <a:solidFill>
                  <a:srgbClr val="000000"/>
                </a:solidFill>
                <a:latin typeface="楷体_GB2312" pitchFamily="49" charset="-122"/>
                <a:ea typeface="楷体_GB2312" pitchFamily="49" charset="-122"/>
              </a:rPr>
              <a:t>|P|=n</a:t>
            </a:r>
            <a:r>
              <a:rPr kumimoji="0" lang="zh-CN" altLang="en-US" dirty="0">
                <a:solidFill>
                  <a:srgbClr val="000000"/>
                </a:solidFill>
                <a:latin typeface="楷体_GB2312" pitchFamily="49" charset="-122"/>
                <a:ea typeface="楷体_GB2312" pitchFamily="49" charset="-122"/>
              </a:rPr>
              <a:t>的问题所需的计算时间，则有：</a:t>
            </a:r>
          </a:p>
        </p:txBody>
      </p:sp>
      <p:graphicFrame>
        <p:nvGraphicFramePr>
          <p:cNvPr id="72709" name="Object 5"/>
          <p:cNvGraphicFramePr>
            <a:graphicFrameLocks noChangeAspect="1"/>
          </p:cNvGraphicFramePr>
          <p:nvPr/>
        </p:nvGraphicFramePr>
        <p:xfrm>
          <a:off x="1835150" y="3068638"/>
          <a:ext cx="5041900" cy="1181100"/>
        </p:xfrm>
        <a:graphic>
          <a:graphicData uri="http://schemas.openxmlformats.org/presentationml/2006/ole">
            <mc:AlternateContent xmlns:mc="http://schemas.openxmlformats.org/markup-compatibility/2006">
              <mc:Choice xmlns:v="urn:schemas-microsoft-com:vml" Requires="v">
                <p:oleObj spid="_x0000_s168030" name="公式" r:id="rId4" imgW="1955800" imgH="457200" progId="Equation.3">
                  <p:embed/>
                </p:oleObj>
              </mc:Choice>
              <mc:Fallback>
                <p:oleObj name="公式" r:id="rId4" imgW="1955800" imgH="457200" progId="Equation.3">
                  <p:embed/>
                  <p:pic>
                    <p:nvPicPr>
                      <p:cNvPr id="0" name="图片 1679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3068638"/>
                        <a:ext cx="5041900"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0" name="Text Box 6"/>
          <p:cNvSpPr txBox="1">
            <a:spLocks noChangeArrowheads="1"/>
          </p:cNvSpPr>
          <p:nvPr/>
        </p:nvSpPr>
        <p:spPr bwMode="auto">
          <a:xfrm>
            <a:off x="0" y="4437063"/>
            <a:ext cx="8618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楷体_GB2312" pitchFamily="49" charset="-122"/>
                <a:ea typeface="楷体_GB2312" pitchFamily="49" charset="-122"/>
              </a:rPr>
              <a:t>通过迭代法求得方程的解：</a:t>
            </a:r>
          </a:p>
        </p:txBody>
      </p:sp>
      <p:graphicFrame>
        <p:nvGraphicFramePr>
          <p:cNvPr id="72711" name="Object 7"/>
          <p:cNvGraphicFramePr>
            <a:graphicFrameLocks noChangeAspect="1"/>
          </p:cNvGraphicFramePr>
          <p:nvPr/>
        </p:nvGraphicFramePr>
        <p:xfrm>
          <a:off x="3708400" y="4076700"/>
          <a:ext cx="4464050" cy="1047750"/>
        </p:xfrm>
        <a:graphic>
          <a:graphicData uri="http://schemas.openxmlformats.org/presentationml/2006/ole">
            <mc:AlternateContent xmlns:mc="http://schemas.openxmlformats.org/markup-compatibility/2006">
              <mc:Choice xmlns:v="urn:schemas-microsoft-com:vml" Requires="v">
                <p:oleObj spid="_x0000_s168031" name="公式" r:id="rId6" imgW="1993900" imgH="469900" progId="Equation.3">
                  <p:embed/>
                </p:oleObj>
              </mc:Choice>
              <mc:Fallback>
                <p:oleObj name="公式" r:id="rId6" imgW="1993900" imgH="469900" progId="Equation.3">
                  <p:embed/>
                  <p:pic>
                    <p:nvPicPr>
                      <p:cNvPr id="0" name="图片 1679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4076700"/>
                        <a:ext cx="4464050"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2" name="Text Box 8"/>
          <p:cNvSpPr txBox="1">
            <a:spLocks noChangeArrowheads="1"/>
          </p:cNvSpPr>
          <p:nvPr/>
        </p:nvSpPr>
        <p:spPr bwMode="auto">
          <a:xfrm>
            <a:off x="395288" y="5084763"/>
            <a:ext cx="8353425" cy="1603375"/>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rgbClr val="000000"/>
                </a:solidFill>
                <a:latin typeface="Arial" charset="0"/>
                <a:ea typeface="黑体" pitchFamily="2" charset="-122"/>
              </a:rPr>
              <a:t>注意</a:t>
            </a:r>
            <a:r>
              <a:rPr kumimoji="0" lang="zh-CN" altLang="en-US">
                <a:solidFill>
                  <a:srgbClr val="000000"/>
                </a:solidFill>
                <a:latin typeface="Arial" charset="0"/>
                <a:ea typeface="黑体" pitchFamily="2" charset="-122"/>
              </a:rPr>
              <a:t>：</a:t>
            </a:r>
            <a:r>
              <a:rPr kumimoji="0" lang="zh-CN" altLang="en-US">
                <a:solidFill>
                  <a:srgbClr val="000000"/>
                </a:solidFill>
                <a:latin typeface="Arial" charset="0"/>
                <a:ea typeface="楷体_GB2312" pitchFamily="49" charset="-122"/>
              </a:rPr>
              <a:t>递归方程及其解只给出</a:t>
            </a:r>
            <a:r>
              <a:rPr kumimoji="0" lang="en-US" altLang="zh-CN">
                <a:solidFill>
                  <a:srgbClr val="000000"/>
                </a:solidFill>
                <a:latin typeface="Arial" charset="0"/>
                <a:ea typeface="楷体_GB2312" pitchFamily="49" charset="-122"/>
              </a:rPr>
              <a:t>n</a:t>
            </a:r>
            <a:r>
              <a:rPr kumimoji="0" lang="zh-CN" altLang="en-US">
                <a:solidFill>
                  <a:srgbClr val="000000"/>
                </a:solidFill>
                <a:latin typeface="Arial" charset="0"/>
                <a:ea typeface="楷体_GB2312" pitchFamily="49" charset="-122"/>
              </a:rPr>
              <a:t>等于</a:t>
            </a:r>
            <a:r>
              <a:rPr kumimoji="0" lang="en-US" altLang="zh-CN">
                <a:solidFill>
                  <a:srgbClr val="000000"/>
                </a:solidFill>
                <a:latin typeface="Arial" charset="0"/>
                <a:ea typeface="楷体_GB2312" pitchFamily="49" charset="-122"/>
              </a:rPr>
              <a:t>m</a:t>
            </a:r>
            <a:r>
              <a:rPr kumimoji="0" lang="zh-CN" altLang="en-US">
                <a:solidFill>
                  <a:srgbClr val="000000"/>
                </a:solidFill>
                <a:latin typeface="Arial" charset="0"/>
                <a:ea typeface="楷体_GB2312" pitchFamily="49" charset="-122"/>
              </a:rPr>
              <a:t>的方幂时</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的值，但是如果认为</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足够平滑，那么由</a:t>
            </a:r>
            <a:r>
              <a:rPr kumimoji="0" lang="en-US" altLang="zh-CN">
                <a:solidFill>
                  <a:srgbClr val="000000"/>
                </a:solidFill>
                <a:latin typeface="Arial" charset="0"/>
                <a:ea typeface="楷体_GB2312" pitchFamily="49" charset="-122"/>
              </a:rPr>
              <a:t>n</a:t>
            </a:r>
            <a:r>
              <a:rPr kumimoji="0" lang="zh-CN" altLang="en-US">
                <a:solidFill>
                  <a:srgbClr val="000000"/>
                </a:solidFill>
                <a:latin typeface="Arial" charset="0"/>
                <a:ea typeface="楷体_GB2312" pitchFamily="49" charset="-122"/>
              </a:rPr>
              <a:t>等于</a:t>
            </a:r>
            <a:r>
              <a:rPr kumimoji="0" lang="en-US" altLang="zh-CN">
                <a:solidFill>
                  <a:srgbClr val="000000"/>
                </a:solidFill>
                <a:latin typeface="Arial" charset="0"/>
                <a:ea typeface="楷体_GB2312" pitchFamily="49" charset="-122"/>
              </a:rPr>
              <a:t>m</a:t>
            </a:r>
            <a:r>
              <a:rPr kumimoji="0" lang="zh-CN" altLang="en-US">
                <a:solidFill>
                  <a:srgbClr val="000000"/>
                </a:solidFill>
                <a:latin typeface="Arial" charset="0"/>
                <a:ea typeface="楷体_GB2312" pitchFamily="49" charset="-122"/>
              </a:rPr>
              <a:t>的方幂时</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的值可以估计</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的增长速度。通常假定</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是单调上升的，从而当</a:t>
            </a:r>
            <a:r>
              <a:rPr kumimoji="0" lang="en-US" altLang="zh-CN">
                <a:solidFill>
                  <a:srgbClr val="000000"/>
                </a:solidFill>
                <a:latin typeface="Arial" charset="0"/>
                <a:ea typeface="楷体_GB2312" pitchFamily="49" charset="-122"/>
              </a:rPr>
              <a:t>m</a:t>
            </a:r>
            <a:r>
              <a:rPr kumimoji="0" lang="en-US" altLang="zh-CN" baseline="30000">
                <a:solidFill>
                  <a:srgbClr val="000000"/>
                </a:solidFill>
                <a:latin typeface="Arial" charset="0"/>
                <a:ea typeface="楷体_GB2312" pitchFamily="49" charset="-122"/>
              </a:rPr>
              <a:t>i</a:t>
            </a:r>
            <a:r>
              <a:rPr kumimoji="0" lang="en-US" altLang="zh-CN">
                <a:solidFill>
                  <a:srgbClr val="000000"/>
                </a:solidFill>
                <a:latin typeface="Arial" charset="0"/>
                <a:ea typeface="楷体_GB2312" pitchFamily="49" charset="-122"/>
              </a:rPr>
              <a:t>≤n&lt;m</a:t>
            </a:r>
            <a:r>
              <a:rPr kumimoji="0" lang="en-US" altLang="zh-CN" baseline="30000">
                <a:solidFill>
                  <a:srgbClr val="000000"/>
                </a:solidFill>
                <a:latin typeface="Arial" charset="0"/>
                <a:ea typeface="楷体_GB2312" pitchFamily="49" charset="-122"/>
              </a:rPr>
              <a:t>i+1</a:t>
            </a:r>
            <a:r>
              <a:rPr kumimoji="0" lang="zh-CN" altLang="en-US">
                <a:solidFill>
                  <a:srgbClr val="000000"/>
                </a:solidFill>
                <a:latin typeface="Arial" charset="0"/>
                <a:ea typeface="楷体_GB2312" pitchFamily="49" charset="-122"/>
              </a:rPr>
              <a:t>时，</a:t>
            </a:r>
            <a:r>
              <a:rPr kumimoji="0" lang="en-US" altLang="zh-CN">
                <a:solidFill>
                  <a:srgbClr val="000000"/>
                </a:solidFill>
                <a:latin typeface="Arial" charset="0"/>
                <a:ea typeface="楷体_GB2312" pitchFamily="49" charset="-122"/>
              </a:rPr>
              <a:t>T(m</a:t>
            </a:r>
            <a:r>
              <a:rPr kumimoji="0" lang="en-US" altLang="zh-CN" baseline="30000">
                <a:solidFill>
                  <a:srgbClr val="000000"/>
                </a:solidFill>
                <a:latin typeface="Arial" charset="0"/>
                <a:ea typeface="楷体_GB2312" pitchFamily="49" charset="-122"/>
              </a:rPr>
              <a:t>i</a:t>
            </a:r>
            <a:r>
              <a:rPr kumimoji="0" lang="en-US" altLang="zh-CN">
                <a:solidFill>
                  <a:srgbClr val="000000"/>
                </a:solidFill>
                <a:latin typeface="Arial" charset="0"/>
                <a:ea typeface="楷体_GB2312" pitchFamily="49" charset="-122"/>
              </a:rPr>
              <a:t>)≤T(n)&lt;T(m</a:t>
            </a:r>
            <a:r>
              <a:rPr kumimoji="0" lang="en-US" altLang="zh-CN" baseline="30000">
                <a:solidFill>
                  <a:srgbClr val="000000"/>
                </a:solidFill>
                <a:latin typeface="Arial" charset="0"/>
                <a:ea typeface="楷体_GB2312" pitchFamily="49" charset="-122"/>
              </a:rPr>
              <a:t>i+1</a:t>
            </a:r>
            <a:r>
              <a:rPr kumimoji="0" lang="en-US" altLang="zh-CN">
                <a:solidFill>
                  <a:srgbClr val="000000"/>
                </a:solidFill>
                <a:latin typeface="Arial" charset="0"/>
                <a:ea typeface="楷体_GB2312" pitchFamily="49" charset="-122"/>
              </a:rPr>
              <a:t>)</a:t>
            </a:r>
            <a:r>
              <a:rPr kumimoji="0" lang="zh-CN" altLang="en-US">
                <a:solidFill>
                  <a:srgbClr val="000000"/>
                </a:solidFill>
                <a:latin typeface="Arial" charset="0"/>
                <a:ea typeface="楷体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12"/>
                                        </p:tgtEl>
                                        <p:attrNameLst>
                                          <p:attrName>style.visibility</p:attrName>
                                        </p:attrNameLst>
                                      </p:cBhvr>
                                      <p:to>
                                        <p:strVal val="visible"/>
                                      </p:to>
                                    </p:set>
                                    <p:animEffect transition="in" filter="blinds(horizontal)">
                                      <p:cBhvr>
                                        <p:cTn id="7" dur="500"/>
                                        <p:tgtEl>
                                          <p:spTgt spid="72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2"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52576A-2C6F-41EE-B33F-FBEC51EC4B22}"/>
              </a:ext>
            </a:extLst>
          </p:cNvPr>
          <p:cNvPicPr>
            <a:picLocks noChangeAspect="1"/>
          </p:cNvPicPr>
          <p:nvPr/>
        </p:nvPicPr>
        <p:blipFill>
          <a:blip r:embed="rId2"/>
          <a:stretch>
            <a:fillRect/>
          </a:stretch>
        </p:blipFill>
        <p:spPr>
          <a:xfrm>
            <a:off x="251519" y="188640"/>
            <a:ext cx="8468611" cy="6552728"/>
          </a:xfrm>
          <a:prstGeom prst="rect">
            <a:avLst/>
          </a:prstGeom>
        </p:spPr>
      </p:pic>
    </p:spTree>
    <p:extLst>
      <p:ext uri="{BB962C8B-B14F-4D97-AF65-F5344CB8AC3E}">
        <p14:creationId xmlns:p14="http://schemas.microsoft.com/office/powerpoint/2010/main" val="4544288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3C539C-B870-481E-A9C9-5CE80D6719EB}"/>
              </a:ext>
            </a:extLst>
          </p:cNvPr>
          <p:cNvSpPr txBox="1"/>
          <p:nvPr/>
        </p:nvSpPr>
        <p:spPr>
          <a:xfrm>
            <a:off x="251520" y="116632"/>
            <a:ext cx="8784976" cy="1938992"/>
          </a:xfrm>
          <a:prstGeom prst="rect">
            <a:avLst/>
          </a:prstGeom>
          <a:noFill/>
        </p:spPr>
        <p:txBody>
          <a:bodyPr wrap="square">
            <a:spAutoFit/>
          </a:bodyPr>
          <a:lstStyle/>
          <a:p>
            <a:r>
              <a:rPr lang="zh-CN" altLang="en-US" dirty="0"/>
              <a:t>第</a:t>
            </a:r>
            <a:r>
              <a:rPr lang="en-US" altLang="zh-CN" dirty="0"/>
              <a:t>2</a:t>
            </a:r>
            <a:r>
              <a:rPr lang="zh-CN" altLang="en-US" dirty="0"/>
              <a:t>步，遍历成绩表倒数第</a:t>
            </a:r>
            <a:r>
              <a:rPr lang="en-US" altLang="zh-CN" dirty="0"/>
              <a:t>2</a:t>
            </a:r>
            <a:r>
              <a:rPr lang="zh-CN" altLang="en-US" dirty="0"/>
              <a:t>行的小白同学的成绩。小白的成绩是</a:t>
            </a:r>
            <a:r>
              <a:rPr lang="en-US" altLang="zh-CN" dirty="0"/>
              <a:t>94</a:t>
            </a:r>
            <a:r>
              <a:rPr lang="zh-CN" altLang="en-US" dirty="0"/>
              <a:t>分，找到</a:t>
            </a:r>
            <a:r>
              <a:rPr lang="en-US" altLang="zh-CN" dirty="0" err="1"/>
              <a:t>countArray</a:t>
            </a:r>
            <a:r>
              <a:rPr lang="zh-CN" altLang="en-US" dirty="0"/>
              <a:t>下标是</a:t>
            </a:r>
            <a:r>
              <a:rPr lang="en-US" altLang="zh-CN" dirty="0"/>
              <a:t>4</a:t>
            </a:r>
            <a:r>
              <a:rPr lang="zh-CN" altLang="en-US" dirty="0"/>
              <a:t>的元素，值是</a:t>
            </a:r>
            <a:r>
              <a:rPr lang="en-US" altLang="zh-CN" dirty="0"/>
              <a:t>2</a:t>
            </a:r>
            <a:r>
              <a:rPr lang="zh-CN" altLang="en-US" dirty="0"/>
              <a:t>，代表小白的成绩排名位置在第</a:t>
            </a:r>
            <a:r>
              <a:rPr lang="en-US" altLang="zh-CN" dirty="0"/>
              <a:t>2</a:t>
            </a:r>
            <a:r>
              <a:rPr lang="zh-CN" altLang="en-US" dirty="0"/>
              <a:t>位。同时，给</a:t>
            </a:r>
            <a:r>
              <a:rPr lang="en-US" altLang="zh-CN" dirty="0" err="1"/>
              <a:t>countArray</a:t>
            </a:r>
            <a:r>
              <a:rPr lang="zh-CN" altLang="en-US" dirty="0"/>
              <a:t>下标是</a:t>
            </a:r>
            <a:r>
              <a:rPr lang="en-US" altLang="zh-CN" dirty="0"/>
              <a:t>4</a:t>
            </a:r>
            <a:r>
              <a:rPr lang="zh-CN" altLang="en-US" dirty="0"/>
              <a:t>的元素值减</a:t>
            </a:r>
            <a:r>
              <a:rPr lang="en-US" altLang="zh-CN" dirty="0"/>
              <a:t>1</a:t>
            </a:r>
            <a:r>
              <a:rPr lang="zh-CN" altLang="en-US" dirty="0"/>
              <a:t>，从</a:t>
            </a:r>
            <a:r>
              <a:rPr lang="en-US" altLang="zh-CN" dirty="0"/>
              <a:t>2</a:t>
            </a:r>
            <a:r>
              <a:rPr lang="zh-CN" altLang="en-US" dirty="0"/>
              <a:t>变成</a:t>
            </a:r>
            <a:r>
              <a:rPr lang="en-US" altLang="zh-CN" dirty="0"/>
              <a:t>1</a:t>
            </a:r>
            <a:r>
              <a:rPr lang="zh-CN" altLang="en-US" dirty="0"/>
              <a:t>，代表下次再遇到</a:t>
            </a:r>
            <a:r>
              <a:rPr lang="en-US" altLang="zh-CN" dirty="0"/>
              <a:t>94</a:t>
            </a:r>
            <a:r>
              <a:rPr lang="zh-CN" altLang="en-US" dirty="0"/>
              <a:t>分的成绩时（实际上已经遇不到了），最终排名是第</a:t>
            </a:r>
            <a:r>
              <a:rPr lang="en-US" altLang="zh-CN" dirty="0"/>
              <a:t>1</a:t>
            </a:r>
            <a:r>
              <a:rPr lang="zh-CN" altLang="en-US" dirty="0"/>
              <a:t>。</a:t>
            </a:r>
          </a:p>
        </p:txBody>
      </p:sp>
      <p:pic>
        <p:nvPicPr>
          <p:cNvPr id="5" name="图片 4">
            <a:extLst>
              <a:ext uri="{FF2B5EF4-FFF2-40B4-BE49-F238E27FC236}">
                <a16:creationId xmlns:a16="http://schemas.microsoft.com/office/drawing/2014/main" id="{7EAEF7DA-7609-4212-A155-0D40B69F60CA}"/>
              </a:ext>
            </a:extLst>
          </p:cNvPr>
          <p:cNvPicPr>
            <a:picLocks noChangeAspect="1"/>
          </p:cNvPicPr>
          <p:nvPr/>
        </p:nvPicPr>
        <p:blipFill>
          <a:blip r:embed="rId2"/>
          <a:stretch>
            <a:fillRect/>
          </a:stretch>
        </p:blipFill>
        <p:spPr>
          <a:xfrm>
            <a:off x="1043608" y="2055624"/>
            <a:ext cx="7337911" cy="4590382"/>
          </a:xfrm>
          <a:prstGeom prst="rect">
            <a:avLst/>
          </a:prstGeom>
        </p:spPr>
      </p:pic>
    </p:spTree>
    <p:extLst>
      <p:ext uri="{BB962C8B-B14F-4D97-AF65-F5344CB8AC3E}">
        <p14:creationId xmlns:p14="http://schemas.microsoft.com/office/powerpoint/2010/main" val="4892467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1A215B7-2DFA-424D-9B95-4F6274D5B977}"/>
              </a:ext>
            </a:extLst>
          </p:cNvPr>
          <p:cNvPicPr>
            <a:picLocks noChangeAspect="1"/>
          </p:cNvPicPr>
          <p:nvPr/>
        </p:nvPicPr>
        <p:blipFill>
          <a:blip r:embed="rId2"/>
          <a:stretch>
            <a:fillRect/>
          </a:stretch>
        </p:blipFill>
        <p:spPr>
          <a:xfrm>
            <a:off x="12414" y="71919"/>
            <a:ext cx="8290714" cy="6408712"/>
          </a:xfrm>
          <a:prstGeom prst="rect">
            <a:avLst/>
          </a:prstGeom>
        </p:spPr>
      </p:pic>
      <p:sp>
        <p:nvSpPr>
          <p:cNvPr id="7" name="文本框 6">
            <a:extLst>
              <a:ext uri="{FF2B5EF4-FFF2-40B4-BE49-F238E27FC236}">
                <a16:creationId xmlns:a16="http://schemas.microsoft.com/office/drawing/2014/main" id="{C43145A7-2D14-487F-813F-85FFC59B2084}"/>
              </a:ext>
            </a:extLst>
          </p:cNvPr>
          <p:cNvSpPr txBox="1"/>
          <p:nvPr/>
        </p:nvSpPr>
        <p:spPr>
          <a:xfrm>
            <a:off x="5076056" y="5373216"/>
            <a:ext cx="3744416" cy="1323439"/>
          </a:xfrm>
          <a:prstGeom prst="rect">
            <a:avLst/>
          </a:prstGeom>
          <a:noFill/>
        </p:spPr>
        <p:txBody>
          <a:bodyPr wrap="square">
            <a:spAutoFit/>
          </a:bodyPr>
          <a:lstStyle/>
          <a:p>
            <a:r>
              <a:rPr lang="zh-CN" altLang="en-US" sz="2000" dirty="0"/>
              <a:t>这样一来，同样是</a:t>
            </a:r>
            <a:r>
              <a:rPr lang="en-US" altLang="zh-CN" sz="2000" dirty="0"/>
              <a:t>95</a:t>
            </a:r>
            <a:r>
              <a:rPr lang="zh-CN" altLang="en-US" sz="2000" dirty="0"/>
              <a:t>分的小红和小绿就能够清楚地排出顺序了，也正因为此，优化版本的计数排序属于稳定排序。</a:t>
            </a:r>
          </a:p>
        </p:txBody>
      </p:sp>
    </p:spTree>
    <p:extLst>
      <p:ext uri="{BB962C8B-B14F-4D97-AF65-F5344CB8AC3E}">
        <p14:creationId xmlns:p14="http://schemas.microsoft.com/office/powerpoint/2010/main" val="9877381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2D6E980-302C-467B-9F08-527527F880BA}"/>
              </a:ext>
            </a:extLst>
          </p:cNvPr>
          <p:cNvSpPr txBox="1"/>
          <p:nvPr/>
        </p:nvSpPr>
        <p:spPr>
          <a:xfrm>
            <a:off x="611560" y="404664"/>
            <a:ext cx="8064896" cy="523220"/>
          </a:xfrm>
          <a:prstGeom prst="rect">
            <a:avLst/>
          </a:prstGeom>
          <a:noFill/>
        </p:spPr>
        <p:txBody>
          <a:bodyPr wrap="square">
            <a:spAutoFit/>
          </a:bodyPr>
          <a:lstStyle/>
          <a:p>
            <a:r>
              <a:rPr lang="zh-CN" altLang="en-US" sz="2800" b="1" dirty="0"/>
              <a:t>计数排序有它的局限性，主要表现为如下两点：</a:t>
            </a:r>
          </a:p>
        </p:txBody>
      </p:sp>
      <p:sp>
        <p:nvSpPr>
          <p:cNvPr id="5" name="文本框 4">
            <a:extLst>
              <a:ext uri="{FF2B5EF4-FFF2-40B4-BE49-F238E27FC236}">
                <a16:creationId xmlns:a16="http://schemas.microsoft.com/office/drawing/2014/main" id="{3A65E9FD-BBFD-428B-8EAA-267DD6384590}"/>
              </a:ext>
            </a:extLst>
          </p:cNvPr>
          <p:cNvSpPr txBox="1"/>
          <p:nvPr/>
        </p:nvSpPr>
        <p:spPr>
          <a:xfrm>
            <a:off x="323528" y="1166843"/>
            <a:ext cx="8712968" cy="3970318"/>
          </a:xfrm>
          <a:prstGeom prst="rect">
            <a:avLst/>
          </a:prstGeom>
          <a:noFill/>
        </p:spPr>
        <p:txBody>
          <a:bodyPr wrap="square">
            <a:spAutoFit/>
          </a:bodyPr>
          <a:lstStyle/>
          <a:p>
            <a:r>
              <a:rPr lang="en-US" altLang="zh-CN" sz="2800" b="1" dirty="0"/>
              <a:t>1.</a:t>
            </a:r>
            <a:r>
              <a:rPr lang="zh-CN" altLang="en-US" sz="2800" b="1" dirty="0"/>
              <a:t>当数列最大和最小值差距过大时，并不适合用计数排序。</a:t>
            </a:r>
            <a:endParaRPr lang="en-US" altLang="zh-CN" sz="2800" b="1" dirty="0"/>
          </a:p>
          <a:p>
            <a:r>
              <a:rPr lang="zh-CN" altLang="en-US" sz="2800" b="1" dirty="0"/>
              <a:t>例如给出</a:t>
            </a:r>
            <a:r>
              <a:rPr lang="en-US" altLang="zh-CN" sz="2800" b="1" dirty="0"/>
              <a:t>20</a:t>
            </a:r>
            <a:r>
              <a:rPr lang="zh-CN" altLang="en-US" sz="2800" b="1" dirty="0"/>
              <a:t>个随机整数，范围在</a:t>
            </a:r>
            <a:r>
              <a:rPr lang="en-US" altLang="zh-CN" sz="2800" b="1" dirty="0"/>
              <a:t>0</a:t>
            </a:r>
            <a:r>
              <a:rPr lang="zh-CN" altLang="en-US" sz="2800" b="1" dirty="0"/>
              <a:t>到</a:t>
            </a:r>
            <a:r>
              <a:rPr lang="en-US" altLang="zh-CN" sz="2800" b="1" dirty="0"/>
              <a:t>1</a:t>
            </a:r>
            <a:r>
              <a:rPr lang="zh-CN" altLang="en-US" sz="2800" b="1" dirty="0"/>
              <a:t>亿之间，这时如果使用计数排序，需要创建长度为</a:t>
            </a:r>
            <a:r>
              <a:rPr lang="en-US" altLang="zh-CN" sz="2800" b="1" dirty="0"/>
              <a:t>1</a:t>
            </a:r>
            <a:r>
              <a:rPr lang="zh-CN" altLang="en-US" sz="2800" b="1" dirty="0"/>
              <a:t>亿的数组。不但严重浪费空间，而且时间复杂度也会随之升高。</a:t>
            </a:r>
            <a:endParaRPr lang="en-US" altLang="zh-CN" sz="2800" b="1" dirty="0"/>
          </a:p>
          <a:p>
            <a:r>
              <a:rPr lang="en-US" altLang="zh-CN" sz="2800" b="1" dirty="0"/>
              <a:t>2.</a:t>
            </a:r>
            <a:r>
              <a:rPr lang="zh-CN" altLang="en-US" sz="2800" b="1" dirty="0"/>
              <a:t>当数列元素不是整数时，也不适合用计数排序。如果数列中的元素都是小数，如</a:t>
            </a:r>
            <a:r>
              <a:rPr lang="en-US" altLang="zh-CN" sz="2800" b="1" dirty="0"/>
              <a:t>25.213</a:t>
            </a:r>
            <a:r>
              <a:rPr lang="zh-CN" altLang="en-US" sz="2800" b="1" dirty="0"/>
              <a:t>，或</a:t>
            </a:r>
            <a:r>
              <a:rPr lang="en-US" altLang="zh-CN" sz="2800" b="1" dirty="0"/>
              <a:t>0.00000001</a:t>
            </a:r>
            <a:r>
              <a:rPr lang="zh-CN" altLang="en-US" sz="2800" b="1" dirty="0"/>
              <a:t>这样的数字，则无法创建对应的统计数组。这样显然无法进行计数排序。</a:t>
            </a:r>
          </a:p>
        </p:txBody>
      </p:sp>
    </p:spTree>
    <p:extLst>
      <p:ext uri="{BB962C8B-B14F-4D97-AF65-F5344CB8AC3E}">
        <p14:creationId xmlns:p14="http://schemas.microsoft.com/office/powerpoint/2010/main" val="15488342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FA961-8ED6-4CA8-9688-D6105006529C}"/>
              </a:ext>
            </a:extLst>
          </p:cNvPr>
          <p:cNvSpPr>
            <a:spLocks noGrp="1"/>
          </p:cNvSpPr>
          <p:nvPr>
            <p:ph type="title"/>
          </p:nvPr>
        </p:nvSpPr>
        <p:spPr>
          <a:xfrm>
            <a:off x="657078" y="188640"/>
            <a:ext cx="7772400" cy="762000"/>
          </a:xfrm>
        </p:spPr>
        <p:txBody>
          <a:bodyPr/>
          <a:lstStyle/>
          <a:p>
            <a:r>
              <a:rPr lang="zh-CN" altLang="en-US" dirty="0"/>
              <a:t>桶排序</a:t>
            </a:r>
          </a:p>
        </p:txBody>
      </p:sp>
      <p:sp>
        <p:nvSpPr>
          <p:cNvPr id="5" name="文本框 4">
            <a:extLst>
              <a:ext uri="{FF2B5EF4-FFF2-40B4-BE49-F238E27FC236}">
                <a16:creationId xmlns:a16="http://schemas.microsoft.com/office/drawing/2014/main" id="{BF235BAC-6A2E-4272-890E-82CC25A890C9}"/>
              </a:ext>
            </a:extLst>
          </p:cNvPr>
          <p:cNvSpPr txBox="1"/>
          <p:nvPr/>
        </p:nvSpPr>
        <p:spPr>
          <a:xfrm>
            <a:off x="539552" y="935792"/>
            <a:ext cx="8208912" cy="1200329"/>
          </a:xfrm>
          <a:prstGeom prst="rect">
            <a:avLst/>
          </a:prstGeom>
          <a:noFill/>
        </p:spPr>
        <p:txBody>
          <a:bodyPr wrap="square">
            <a:spAutoFit/>
          </a:bodyPr>
          <a:lstStyle/>
          <a:p>
            <a:pPr marL="342900" indent="-342900">
              <a:buFont typeface="Arial" panose="020B0604020202020204" pitchFamily="34" charset="0"/>
              <a:buChar char="•"/>
            </a:pPr>
            <a:r>
              <a:rPr lang="zh-CN" altLang="en-US" dirty="0"/>
              <a:t>桶排序同样是一种线性时间的排序算法。</a:t>
            </a:r>
            <a:endParaRPr lang="en-US" altLang="zh-CN" dirty="0"/>
          </a:p>
          <a:p>
            <a:pPr marL="342900" indent="-342900">
              <a:buFont typeface="Arial" panose="020B0604020202020204" pitchFamily="34" charset="0"/>
              <a:buChar char="•"/>
            </a:pPr>
            <a:r>
              <a:rPr lang="zh-CN" altLang="en-US" dirty="0"/>
              <a:t>类似于计数排序所创建的统计数组，桶排序需要创建若干个桶来协助排序。</a:t>
            </a:r>
          </a:p>
        </p:txBody>
      </p:sp>
      <p:sp>
        <p:nvSpPr>
          <p:cNvPr id="7" name="文本框 6">
            <a:extLst>
              <a:ext uri="{FF2B5EF4-FFF2-40B4-BE49-F238E27FC236}">
                <a16:creationId xmlns:a16="http://schemas.microsoft.com/office/drawing/2014/main" id="{C678129F-09C7-414D-B7FA-4F0C9C4AC518}"/>
              </a:ext>
            </a:extLst>
          </p:cNvPr>
          <p:cNvSpPr txBox="1"/>
          <p:nvPr/>
        </p:nvSpPr>
        <p:spPr>
          <a:xfrm>
            <a:off x="582838" y="2234144"/>
            <a:ext cx="7920880" cy="1200329"/>
          </a:xfrm>
          <a:prstGeom prst="rect">
            <a:avLst/>
          </a:prstGeom>
          <a:noFill/>
        </p:spPr>
        <p:txBody>
          <a:bodyPr wrap="square">
            <a:spAutoFit/>
          </a:bodyPr>
          <a:lstStyle/>
          <a:p>
            <a:pPr marL="342900" indent="-342900">
              <a:buFont typeface="Arial" panose="020B0604020202020204" pitchFamily="34" charset="0"/>
              <a:buChar char="•"/>
            </a:pPr>
            <a:r>
              <a:rPr lang="zh-CN" altLang="en-US" dirty="0"/>
              <a:t>桶排序中所谓的“桶”，又是什么呢？</a:t>
            </a:r>
            <a:endParaRPr lang="en-US" altLang="zh-CN" dirty="0"/>
          </a:p>
          <a:p>
            <a:pPr marL="800100" lvl="1" indent="-342900">
              <a:buFont typeface="Arial" panose="020B0604020202020204" pitchFamily="34" charset="0"/>
              <a:buChar char="•"/>
            </a:pPr>
            <a:r>
              <a:rPr lang="zh-CN" altLang="en-US" dirty="0"/>
              <a:t>每一个桶（</a:t>
            </a:r>
            <a:r>
              <a:rPr lang="en-US" altLang="zh-CN" dirty="0"/>
              <a:t>bucket</a:t>
            </a:r>
            <a:r>
              <a:rPr lang="zh-CN" altLang="en-US" dirty="0"/>
              <a:t>）代表一个区间范围，里面可以承载一个或多个元素。</a:t>
            </a:r>
          </a:p>
        </p:txBody>
      </p:sp>
      <p:sp>
        <p:nvSpPr>
          <p:cNvPr id="9" name="文本框 8">
            <a:extLst>
              <a:ext uri="{FF2B5EF4-FFF2-40B4-BE49-F238E27FC236}">
                <a16:creationId xmlns:a16="http://schemas.microsoft.com/office/drawing/2014/main" id="{4B229B7D-3B76-4BB5-B2BA-020D65F154C9}"/>
              </a:ext>
            </a:extLst>
          </p:cNvPr>
          <p:cNvSpPr txBox="1"/>
          <p:nvPr/>
        </p:nvSpPr>
        <p:spPr>
          <a:xfrm>
            <a:off x="529612" y="3507182"/>
            <a:ext cx="8218851" cy="461665"/>
          </a:xfrm>
          <a:prstGeom prst="rect">
            <a:avLst/>
          </a:prstGeom>
          <a:noFill/>
        </p:spPr>
        <p:txBody>
          <a:bodyPr wrap="square">
            <a:spAutoFit/>
          </a:bodyPr>
          <a:lstStyle/>
          <a:p>
            <a:r>
              <a:rPr lang="zh-CN" altLang="en-US" dirty="0"/>
              <a:t>假设有一个非整数数列如下：</a:t>
            </a:r>
            <a:r>
              <a:rPr lang="en-US" altLang="zh-CN" dirty="0"/>
              <a:t>4.5</a:t>
            </a:r>
            <a:r>
              <a:rPr lang="zh-CN" altLang="en-US" dirty="0"/>
              <a:t>，</a:t>
            </a:r>
            <a:r>
              <a:rPr lang="en-US" altLang="zh-CN" dirty="0"/>
              <a:t>0.84</a:t>
            </a:r>
            <a:r>
              <a:rPr lang="zh-CN" altLang="en-US" dirty="0"/>
              <a:t>，</a:t>
            </a:r>
            <a:r>
              <a:rPr lang="en-US" altLang="zh-CN" dirty="0"/>
              <a:t>3.25</a:t>
            </a:r>
            <a:r>
              <a:rPr lang="zh-CN" altLang="en-US" dirty="0"/>
              <a:t>，</a:t>
            </a:r>
            <a:r>
              <a:rPr lang="en-US" altLang="zh-CN" dirty="0"/>
              <a:t>2.18</a:t>
            </a:r>
            <a:r>
              <a:rPr lang="zh-CN" altLang="en-US" dirty="0"/>
              <a:t>，</a:t>
            </a:r>
            <a:r>
              <a:rPr lang="en-US" altLang="zh-CN" dirty="0"/>
              <a:t>0.5</a:t>
            </a:r>
            <a:endParaRPr lang="zh-CN" altLang="en-US" dirty="0"/>
          </a:p>
        </p:txBody>
      </p:sp>
      <p:sp>
        <p:nvSpPr>
          <p:cNvPr id="11" name="文本框 10">
            <a:extLst>
              <a:ext uri="{FF2B5EF4-FFF2-40B4-BE49-F238E27FC236}">
                <a16:creationId xmlns:a16="http://schemas.microsoft.com/office/drawing/2014/main" id="{91FF7450-18EB-4DFC-BF9B-CC7B47D85B95}"/>
              </a:ext>
            </a:extLst>
          </p:cNvPr>
          <p:cNvSpPr txBox="1"/>
          <p:nvPr/>
        </p:nvSpPr>
        <p:spPr>
          <a:xfrm>
            <a:off x="179512" y="4149080"/>
            <a:ext cx="8568951" cy="461665"/>
          </a:xfrm>
          <a:prstGeom prst="rect">
            <a:avLst/>
          </a:prstGeom>
          <a:noFill/>
        </p:spPr>
        <p:txBody>
          <a:bodyPr wrap="square">
            <a:spAutoFit/>
          </a:bodyPr>
          <a:lstStyle/>
          <a:p>
            <a:r>
              <a:rPr lang="zh-CN" altLang="en-US" b="0" i="0" dirty="0">
                <a:solidFill>
                  <a:srgbClr val="FF0000"/>
                </a:solidFill>
                <a:effectLst/>
                <a:latin typeface="PingFangSC-Regular"/>
              </a:rPr>
              <a:t>桶排序的第</a:t>
            </a:r>
            <a:r>
              <a:rPr lang="en-US" altLang="zh-CN" b="0" i="0" dirty="0">
                <a:solidFill>
                  <a:srgbClr val="FF0000"/>
                </a:solidFill>
                <a:effectLst/>
                <a:latin typeface="PingFangSC-Regular"/>
              </a:rPr>
              <a:t>1</a:t>
            </a:r>
            <a:r>
              <a:rPr lang="zh-CN" altLang="en-US" b="0" i="0" dirty="0">
                <a:solidFill>
                  <a:srgbClr val="FF0000"/>
                </a:solidFill>
                <a:effectLst/>
                <a:latin typeface="PingFangSC-Regular"/>
              </a:rPr>
              <a:t>步，就是创建这些桶，并确定每一个桶的区间范围。</a:t>
            </a:r>
            <a:endParaRPr lang="zh-CN" altLang="en-US" dirty="0">
              <a:solidFill>
                <a:srgbClr val="FF0000"/>
              </a:solidFill>
            </a:endParaRPr>
          </a:p>
        </p:txBody>
      </p:sp>
    </p:spTree>
    <p:extLst>
      <p:ext uri="{BB962C8B-B14F-4D97-AF65-F5344CB8AC3E}">
        <p14:creationId xmlns:p14="http://schemas.microsoft.com/office/powerpoint/2010/main" val="36273924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6DE2CC-A006-4E88-8DF9-3208223BFD6B}"/>
              </a:ext>
            </a:extLst>
          </p:cNvPr>
          <p:cNvPicPr>
            <a:picLocks noChangeAspect="1"/>
          </p:cNvPicPr>
          <p:nvPr/>
        </p:nvPicPr>
        <p:blipFill>
          <a:blip r:embed="rId2"/>
          <a:stretch>
            <a:fillRect/>
          </a:stretch>
        </p:blipFill>
        <p:spPr>
          <a:xfrm>
            <a:off x="467544" y="260648"/>
            <a:ext cx="8528212" cy="4636494"/>
          </a:xfrm>
          <a:prstGeom prst="rect">
            <a:avLst/>
          </a:prstGeom>
        </p:spPr>
      </p:pic>
    </p:spTree>
    <p:extLst>
      <p:ext uri="{BB962C8B-B14F-4D97-AF65-F5344CB8AC3E}">
        <p14:creationId xmlns:p14="http://schemas.microsoft.com/office/powerpoint/2010/main" val="33811662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710087-38E5-494C-BD43-22CE037575BE}"/>
              </a:ext>
            </a:extLst>
          </p:cNvPr>
          <p:cNvPicPr>
            <a:picLocks noChangeAspect="1"/>
          </p:cNvPicPr>
          <p:nvPr/>
        </p:nvPicPr>
        <p:blipFill>
          <a:blip r:embed="rId2"/>
          <a:stretch>
            <a:fillRect/>
          </a:stretch>
        </p:blipFill>
        <p:spPr>
          <a:xfrm>
            <a:off x="755576" y="476672"/>
            <a:ext cx="7903015" cy="5248015"/>
          </a:xfrm>
          <a:prstGeom prst="rect">
            <a:avLst/>
          </a:prstGeom>
        </p:spPr>
      </p:pic>
      <p:sp>
        <p:nvSpPr>
          <p:cNvPr id="7" name="文本框 6">
            <a:extLst>
              <a:ext uri="{FF2B5EF4-FFF2-40B4-BE49-F238E27FC236}">
                <a16:creationId xmlns:a16="http://schemas.microsoft.com/office/drawing/2014/main" id="{BC8858F5-E216-4652-80AD-F5DD9447AAC4}"/>
              </a:ext>
            </a:extLst>
          </p:cNvPr>
          <p:cNvSpPr txBox="1"/>
          <p:nvPr/>
        </p:nvSpPr>
        <p:spPr>
          <a:xfrm>
            <a:off x="795347" y="5724687"/>
            <a:ext cx="7593077" cy="461665"/>
          </a:xfrm>
          <a:prstGeom prst="rect">
            <a:avLst/>
          </a:prstGeom>
          <a:noFill/>
        </p:spPr>
        <p:txBody>
          <a:bodyPr wrap="square">
            <a:spAutoFit/>
          </a:bodyPr>
          <a:lstStyle/>
          <a:p>
            <a:r>
              <a:rPr lang="zh-CN" altLang="en-US" b="1" i="0" dirty="0">
                <a:solidFill>
                  <a:srgbClr val="666666"/>
                </a:solidFill>
                <a:effectLst/>
                <a:latin typeface="PingFangSC-Regular"/>
              </a:rPr>
              <a:t>第</a:t>
            </a:r>
            <a:r>
              <a:rPr lang="en-US" altLang="zh-CN" b="1" i="0" dirty="0">
                <a:solidFill>
                  <a:srgbClr val="666666"/>
                </a:solidFill>
                <a:effectLst/>
                <a:latin typeface="PingFangSC-Regular"/>
              </a:rPr>
              <a:t>4</a:t>
            </a:r>
            <a:r>
              <a:rPr lang="zh-CN" altLang="en-US" b="1" i="0" dirty="0">
                <a:solidFill>
                  <a:srgbClr val="666666"/>
                </a:solidFill>
                <a:effectLst/>
                <a:latin typeface="PingFangSC-Regular"/>
              </a:rPr>
              <a:t>步，遍历所有的桶，输出所有元素。</a:t>
            </a:r>
            <a:endParaRPr lang="zh-CN" altLang="en-US" b="1" dirty="0"/>
          </a:p>
        </p:txBody>
      </p:sp>
      <p:sp>
        <p:nvSpPr>
          <p:cNvPr id="9" name="文本框 8">
            <a:extLst>
              <a:ext uri="{FF2B5EF4-FFF2-40B4-BE49-F238E27FC236}">
                <a16:creationId xmlns:a16="http://schemas.microsoft.com/office/drawing/2014/main" id="{922C49F3-CEB2-4A4C-A8DF-C1246CA9400D}"/>
              </a:ext>
            </a:extLst>
          </p:cNvPr>
          <p:cNvSpPr txBox="1"/>
          <p:nvPr/>
        </p:nvSpPr>
        <p:spPr>
          <a:xfrm>
            <a:off x="2627784" y="6320796"/>
            <a:ext cx="4572000" cy="461665"/>
          </a:xfrm>
          <a:prstGeom prst="rect">
            <a:avLst/>
          </a:prstGeom>
          <a:noFill/>
        </p:spPr>
        <p:txBody>
          <a:bodyPr wrap="square">
            <a:spAutoFit/>
          </a:bodyPr>
          <a:lstStyle/>
          <a:p>
            <a:r>
              <a:rPr lang="en-US" altLang="zh-CN" dirty="0"/>
              <a:t>0.5</a:t>
            </a:r>
            <a:r>
              <a:rPr lang="zh-CN" altLang="en-US" dirty="0"/>
              <a:t>，</a:t>
            </a:r>
            <a:r>
              <a:rPr lang="en-US" altLang="zh-CN" dirty="0"/>
              <a:t>0.84</a:t>
            </a:r>
            <a:r>
              <a:rPr lang="zh-CN" altLang="en-US" dirty="0"/>
              <a:t>，</a:t>
            </a:r>
            <a:r>
              <a:rPr lang="en-US" altLang="zh-CN" dirty="0"/>
              <a:t>2.18</a:t>
            </a:r>
            <a:r>
              <a:rPr lang="zh-CN" altLang="en-US" dirty="0"/>
              <a:t>，</a:t>
            </a:r>
            <a:r>
              <a:rPr lang="en-US" altLang="zh-CN" dirty="0"/>
              <a:t>3.25</a:t>
            </a:r>
            <a:r>
              <a:rPr lang="zh-CN" altLang="en-US" dirty="0"/>
              <a:t>，</a:t>
            </a:r>
            <a:r>
              <a:rPr lang="en-US" altLang="zh-CN" dirty="0"/>
              <a:t>4.5</a:t>
            </a:r>
            <a:endParaRPr lang="zh-CN" altLang="en-US" dirty="0"/>
          </a:p>
        </p:txBody>
      </p:sp>
    </p:spTree>
    <p:extLst>
      <p:ext uri="{BB962C8B-B14F-4D97-AF65-F5344CB8AC3E}">
        <p14:creationId xmlns:p14="http://schemas.microsoft.com/office/powerpoint/2010/main" val="21665371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977A58-DD84-40EB-AB93-3AFAE266DA77}"/>
              </a:ext>
            </a:extLst>
          </p:cNvPr>
          <p:cNvSpPr txBox="1"/>
          <p:nvPr/>
        </p:nvSpPr>
        <p:spPr>
          <a:xfrm>
            <a:off x="1043608" y="188640"/>
            <a:ext cx="7560840" cy="461665"/>
          </a:xfrm>
          <a:prstGeom prst="rect">
            <a:avLst/>
          </a:prstGeom>
          <a:noFill/>
        </p:spPr>
        <p:txBody>
          <a:bodyPr wrap="square">
            <a:spAutoFit/>
          </a:bodyPr>
          <a:lstStyle/>
          <a:p>
            <a:r>
              <a:rPr lang="zh-CN" altLang="en-US" dirty="0"/>
              <a:t>桶排序的时间复杂度：</a:t>
            </a:r>
          </a:p>
        </p:txBody>
      </p:sp>
      <p:sp>
        <p:nvSpPr>
          <p:cNvPr id="5" name="文本框 4">
            <a:extLst>
              <a:ext uri="{FF2B5EF4-FFF2-40B4-BE49-F238E27FC236}">
                <a16:creationId xmlns:a16="http://schemas.microsoft.com/office/drawing/2014/main" id="{5564D7AB-7E3F-48E0-803A-0C92641C170A}"/>
              </a:ext>
            </a:extLst>
          </p:cNvPr>
          <p:cNvSpPr txBox="1"/>
          <p:nvPr/>
        </p:nvSpPr>
        <p:spPr>
          <a:xfrm>
            <a:off x="251520" y="908720"/>
            <a:ext cx="8352928" cy="4524315"/>
          </a:xfrm>
          <a:prstGeom prst="rect">
            <a:avLst/>
          </a:prstGeom>
          <a:noFill/>
        </p:spPr>
        <p:txBody>
          <a:bodyPr wrap="square">
            <a:spAutoFit/>
          </a:bodyPr>
          <a:lstStyle/>
          <a:p>
            <a:r>
              <a:rPr lang="zh-CN" altLang="en-US" dirty="0"/>
              <a:t>假设原始数列有</a:t>
            </a:r>
            <a:r>
              <a:rPr lang="en-US" altLang="zh-CN" dirty="0"/>
              <a:t>n</a:t>
            </a:r>
            <a:r>
              <a:rPr lang="zh-CN" altLang="en-US" dirty="0"/>
              <a:t>个元素，分成</a:t>
            </a:r>
            <a:r>
              <a:rPr lang="en-US" altLang="zh-CN" dirty="0"/>
              <a:t>n</a:t>
            </a:r>
            <a:r>
              <a:rPr lang="zh-CN" altLang="en-US" dirty="0"/>
              <a:t>个桶。下面逐步来分析一下算法复杂度。</a:t>
            </a:r>
            <a:endParaRPr lang="en-US" altLang="zh-CN" dirty="0"/>
          </a:p>
          <a:p>
            <a:r>
              <a:rPr lang="zh-CN" altLang="en-US" dirty="0"/>
              <a:t>第</a:t>
            </a:r>
            <a:r>
              <a:rPr lang="en-US" altLang="zh-CN" dirty="0"/>
              <a:t>1</a:t>
            </a:r>
            <a:r>
              <a:rPr lang="zh-CN" altLang="en-US" dirty="0"/>
              <a:t>步，求数列最大、最小值，运算量为</a:t>
            </a:r>
            <a:r>
              <a:rPr lang="en-US" altLang="zh-CN" dirty="0"/>
              <a:t>n</a:t>
            </a:r>
            <a:r>
              <a:rPr lang="zh-CN" altLang="en-US" dirty="0"/>
              <a:t>。</a:t>
            </a:r>
            <a:endParaRPr lang="en-US" altLang="zh-CN" dirty="0"/>
          </a:p>
          <a:p>
            <a:endParaRPr lang="en-US" altLang="zh-CN" dirty="0"/>
          </a:p>
          <a:p>
            <a:r>
              <a:rPr lang="zh-CN" altLang="en-US" dirty="0"/>
              <a:t>第</a:t>
            </a:r>
            <a:r>
              <a:rPr lang="en-US" altLang="zh-CN" dirty="0"/>
              <a:t>2</a:t>
            </a:r>
            <a:r>
              <a:rPr lang="zh-CN" altLang="en-US" dirty="0"/>
              <a:t>步，创建空桶，运算量为</a:t>
            </a:r>
            <a:r>
              <a:rPr lang="en-US" altLang="zh-CN" dirty="0"/>
              <a:t>n</a:t>
            </a:r>
            <a:r>
              <a:rPr lang="zh-CN" altLang="en-US" dirty="0"/>
              <a:t>。</a:t>
            </a:r>
            <a:endParaRPr lang="en-US" altLang="zh-CN" dirty="0"/>
          </a:p>
          <a:p>
            <a:endParaRPr lang="en-US" altLang="zh-CN" dirty="0"/>
          </a:p>
          <a:p>
            <a:r>
              <a:rPr lang="zh-CN" altLang="en-US" dirty="0"/>
              <a:t>第</a:t>
            </a:r>
            <a:r>
              <a:rPr lang="en-US" altLang="zh-CN" dirty="0"/>
              <a:t>3</a:t>
            </a:r>
            <a:r>
              <a:rPr lang="zh-CN" altLang="en-US" dirty="0"/>
              <a:t>步，把原始数列的元素分配到各个桶中，运算量为</a:t>
            </a:r>
            <a:r>
              <a:rPr lang="en-US" altLang="zh-CN" dirty="0"/>
              <a:t>n</a:t>
            </a:r>
            <a:r>
              <a:rPr lang="zh-CN" altLang="en-US" dirty="0"/>
              <a:t>。</a:t>
            </a:r>
            <a:endParaRPr lang="en-US" altLang="zh-CN" dirty="0"/>
          </a:p>
          <a:p>
            <a:endParaRPr lang="en-US" altLang="zh-CN" dirty="0"/>
          </a:p>
          <a:p>
            <a:r>
              <a:rPr lang="zh-CN" altLang="en-US" dirty="0"/>
              <a:t>第</a:t>
            </a:r>
            <a:r>
              <a:rPr lang="en-US" altLang="zh-CN" dirty="0"/>
              <a:t>4</a:t>
            </a:r>
            <a:r>
              <a:rPr lang="zh-CN" altLang="en-US" dirty="0"/>
              <a:t>步，在每个桶内部做排序，在元素分布相对均匀的情况下，所有桶的运算量之和为</a:t>
            </a:r>
            <a:r>
              <a:rPr lang="en-US" altLang="zh-CN" dirty="0"/>
              <a:t>n</a:t>
            </a:r>
            <a:r>
              <a:rPr lang="zh-CN" altLang="en-US" dirty="0"/>
              <a:t>。</a:t>
            </a:r>
            <a:endParaRPr lang="en-US" altLang="zh-CN" dirty="0"/>
          </a:p>
          <a:p>
            <a:endParaRPr lang="en-US" altLang="zh-CN" dirty="0"/>
          </a:p>
          <a:p>
            <a:r>
              <a:rPr lang="zh-CN" altLang="en-US" dirty="0"/>
              <a:t>第</a:t>
            </a:r>
            <a:r>
              <a:rPr lang="en-US" altLang="zh-CN" dirty="0"/>
              <a:t>5</a:t>
            </a:r>
            <a:r>
              <a:rPr lang="zh-CN" altLang="en-US" dirty="0"/>
              <a:t>步，输出排序数列，运算量为</a:t>
            </a:r>
            <a:r>
              <a:rPr lang="en-US" altLang="zh-CN" dirty="0"/>
              <a:t>n</a:t>
            </a:r>
            <a:r>
              <a:rPr lang="zh-CN" altLang="en-US" dirty="0"/>
              <a:t>。</a:t>
            </a:r>
          </a:p>
        </p:txBody>
      </p:sp>
      <p:sp>
        <p:nvSpPr>
          <p:cNvPr id="7" name="文本框 6">
            <a:extLst>
              <a:ext uri="{FF2B5EF4-FFF2-40B4-BE49-F238E27FC236}">
                <a16:creationId xmlns:a16="http://schemas.microsoft.com/office/drawing/2014/main" id="{29AEEE81-8E2E-4131-913F-A09C50795619}"/>
              </a:ext>
            </a:extLst>
          </p:cNvPr>
          <p:cNvSpPr txBox="1"/>
          <p:nvPr/>
        </p:nvSpPr>
        <p:spPr>
          <a:xfrm>
            <a:off x="755576" y="5533781"/>
            <a:ext cx="7992888" cy="830997"/>
          </a:xfrm>
          <a:prstGeom prst="rect">
            <a:avLst/>
          </a:prstGeom>
          <a:noFill/>
        </p:spPr>
        <p:txBody>
          <a:bodyPr wrap="square">
            <a:spAutoFit/>
          </a:bodyPr>
          <a:lstStyle/>
          <a:p>
            <a:r>
              <a:rPr lang="zh-CN" altLang="en-US" dirty="0"/>
              <a:t>因此，桶排序的总体时间复杂度为</a:t>
            </a:r>
            <a:r>
              <a:rPr lang="en-US" altLang="zh-CN" dirty="0"/>
              <a:t>O(n)</a:t>
            </a:r>
            <a:r>
              <a:rPr lang="zh-CN" altLang="en-US" dirty="0"/>
              <a:t>。至于空间复杂度就很容易得到了，同样是</a:t>
            </a:r>
            <a:r>
              <a:rPr lang="en-US" altLang="zh-CN" dirty="0"/>
              <a:t>O(n)</a:t>
            </a:r>
            <a:r>
              <a:rPr lang="zh-CN" altLang="en-US" dirty="0"/>
              <a:t>。</a:t>
            </a:r>
          </a:p>
        </p:txBody>
      </p:sp>
    </p:spTree>
    <p:extLst>
      <p:ext uri="{BB962C8B-B14F-4D97-AF65-F5344CB8AC3E}">
        <p14:creationId xmlns:p14="http://schemas.microsoft.com/office/powerpoint/2010/main" val="27825156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5800" y="-32779"/>
            <a:ext cx="7772400" cy="1143000"/>
          </a:xfrm>
        </p:spPr>
        <p:txBody>
          <a:bodyPr/>
          <a:lstStyle/>
          <a:p>
            <a:pPr eaLnBrk="1" hangingPunct="1"/>
            <a:r>
              <a:rPr lang="en-US" altLang="zh-CN" b="1" dirty="0">
                <a:solidFill>
                  <a:srgbClr val="FF0000"/>
                </a:solidFill>
              </a:rPr>
              <a:t>Homework</a:t>
            </a:r>
            <a:r>
              <a:rPr lang="en-US" altLang="zh-CN" dirty="0"/>
              <a:t> </a:t>
            </a:r>
            <a:endParaRPr lang="zh-CN" altLang="en-US" dirty="0"/>
          </a:p>
        </p:txBody>
      </p:sp>
      <p:sp>
        <p:nvSpPr>
          <p:cNvPr id="117763" name="Rectangle 3"/>
          <p:cNvSpPr>
            <a:spLocks noGrp="1" noChangeArrowheads="1"/>
          </p:cNvSpPr>
          <p:nvPr>
            <p:ph type="body" idx="1"/>
          </p:nvPr>
        </p:nvSpPr>
        <p:spPr>
          <a:xfrm>
            <a:off x="685800" y="1253480"/>
            <a:ext cx="7772400" cy="4114800"/>
          </a:xfrm>
        </p:spPr>
        <p:txBody>
          <a:bodyPr/>
          <a:lstStyle/>
          <a:p>
            <a:pPr eaLnBrk="1" hangingPunct="1"/>
            <a:r>
              <a:rPr lang="zh-CN" altLang="en-US" dirty="0"/>
              <a:t>腾挪次数？</a:t>
            </a:r>
          </a:p>
          <a:p>
            <a:pPr lvl="1" eaLnBrk="1" hangingPunct="1"/>
            <a:r>
              <a:rPr lang="zh-CN" altLang="en-US" dirty="0"/>
              <a:t>合并排序，快速排序，堆排序</a:t>
            </a:r>
          </a:p>
          <a:p>
            <a:pPr eaLnBrk="1" hangingPunct="1"/>
            <a:r>
              <a:rPr lang="zh-CN" altLang="en-US" dirty="0"/>
              <a:t>比较次数？</a:t>
            </a:r>
          </a:p>
          <a:p>
            <a:pPr lvl="1" eaLnBrk="1" hangingPunct="1"/>
            <a:r>
              <a:rPr lang="zh-CN" altLang="en-US" dirty="0"/>
              <a:t>都有哪些排序方法？比较排序有哪些？效率如何分析？</a:t>
            </a:r>
          </a:p>
        </p:txBody>
      </p:sp>
      <p:pic>
        <p:nvPicPr>
          <p:cNvPr id="3" name="图片 2">
            <a:extLst>
              <a:ext uri="{FF2B5EF4-FFF2-40B4-BE49-F238E27FC236}">
                <a16:creationId xmlns:a16="http://schemas.microsoft.com/office/drawing/2014/main" id="{03C5309B-48D5-40B0-B482-A51D9CF9EA2D}"/>
              </a:ext>
            </a:extLst>
          </p:cNvPr>
          <p:cNvPicPr>
            <a:picLocks noChangeAspect="1"/>
          </p:cNvPicPr>
          <p:nvPr/>
        </p:nvPicPr>
        <p:blipFill>
          <a:blip r:embed="rId2"/>
          <a:stretch>
            <a:fillRect/>
          </a:stretch>
        </p:blipFill>
        <p:spPr>
          <a:xfrm>
            <a:off x="1115616" y="4181398"/>
            <a:ext cx="7219742" cy="2373763"/>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ctrTitle" idx="4294967295"/>
          </p:nvPr>
        </p:nvSpPr>
        <p:spPr>
          <a:xfrm>
            <a:off x="685800" y="2130425"/>
            <a:ext cx="7772400" cy="1470025"/>
          </a:xfrm>
        </p:spPr>
        <p:txBody>
          <a:bodyPr/>
          <a:lstStyle/>
          <a:p>
            <a:r>
              <a:rPr lang="zh-CN" altLang="en-US" sz="4000" b="1">
                <a:solidFill>
                  <a:schemeClr val="hlink"/>
                </a:solidFill>
              </a:rPr>
              <a:t>分治法的应用</a:t>
            </a:r>
          </a:p>
        </p:txBody>
      </p:sp>
      <p:sp>
        <p:nvSpPr>
          <p:cNvPr id="159747" name="Rectangle 3"/>
          <p:cNvSpPr>
            <a:spLocks noGrp="1" noChangeArrowheads="1"/>
          </p:cNvSpPr>
          <p:nvPr>
            <p:ph type="subTitle" idx="4294967295"/>
          </p:nvPr>
        </p:nvSpPr>
        <p:spPr>
          <a:xfrm>
            <a:off x="1371600" y="3886200"/>
            <a:ext cx="6400800" cy="1752600"/>
          </a:xfrm>
        </p:spPr>
        <p:txBody>
          <a:bodyPr/>
          <a:lstStyle/>
          <a:p>
            <a:pPr marL="0" indent="0"/>
            <a:r>
              <a:rPr lang="zh-CN" altLang="en-US"/>
              <a:t>  最大值和最小值</a:t>
            </a:r>
          </a:p>
          <a:p>
            <a:pPr marL="0" indent="0"/>
            <a:r>
              <a:rPr lang="zh-CN" altLang="en-US"/>
              <a:t>  学会利用递推替换的方法解递归方程分析算法复杂性</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a:effectLst>
                  <a:outerShdw blurRad="38100" dist="38100" dir="2700000" algn="tl">
                    <a:srgbClr val="C0C0C0"/>
                  </a:outerShdw>
                </a:effectLst>
                <a:ea typeface="黑体" pitchFamily="2" charset="-122"/>
              </a:rPr>
              <a:t>分治法的适用条件</a:t>
            </a:r>
          </a:p>
        </p:txBody>
      </p:sp>
      <p:sp>
        <p:nvSpPr>
          <p:cNvPr id="27651" name="Rectangle 3"/>
          <p:cNvSpPr>
            <a:spLocks noGrp="1" noChangeArrowheads="1"/>
          </p:cNvSpPr>
          <p:nvPr>
            <p:ph type="body" idx="1"/>
          </p:nvPr>
        </p:nvSpPr>
        <p:spPr>
          <a:xfrm>
            <a:off x="684213" y="1627188"/>
            <a:ext cx="7772400" cy="3530600"/>
          </a:xfrm>
        </p:spPr>
        <p:txBody>
          <a:bodyPr/>
          <a:lstStyle/>
          <a:p>
            <a:pPr>
              <a:lnSpc>
                <a:spcPct val="90000"/>
              </a:lnSpc>
              <a:buFontTx/>
              <a:buNone/>
            </a:pPr>
            <a:r>
              <a:rPr lang="zh-CN" altLang="en-US" sz="2400" b="0">
                <a:effectLst>
                  <a:outerShdw blurRad="38100" dist="38100" dir="2700000" algn="tl">
                    <a:srgbClr val="C0C0C0"/>
                  </a:outerShdw>
                </a:effectLst>
                <a:ea typeface="黑体" pitchFamily="2" charset="-122"/>
              </a:rPr>
              <a:t>分治法所能解决的问题一般具有以下几个特征：</a:t>
            </a:r>
          </a:p>
          <a:p>
            <a:pPr>
              <a:lnSpc>
                <a:spcPct val="90000"/>
              </a:lnSpc>
            </a:pPr>
            <a:r>
              <a:rPr lang="zh-CN" altLang="en-US" sz="2400" b="0">
                <a:ea typeface="楷体_GB2312" pitchFamily="49" charset="-122"/>
              </a:rPr>
              <a:t>该问题的规模缩小到一定的程度就可以容易地解决；</a:t>
            </a:r>
            <a:endParaRPr lang="zh-CN" altLang="en-US" sz="2400">
              <a:ea typeface="楷体_GB2312" pitchFamily="49" charset="-122"/>
            </a:endParaRPr>
          </a:p>
          <a:p>
            <a:pPr>
              <a:lnSpc>
                <a:spcPct val="90000"/>
              </a:lnSpc>
            </a:pPr>
            <a:r>
              <a:rPr lang="zh-CN" altLang="en-US" sz="2400" b="0">
                <a:ea typeface="楷体_GB2312" pitchFamily="49" charset="-122"/>
              </a:rPr>
              <a:t>该问题可以分解为若干个规模较小的相同问题，即该问题具有</a:t>
            </a:r>
            <a:r>
              <a:rPr lang="zh-CN" altLang="en-US" sz="2400" b="0">
                <a:solidFill>
                  <a:srgbClr val="CC0000"/>
                </a:solidFill>
                <a:ea typeface="黑体" pitchFamily="2" charset="-122"/>
              </a:rPr>
              <a:t>最优子结构性质</a:t>
            </a:r>
          </a:p>
          <a:p>
            <a:pPr>
              <a:lnSpc>
                <a:spcPct val="90000"/>
              </a:lnSpc>
            </a:pPr>
            <a:r>
              <a:rPr lang="zh-CN" altLang="en-US" sz="2400" b="0">
                <a:solidFill>
                  <a:srgbClr val="CC0000"/>
                </a:solidFill>
                <a:ea typeface="楷体_GB2312" pitchFamily="49" charset="-122"/>
              </a:rPr>
              <a:t>利用该问题分解出的子问题的解可以合并为该问题的解；</a:t>
            </a:r>
          </a:p>
          <a:p>
            <a:pPr>
              <a:lnSpc>
                <a:spcPct val="90000"/>
              </a:lnSpc>
            </a:pPr>
            <a:r>
              <a:rPr lang="zh-CN" altLang="en-US" sz="2400" b="0">
                <a:ea typeface="楷体_GB2312" pitchFamily="49" charset="-122"/>
              </a:rPr>
              <a:t>该问题所分解出的各个子问题是相互独立的，即子问题之间不包含公共的子问题。 </a:t>
            </a:r>
          </a:p>
        </p:txBody>
      </p:sp>
      <p:sp>
        <p:nvSpPr>
          <p:cNvPr id="27652" name="Text Box 4"/>
          <p:cNvSpPr txBox="1">
            <a:spLocks noChangeArrowheads="1"/>
          </p:cNvSpPr>
          <p:nvPr/>
        </p:nvSpPr>
        <p:spPr bwMode="auto">
          <a:xfrm>
            <a:off x="900113" y="4941888"/>
            <a:ext cx="6913562" cy="873125"/>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Arial" charset="0"/>
                <a:ea typeface="楷体_GB2312" pitchFamily="49" charset="-122"/>
              </a:rPr>
              <a:t>因为问题的计算复杂性一般是随着问题规模的增加而增加，因此大部分问题满足这个特征。</a:t>
            </a:r>
          </a:p>
        </p:txBody>
      </p:sp>
      <p:sp>
        <p:nvSpPr>
          <p:cNvPr id="27653" name="Text Box 5"/>
          <p:cNvSpPr txBox="1">
            <a:spLocks noChangeArrowheads="1"/>
          </p:cNvSpPr>
          <p:nvPr/>
        </p:nvSpPr>
        <p:spPr bwMode="auto">
          <a:xfrm>
            <a:off x="900113" y="4941888"/>
            <a:ext cx="6913562" cy="873125"/>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Arial" charset="0"/>
                <a:ea typeface="楷体_GB2312" pitchFamily="49" charset="-122"/>
              </a:rPr>
              <a:t>这条特征是应用分治法的前提，它也是大多数问题可以满足的，此特征反映了递归思想的应用</a:t>
            </a:r>
          </a:p>
        </p:txBody>
      </p:sp>
      <p:sp>
        <p:nvSpPr>
          <p:cNvPr id="27654" name="Text Box 6"/>
          <p:cNvSpPr txBox="1">
            <a:spLocks noChangeArrowheads="1"/>
          </p:cNvSpPr>
          <p:nvPr/>
        </p:nvSpPr>
        <p:spPr bwMode="auto">
          <a:xfrm>
            <a:off x="900113" y="4941888"/>
            <a:ext cx="6913562" cy="12382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Arial" charset="0"/>
                <a:ea typeface="楷体_GB2312" pitchFamily="49" charset="-122"/>
              </a:rPr>
              <a:t>能否利用分治法完全取决于问题是否具有这条特征，如果具备了前两条特征，而不具备第三条特征，则可以考虑</a:t>
            </a:r>
            <a:r>
              <a:rPr kumimoji="0" lang="zh-CN" altLang="en-US" b="1">
                <a:solidFill>
                  <a:srgbClr val="000000"/>
                </a:solidFill>
                <a:latin typeface="Arial" charset="0"/>
                <a:ea typeface="黑体" pitchFamily="2" charset="-122"/>
              </a:rPr>
              <a:t>贪心算法</a:t>
            </a:r>
            <a:r>
              <a:rPr kumimoji="0" lang="zh-CN" altLang="en-US">
                <a:solidFill>
                  <a:srgbClr val="000000"/>
                </a:solidFill>
                <a:latin typeface="Arial" charset="0"/>
                <a:ea typeface="楷体_GB2312" pitchFamily="49" charset="-122"/>
              </a:rPr>
              <a:t>或</a:t>
            </a:r>
            <a:r>
              <a:rPr kumimoji="0" lang="zh-CN" altLang="en-US" b="1">
                <a:solidFill>
                  <a:srgbClr val="000000"/>
                </a:solidFill>
                <a:latin typeface="Arial" charset="0"/>
                <a:ea typeface="黑体" pitchFamily="2" charset="-122"/>
              </a:rPr>
              <a:t>动态规划</a:t>
            </a:r>
            <a:r>
              <a:rPr kumimoji="0" lang="zh-CN" altLang="en-US">
                <a:solidFill>
                  <a:srgbClr val="000000"/>
                </a:solidFill>
                <a:latin typeface="Arial" charset="0"/>
                <a:ea typeface="楷体_GB2312" pitchFamily="49" charset="-122"/>
              </a:rPr>
              <a:t>。</a:t>
            </a:r>
          </a:p>
        </p:txBody>
      </p:sp>
      <p:sp>
        <p:nvSpPr>
          <p:cNvPr id="27655" name="Text Box 7"/>
          <p:cNvSpPr txBox="1">
            <a:spLocks noChangeArrowheads="1"/>
          </p:cNvSpPr>
          <p:nvPr/>
        </p:nvSpPr>
        <p:spPr bwMode="auto">
          <a:xfrm>
            <a:off x="619125" y="4942840"/>
            <a:ext cx="7826375" cy="118872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kumimoji="0" lang="zh-CN" altLang="en-US">
                <a:solidFill>
                  <a:srgbClr val="000000"/>
                </a:solidFill>
                <a:latin typeface="Arial" charset="0"/>
                <a:ea typeface="楷体_GB2312" pitchFamily="49" charset="-122"/>
              </a:rPr>
              <a:t>这条特征涉及到分治法的效率，如果各子问题是不独立的，则分治法要做许多不必要的工作，重复地解公共的子问题，此时虽然也可用分治法，但一般用</a:t>
            </a:r>
            <a:r>
              <a:rPr kumimoji="0" lang="zh-CN" altLang="en-US" b="1">
                <a:solidFill>
                  <a:srgbClr val="000000"/>
                </a:solidFill>
                <a:latin typeface="Arial" charset="0"/>
                <a:ea typeface="黑体" pitchFamily="2" charset="-122"/>
              </a:rPr>
              <a:t>动态规划</a:t>
            </a:r>
            <a:r>
              <a:rPr kumimoji="0" lang="zh-CN" altLang="en-US">
                <a:solidFill>
                  <a:srgbClr val="000000"/>
                </a:solidFill>
                <a:latin typeface="Arial" charset="0"/>
                <a:ea typeface="楷体_GB2312" pitchFamily="49" charset="-122"/>
              </a:rPr>
              <a:t>较好。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linds(horizontal)">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blinds(horizontal)">
                                      <p:cBhvr>
                                        <p:cTn id="12" dur="500"/>
                                        <p:tgtEl>
                                          <p:spTgt spid="27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2"/>
                                        </p:tgtEl>
                                        <p:attrNameLst>
                                          <p:attrName>style.visibility</p:attrName>
                                        </p:attrNameLst>
                                      </p:cBhvr>
                                      <p:to>
                                        <p:strVal val="visible"/>
                                      </p:to>
                                    </p:set>
                                    <p:animEffect transition="in" filter="blinds(horizontal)">
                                      <p:cBhvr>
                                        <p:cTn id="17" dur="500"/>
                                        <p:tgtEl>
                                          <p:spTgt spid="276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22" dur="500"/>
                                        <p:tgtEl>
                                          <p:spTgt spid="276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53"/>
                                        </p:tgtEl>
                                        <p:attrNameLst>
                                          <p:attrName>style.visibility</p:attrName>
                                        </p:attrNameLst>
                                      </p:cBhvr>
                                      <p:to>
                                        <p:strVal val="visible"/>
                                      </p:to>
                                    </p:set>
                                    <p:animEffect transition="in" filter="blinds(horizontal)">
                                      <p:cBhvr>
                                        <p:cTn id="27" dur="500"/>
                                        <p:tgtEl>
                                          <p:spTgt spid="2765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651">
                                            <p:txEl>
                                              <p:pRg st="3" end="3"/>
                                            </p:txEl>
                                          </p:spTgt>
                                        </p:tgtEl>
                                        <p:attrNameLst>
                                          <p:attrName>style.visibility</p:attrName>
                                        </p:attrNameLst>
                                      </p:cBhvr>
                                      <p:to>
                                        <p:strVal val="visible"/>
                                      </p:to>
                                    </p:set>
                                    <p:animEffect transition="in" filter="blinds(horizontal)">
                                      <p:cBhvr>
                                        <p:cTn id="32" dur="500"/>
                                        <p:tgtEl>
                                          <p:spTgt spid="2765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654"/>
                                        </p:tgtEl>
                                        <p:attrNameLst>
                                          <p:attrName>style.visibility</p:attrName>
                                        </p:attrNameLst>
                                      </p:cBhvr>
                                      <p:to>
                                        <p:strVal val="visible"/>
                                      </p:to>
                                    </p:set>
                                    <p:animEffect transition="in" filter="blinds(horizontal)">
                                      <p:cBhvr>
                                        <p:cTn id="37" dur="500"/>
                                        <p:tgtEl>
                                          <p:spTgt spid="2765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7651">
                                            <p:txEl>
                                              <p:pRg st="4" end="4"/>
                                            </p:txEl>
                                          </p:spTgt>
                                        </p:tgtEl>
                                        <p:attrNameLst>
                                          <p:attrName>style.visibility</p:attrName>
                                        </p:attrNameLst>
                                      </p:cBhvr>
                                      <p:to>
                                        <p:strVal val="visible"/>
                                      </p:to>
                                    </p:set>
                                    <p:animEffect transition="in" filter="blinds(horizontal)">
                                      <p:cBhvr>
                                        <p:cTn id="42" dur="500"/>
                                        <p:tgtEl>
                                          <p:spTgt spid="2765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7655"/>
                                        </p:tgtEl>
                                        <p:attrNameLst>
                                          <p:attrName>style.visibility</p:attrName>
                                        </p:attrNameLst>
                                      </p:cBhvr>
                                      <p:to>
                                        <p:strVal val="visible"/>
                                      </p:to>
                                    </p:set>
                                    <p:animEffect transition="in" filter="blinds(horizontal)">
                                      <p:cBhvr>
                                        <p:cTn id="4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2" grpId="0" animBg="1"/>
      <p:bldP spid="27653" grpId="0" animBg="1"/>
      <p:bldP spid="27654" grpId="0" animBg="1"/>
      <p:bldP spid="27655" grpId="0" bldLvl="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85800" y="260350"/>
            <a:ext cx="7772400" cy="1143000"/>
          </a:xfrm>
        </p:spPr>
        <p:txBody>
          <a:bodyPr/>
          <a:lstStyle/>
          <a:p>
            <a:pPr algn="l"/>
            <a:r>
              <a:rPr lang="zh-CN" altLang="en-US" sz="2800" b="1">
                <a:solidFill>
                  <a:schemeClr val="hlink"/>
                </a:solidFill>
              </a:rPr>
              <a:t>问题：在含有</a:t>
            </a:r>
            <a:r>
              <a:rPr lang="en-US" altLang="zh-CN" sz="2800" b="1">
                <a:solidFill>
                  <a:schemeClr val="hlink"/>
                </a:solidFill>
              </a:rPr>
              <a:t>n</a:t>
            </a:r>
            <a:r>
              <a:rPr lang="zh-CN" altLang="en-US" sz="2800" b="1">
                <a:solidFill>
                  <a:schemeClr val="hlink"/>
                </a:solidFill>
              </a:rPr>
              <a:t>个不同元素的集合中同时找出它的最大和最小元素</a:t>
            </a:r>
          </a:p>
        </p:txBody>
      </p:sp>
      <p:sp>
        <p:nvSpPr>
          <p:cNvPr id="160771" name="Rectangle 3"/>
          <p:cNvSpPr>
            <a:spLocks noGrp="1" noChangeArrowheads="1"/>
          </p:cNvSpPr>
          <p:nvPr>
            <p:ph type="body" idx="4294967295"/>
          </p:nvPr>
        </p:nvSpPr>
        <p:spPr>
          <a:xfrm>
            <a:off x="468313" y="1484313"/>
            <a:ext cx="8229600" cy="4641850"/>
          </a:xfrm>
        </p:spPr>
        <p:txBody>
          <a:bodyPr/>
          <a:lstStyle/>
          <a:p>
            <a:r>
              <a:rPr lang="zh-CN" altLang="en-US" dirty="0"/>
              <a:t>利用分治策略进行设计：</a:t>
            </a:r>
          </a:p>
          <a:p>
            <a:pPr lvl="1"/>
            <a:r>
              <a:rPr lang="zh-CN" altLang="en-US" dirty="0"/>
              <a:t>同时找出极值情况。</a:t>
            </a:r>
          </a:p>
          <a:p>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85800" y="260350"/>
            <a:ext cx="7772400" cy="1143000"/>
          </a:xfrm>
        </p:spPr>
        <p:txBody>
          <a:bodyPr/>
          <a:lstStyle/>
          <a:p>
            <a:pPr algn="l"/>
            <a:r>
              <a:rPr lang="zh-CN" altLang="en-US" sz="2800" b="1">
                <a:solidFill>
                  <a:schemeClr val="hlink"/>
                </a:solidFill>
              </a:rPr>
              <a:t>问题：在含有</a:t>
            </a:r>
            <a:r>
              <a:rPr lang="en-US" altLang="zh-CN" sz="2800" b="1">
                <a:solidFill>
                  <a:schemeClr val="hlink"/>
                </a:solidFill>
              </a:rPr>
              <a:t>n</a:t>
            </a:r>
            <a:r>
              <a:rPr lang="zh-CN" altLang="en-US" sz="2800" b="1">
                <a:solidFill>
                  <a:schemeClr val="hlink"/>
                </a:solidFill>
              </a:rPr>
              <a:t>个不同元素的集合中同时找出它的最大和最小元素</a:t>
            </a:r>
          </a:p>
        </p:txBody>
      </p:sp>
      <p:sp>
        <p:nvSpPr>
          <p:cNvPr id="160771" name="Rectangle 3"/>
          <p:cNvSpPr>
            <a:spLocks noGrp="1" noChangeArrowheads="1"/>
          </p:cNvSpPr>
          <p:nvPr>
            <p:ph type="body" idx="4294967295"/>
          </p:nvPr>
        </p:nvSpPr>
        <p:spPr>
          <a:xfrm>
            <a:off x="468313" y="1484313"/>
            <a:ext cx="8229600" cy="4641850"/>
          </a:xfrm>
        </p:spPr>
        <p:txBody>
          <a:bodyPr/>
          <a:lstStyle/>
          <a:p>
            <a:r>
              <a:rPr lang="zh-CN" altLang="en-US" dirty="0"/>
              <a:t>利用分治策略进行设计：</a:t>
            </a:r>
          </a:p>
          <a:p>
            <a:pPr lvl="1"/>
            <a:r>
              <a:rPr lang="zh-CN" altLang="en-US" dirty="0"/>
              <a:t>同时找出极值情况。</a:t>
            </a:r>
            <a:endParaRPr lang="en-US" altLang="zh-CN" dirty="0"/>
          </a:p>
          <a:p>
            <a:pPr lvl="1"/>
            <a:r>
              <a:rPr lang="zh-CN" altLang="en-US" dirty="0"/>
              <a:t>对于奇数</a:t>
            </a:r>
            <a:r>
              <a:rPr lang="en-US" altLang="zh-CN" dirty="0"/>
              <a:t>n</a:t>
            </a:r>
            <a:r>
              <a:rPr lang="zh-CN" altLang="en-US" dirty="0"/>
              <a:t>，最大最小值</a:t>
            </a:r>
            <a:r>
              <a:rPr lang="en-US" altLang="zh-CN" dirty="0"/>
              <a:t>=</a:t>
            </a:r>
            <a:r>
              <a:rPr lang="zh-CN" altLang="en-US" dirty="0"/>
              <a:t>第一个元素，然后成对处理余下元素。（</a:t>
            </a:r>
            <a:r>
              <a:rPr lang="en-US" altLang="zh-CN" dirty="0"/>
              <a:t>3[n/2])</a:t>
            </a:r>
          </a:p>
          <a:p>
            <a:pPr lvl="1"/>
            <a:r>
              <a:rPr lang="zh-CN" altLang="en-US" dirty="0"/>
              <a:t>对于偶数</a:t>
            </a:r>
            <a:r>
              <a:rPr lang="en-US" altLang="zh-CN" dirty="0"/>
              <a:t>n</a:t>
            </a:r>
            <a:r>
              <a:rPr lang="zh-CN" altLang="en-US" dirty="0"/>
              <a:t>，前两个元素做一次比较，然后与奇数处理方式一样。</a:t>
            </a:r>
            <a:r>
              <a:rPr lang="en-US" altLang="zh-CN" dirty="0"/>
              <a:t>(3(n/2)-2)</a:t>
            </a:r>
            <a:endParaRPr lang="zh-CN" altLang="en-US" dirty="0"/>
          </a:p>
          <a:p>
            <a:endParaRPr lang="zh-CN" altLang="en-US" dirty="0"/>
          </a:p>
        </p:txBody>
      </p:sp>
      <p:pic>
        <p:nvPicPr>
          <p:cNvPr id="160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508500"/>
            <a:ext cx="6553200" cy="1858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idx="4294967295"/>
          </p:nvPr>
        </p:nvSpPr>
        <p:spPr>
          <a:xfrm>
            <a:off x="684213" y="260350"/>
            <a:ext cx="7772400" cy="1143000"/>
          </a:xfrm>
        </p:spPr>
        <p:txBody>
          <a:bodyPr/>
          <a:lstStyle/>
          <a:p>
            <a:r>
              <a:rPr lang="zh-CN" altLang="en-US"/>
              <a:t>算法复杂性分析</a:t>
            </a:r>
          </a:p>
        </p:txBody>
      </p:sp>
      <p:sp>
        <p:nvSpPr>
          <p:cNvPr id="162819" name="Rectangle 3"/>
          <p:cNvSpPr>
            <a:spLocks noGrp="1" noChangeArrowheads="1"/>
          </p:cNvSpPr>
          <p:nvPr>
            <p:ph type="body" idx="4294967295"/>
          </p:nvPr>
        </p:nvSpPr>
        <p:spPr>
          <a:xfrm>
            <a:off x="684213" y="1628775"/>
            <a:ext cx="7772400" cy="4114800"/>
          </a:xfrm>
        </p:spPr>
        <p:txBody>
          <a:bodyPr/>
          <a:lstStyle/>
          <a:p>
            <a:r>
              <a:rPr lang="zh-CN" altLang="en-US"/>
              <a:t>从算法描述中可以看出，占据算法的主要执行次数的是比较过程，因此算法的复杂性主要跟比较次数相关。</a:t>
            </a:r>
          </a:p>
          <a:p>
            <a:endParaRPr lang="zh-CN" altLang="en-US"/>
          </a:p>
        </p:txBody>
      </p:sp>
      <p:pic>
        <p:nvPicPr>
          <p:cNvPr id="162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789363"/>
            <a:ext cx="6551612" cy="1604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6250"/>
            <a:ext cx="5975350" cy="1463675"/>
          </a:xfrm>
          <a:prstGeom prst="rect">
            <a:avLst/>
          </a:prstGeom>
          <a:noFill/>
          <a:extLst>
            <a:ext uri="{909E8E84-426E-40DD-AFC4-6F175D3DCCD1}">
              <a14:hiddenFill xmlns:a14="http://schemas.microsoft.com/office/drawing/2010/main">
                <a:solidFill>
                  <a:srgbClr val="FFFFFF"/>
                </a:solidFill>
              </a14:hiddenFill>
            </a:ext>
          </a:extLst>
        </p:spPr>
      </p:pic>
      <p:pic>
        <p:nvPicPr>
          <p:cNvPr id="16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420938"/>
            <a:ext cx="7993063" cy="3192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ctrTitle" idx="4294967295"/>
          </p:nvPr>
        </p:nvSpPr>
        <p:spPr>
          <a:xfrm>
            <a:off x="685800" y="2130425"/>
            <a:ext cx="7772400" cy="1470025"/>
          </a:xfrm>
        </p:spPr>
        <p:txBody>
          <a:bodyPr/>
          <a:lstStyle/>
          <a:p>
            <a:r>
              <a:rPr lang="zh-CN" altLang="en-US">
                <a:solidFill>
                  <a:schemeClr val="hlink"/>
                </a:solidFill>
              </a:rPr>
              <a:t>分治法的应用</a:t>
            </a:r>
          </a:p>
        </p:txBody>
      </p:sp>
      <p:sp>
        <p:nvSpPr>
          <p:cNvPr id="148483" name="Rectangle 3"/>
          <p:cNvSpPr>
            <a:spLocks noGrp="1" noChangeArrowheads="1"/>
          </p:cNvSpPr>
          <p:nvPr>
            <p:ph type="subTitle" idx="4294967295"/>
          </p:nvPr>
        </p:nvSpPr>
        <p:spPr>
          <a:xfrm>
            <a:off x="1371600" y="3886200"/>
            <a:ext cx="6400800" cy="1752600"/>
          </a:xfrm>
        </p:spPr>
        <p:txBody>
          <a:bodyPr/>
          <a:lstStyle/>
          <a:p>
            <a:pPr marL="0" indent="0" algn="ctr">
              <a:buFontTx/>
              <a:buNone/>
            </a:pPr>
            <a:r>
              <a:rPr lang="zh-CN" altLang="en-US"/>
              <a:t>选择问题</a:t>
            </a:r>
            <a:r>
              <a:rPr lang="en-US" altLang="zh-CN"/>
              <a:t>\</a:t>
            </a:r>
            <a:r>
              <a:rPr lang="zh-CN" altLang="en-US"/>
              <a:t>最小线性表选择</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p:txBody>
          <a:bodyPr/>
          <a:lstStyle/>
          <a:p>
            <a:r>
              <a:rPr lang="zh-CN" altLang="en-US" dirty="0">
                <a:solidFill>
                  <a:schemeClr val="hlink"/>
                </a:solidFill>
              </a:rPr>
              <a:t>选择问题</a:t>
            </a:r>
          </a:p>
        </p:txBody>
      </p:sp>
      <p:sp>
        <p:nvSpPr>
          <p:cNvPr id="149507" name="Rectangle 3"/>
          <p:cNvSpPr>
            <a:spLocks noGrp="1" noChangeArrowheads="1"/>
          </p:cNvSpPr>
          <p:nvPr>
            <p:ph type="body" idx="4294967295"/>
          </p:nvPr>
        </p:nvSpPr>
        <p:spPr>
          <a:xfrm>
            <a:off x="457200" y="1600200"/>
            <a:ext cx="8435975" cy="4525963"/>
          </a:xfrm>
        </p:spPr>
        <p:txBody>
          <a:bodyPr/>
          <a:lstStyle/>
          <a:p>
            <a:r>
              <a:rPr lang="zh-CN" altLang="en-US" dirty="0"/>
              <a:t>问题：</a:t>
            </a:r>
          </a:p>
          <a:p>
            <a:pPr lvl="1"/>
            <a:r>
              <a:rPr lang="zh-CN" altLang="en-US" dirty="0"/>
              <a:t>给定线性序集中</a:t>
            </a:r>
            <a:r>
              <a:rPr lang="en-US" altLang="zh-CN" dirty="0"/>
              <a:t>n</a:t>
            </a:r>
            <a:r>
              <a:rPr lang="zh-CN" altLang="en-US" dirty="0"/>
              <a:t>个元素和一个整数</a:t>
            </a:r>
            <a:r>
              <a:rPr lang="en-US" altLang="zh-CN" dirty="0"/>
              <a:t>k</a:t>
            </a:r>
            <a:r>
              <a:rPr lang="zh-CN" altLang="en-US" dirty="0"/>
              <a:t>，</a:t>
            </a:r>
            <a:r>
              <a:rPr lang="en-US" altLang="zh-CN" dirty="0"/>
              <a:t>1≤k≤n</a:t>
            </a:r>
            <a:r>
              <a:rPr lang="zh-CN" altLang="en-US" dirty="0"/>
              <a:t>，要求找出这</a:t>
            </a:r>
            <a:r>
              <a:rPr lang="en-US" altLang="zh-CN" dirty="0"/>
              <a:t>n</a:t>
            </a:r>
            <a:r>
              <a:rPr lang="zh-CN" altLang="en-US" dirty="0"/>
              <a:t>个元素中第</a:t>
            </a:r>
            <a:r>
              <a:rPr lang="en-US" altLang="zh-CN" dirty="0"/>
              <a:t>k</a:t>
            </a:r>
            <a:r>
              <a:rPr lang="zh-CN" altLang="en-US" dirty="0"/>
              <a:t>小的元素。</a:t>
            </a:r>
          </a:p>
          <a:p>
            <a:r>
              <a:rPr lang="zh-CN" altLang="en-US" dirty="0"/>
              <a:t>思路</a:t>
            </a:r>
            <a:r>
              <a:rPr lang="en-US" altLang="zh-CN" dirty="0"/>
              <a:t>1</a:t>
            </a:r>
            <a:r>
              <a:rPr lang="zh-CN" altLang="en-US" dirty="0"/>
              <a:t>：</a:t>
            </a:r>
          </a:p>
          <a:p>
            <a:pPr lvl="1"/>
            <a:r>
              <a:rPr lang="zh-CN" altLang="en-US" dirty="0"/>
              <a:t>先采用一种排序算法先将数组按不降的次序排好，然后从排好序的数组中检出第</a:t>
            </a:r>
            <a:r>
              <a:rPr lang="en-US" altLang="zh-CN" dirty="0"/>
              <a:t>k</a:t>
            </a:r>
            <a:r>
              <a:rPr lang="zh-CN" altLang="en-US" dirty="0"/>
              <a:t>小的元素。</a:t>
            </a:r>
          </a:p>
          <a:p>
            <a:r>
              <a:rPr lang="zh-CN" altLang="en-US" dirty="0"/>
              <a:t>分析算法复杂性：</a:t>
            </a:r>
          </a:p>
          <a:p>
            <a:pPr lvl="1"/>
            <a:r>
              <a:rPr lang="zh-CN" altLang="en-US" dirty="0"/>
              <a:t>最坏情况下至少是</a:t>
            </a:r>
            <a:r>
              <a:rPr lang="en-US" altLang="zh-CN" dirty="0"/>
              <a:t>O(</a:t>
            </a:r>
            <a:r>
              <a:rPr lang="en-US" altLang="zh-CN" dirty="0" err="1"/>
              <a:t>nlogn</a:t>
            </a: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Effect transition="in" filter="checkerboard(across)">
                                      <p:cBhvr>
                                        <p:cTn id="7" dur="500"/>
                                        <p:tgtEl>
                                          <p:spTgt spid="149507">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9507">
                                            <p:txEl>
                                              <p:pRg st="1" end="1"/>
                                            </p:txEl>
                                          </p:spTgt>
                                        </p:tgtEl>
                                        <p:attrNameLst>
                                          <p:attrName>style.visibility</p:attrName>
                                        </p:attrNameLst>
                                      </p:cBhvr>
                                      <p:to>
                                        <p:strVal val="visible"/>
                                      </p:to>
                                    </p:set>
                                    <p:animEffect transition="in" filter="checkerboard(across)">
                                      <p:cBhvr>
                                        <p:cTn id="10" dur="500"/>
                                        <p:tgtEl>
                                          <p:spTgt spid="14950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49507">
                                            <p:txEl>
                                              <p:pRg st="2" end="2"/>
                                            </p:txEl>
                                          </p:spTgt>
                                        </p:tgtEl>
                                        <p:attrNameLst>
                                          <p:attrName>style.visibility</p:attrName>
                                        </p:attrNameLst>
                                      </p:cBhvr>
                                      <p:to>
                                        <p:strVal val="visible"/>
                                      </p:to>
                                    </p:set>
                                    <p:animEffect transition="in" filter="checkerboard(across)">
                                      <p:cBhvr>
                                        <p:cTn id="15" dur="500"/>
                                        <p:tgtEl>
                                          <p:spTgt spid="149507">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49507">
                                            <p:txEl>
                                              <p:pRg st="3" end="3"/>
                                            </p:txEl>
                                          </p:spTgt>
                                        </p:tgtEl>
                                        <p:attrNameLst>
                                          <p:attrName>style.visibility</p:attrName>
                                        </p:attrNameLst>
                                      </p:cBhvr>
                                      <p:to>
                                        <p:strVal val="visible"/>
                                      </p:to>
                                    </p:set>
                                    <p:animEffect transition="in" filter="checkerboard(across)">
                                      <p:cBhvr>
                                        <p:cTn id="18" dur="500"/>
                                        <p:tgtEl>
                                          <p:spTgt spid="14950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9507">
                                            <p:txEl>
                                              <p:pRg st="4" end="4"/>
                                            </p:txEl>
                                          </p:spTgt>
                                        </p:tgtEl>
                                        <p:attrNameLst>
                                          <p:attrName>style.visibility</p:attrName>
                                        </p:attrNameLst>
                                      </p:cBhvr>
                                      <p:to>
                                        <p:strVal val="visible"/>
                                      </p:to>
                                    </p:set>
                                    <p:animEffect transition="in" filter="blinds(horizontal)">
                                      <p:cBhvr>
                                        <p:cTn id="23" dur="500"/>
                                        <p:tgtEl>
                                          <p:spTgt spid="149507">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9507">
                                            <p:txEl>
                                              <p:pRg st="5" end="5"/>
                                            </p:txEl>
                                          </p:spTgt>
                                        </p:tgtEl>
                                        <p:attrNameLst>
                                          <p:attrName>style.visibility</p:attrName>
                                        </p:attrNameLst>
                                      </p:cBhvr>
                                      <p:to>
                                        <p:strVal val="visible"/>
                                      </p:to>
                                    </p:set>
                                    <p:animEffect transition="in" filter="blinds(horizontal)">
                                      <p:cBhvr>
                                        <p:cTn id="26" dur="500"/>
                                        <p:tgtEl>
                                          <p:spTgt spid="149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p:txBody>
          <a:bodyPr/>
          <a:lstStyle/>
          <a:p>
            <a:r>
              <a:rPr lang="en-US" altLang="zh-CN" dirty="0">
                <a:solidFill>
                  <a:srgbClr val="1E048A"/>
                </a:solidFill>
              </a:rPr>
              <a:t>3</a:t>
            </a:r>
            <a:r>
              <a:rPr lang="zh-CN" altLang="en-US" dirty="0">
                <a:solidFill>
                  <a:srgbClr val="1E048A"/>
                </a:solidFill>
              </a:rPr>
              <a:t>个特殊情况</a:t>
            </a:r>
          </a:p>
        </p:txBody>
      </p:sp>
      <p:sp>
        <p:nvSpPr>
          <p:cNvPr id="151555" name="Rectangle 3"/>
          <p:cNvSpPr>
            <a:spLocks noGrp="1" noChangeArrowheads="1"/>
          </p:cNvSpPr>
          <p:nvPr>
            <p:ph type="body" idx="4294967295"/>
          </p:nvPr>
        </p:nvSpPr>
        <p:spPr/>
        <p:txBody>
          <a:bodyPr/>
          <a:lstStyle/>
          <a:p>
            <a:r>
              <a:rPr lang="zh-CN" altLang="en-US"/>
              <a:t>找第</a:t>
            </a:r>
            <a:r>
              <a:rPr lang="en-US" altLang="zh-CN"/>
              <a:t>1</a:t>
            </a:r>
            <a:r>
              <a:rPr lang="zh-CN" altLang="en-US"/>
              <a:t>小元素</a:t>
            </a:r>
          </a:p>
          <a:p>
            <a:pPr lvl="1"/>
            <a:r>
              <a:rPr lang="zh-CN" altLang="en-US"/>
              <a:t>即转换为找最小值元素问题</a:t>
            </a:r>
          </a:p>
          <a:p>
            <a:r>
              <a:rPr lang="zh-CN" altLang="en-US"/>
              <a:t>找第</a:t>
            </a:r>
            <a:r>
              <a:rPr lang="en-US" altLang="zh-CN"/>
              <a:t>n</a:t>
            </a:r>
            <a:r>
              <a:rPr lang="zh-CN" altLang="en-US"/>
              <a:t>小元素</a:t>
            </a:r>
          </a:p>
          <a:p>
            <a:pPr lvl="1"/>
            <a:r>
              <a:rPr lang="zh-CN" altLang="en-US"/>
              <a:t>即转换为找最大值元素问题</a:t>
            </a:r>
          </a:p>
          <a:p>
            <a:r>
              <a:rPr lang="zh-CN" altLang="en-US"/>
              <a:t>找中间小元素</a:t>
            </a:r>
          </a:p>
          <a:p>
            <a:pPr lvl="1"/>
            <a:r>
              <a:rPr lang="zh-CN" altLang="en-US"/>
              <a:t>找中位数，</a:t>
            </a:r>
            <a:r>
              <a:rPr lang="en-US" altLang="zh-CN"/>
              <a:t>k = (n+1)/2</a:t>
            </a:r>
            <a:r>
              <a:rPr lang="zh-CN" altLang="en-US"/>
              <a:t>问题</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72" y="260648"/>
            <a:ext cx="8458200"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a:spLocks noChangeArrowheads="1"/>
          </p:cNvSpPr>
          <p:nvPr/>
        </p:nvSpPr>
        <p:spPr bwMode="auto">
          <a:xfrm>
            <a:off x="5508105" y="0"/>
            <a:ext cx="294850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000" dirty="0">
                <a:solidFill>
                  <a:srgbClr val="1E048A"/>
                </a:solidFill>
                <a:latin typeface="黑体" pitchFamily="49" charset="-122"/>
                <a:ea typeface="黑体" pitchFamily="49" charset="-122"/>
              </a:rPr>
              <a:t>选择问题</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000" dirty="0">
                <a:solidFill>
                  <a:srgbClr val="1E048A"/>
                </a:solidFill>
                <a:latin typeface="黑体" pitchFamily="49" charset="-122"/>
                <a:ea typeface="黑体" pitchFamily="49" charset="-122"/>
              </a:rPr>
              <a:t>选择问题</a:t>
            </a:r>
          </a:p>
        </p:txBody>
      </p:sp>
      <p:sp>
        <p:nvSpPr>
          <p:cNvPr id="153603" name="Rectangle 3"/>
          <p:cNvSpPr>
            <a:spLocks noChangeArrowheads="1"/>
          </p:cNvSpPr>
          <p:nvPr/>
        </p:nvSpPr>
        <p:spPr bwMode="auto">
          <a:xfrm>
            <a:off x="250825" y="1125538"/>
            <a:ext cx="8642350" cy="8223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latin typeface="Arial" pitchFamily="34" charset="0"/>
                <a:ea typeface="楷体_GB2312"/>
                <a:cs typeface="楷体_GB2312"/>
              </a:rPr>
              <a:t>给定线性序集中</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个元素和一个整数</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a:t>
            </a:r>
            <a:r>
              <a:rPr kumimoji="0" lang="en-US" altLang="zh-CN">
                <a:latin typeface="Arial" pitchFamily="34" charset="0"/>
                <a:ea typeface="楷体_GB2312"/>
                <a:cs typeface="楷体_GB2312"/>
              </a:rPr>
              <a:t>1≤k≤n</a:t>
            </a:r>
            <a:r>
              <a:rPr kumimoji="0" lang="zh-CN" altLang="en-US">
                <a:latin typeface="Arial" pitchFamily="34" charset="0"/>
                <a:ea typeface="楷体_GB2312"/>
                <a:cs typeface="楷体_GB2312"/>
              </a:rPr>
              <a:t>，要求找出这</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个元素中第</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小的元素</a:t>
            </a:r>
          </a:p>
        </p:txBody>
      </p:sp>
      <p:sp>
        <p:nvSpPr>
          <p:cNvPr id="153604" name="Rectangle 4"/>
          <p:cNvSpPr>
            <a:spLocks noChangeArrowheads="1"/>
          </p:cNvSpPr>
          <p:nvPr/>
        </p:nvSpPr>
        <p:spPr bwMode="auto">
          <a:xfrm>
            <a:off x="539750" y="2168525"/>
            <a:ext cx="7632700" cy="22891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r>
              <a:rPr lang="en-US" altLang="zh-CN" sz="1800" b="1" dirty="0">
                <a:latin typeface="Arial" pitchFamily="34" charset="0"/>
              </a:rPr>
              <a:t>Type </a:t>
            </a:r>
            <a:r>
              <a:rPr lang="en-US" altLang="zh-CN" sz="1800" b="1" dirty="0" err="1">
                <a:latin typeface="Arial" pitchFamily="34" charset="0"/>
              </a:rPr>
              <a:t>RandomizedSelect</a:t>
            </a:r>
            <a:r>
              <a:rPr lang="en-US" altLang="zh-CN" sz="1800" b="1" dirty="0">
                <a:latin typeface="Arial" pitchFamily="34" charset="0"/>
              </a:rPr>
              <a:t>(Type a[],</a:t>
            </a:r>
            <a:r>
              <a:rPr lang="en-US" altLang="zh-CN" sz="1800" b="1" dirty="0" err="1">
                <a:latin typeface="Arial" pitchFamily="34" charset="0"/>
              </a:rPr>
              <a:t>int</a:t>
            </a:r>
            <a:r>
              <a:rPr lang="en-US" altLang="zh-CN" sz="1800" b="1" dirty="0">
                <a:latin typeface="Arial" pitchFamily="34" charset="0"/>
              </a:rPr>
              <a:t> </a:t>
            </a:r>
            <a:r>
              <a:rPr lang="en-US" altLang="zh-CN" sz="1800" b="1" dirty="0" err="1">
                <a:latin typeface="Arial" pitchFamily="34" charset="0"/>
              </a:rPr>
              <a:t>p,int</a:t>
            </a:r>
            <a:r>
              <a:rPr lang="en-US" altLang="zh-CN" sz="1800" b="1" dirty="0">
                <a:latin typeface="Arial" pitchFamily="34" charset="0"/>
              </a:rPr>
              <a:t> </a:t>
            </a:r>
            <a:r>
              <a:rPr lang="en-US" altLang="zh-CN" sz="1800" b="1" dirty="0" err="1">
                <a:latin typeface="Arial" pitchFamily="34" charset="0"/>
              </a:rPr>
              <a:t>r,int</a:t>
            </a:r>
            <a:r>
              <a:rPr lang="en-US" altLang="zh-CN" sz="1800" b="1" dirty="0">
                <a:latin typeface="Arial" pitchFamily="34" charset="0"/>
              </a:rPr>
              <a:t> k)</a:t>
            </a:r>
          </a:p>
          <a:p>
            <a:r>
              <a:rPr lang="en-US" altLang="zh-CN" sz="1800" b="1" dirty="0">
                <a:latin typeface="Arial" pitchFamily="34" charset="0"/>
              </a:rPr>
              <a:t>{</a:t>
            </a:r>
          </a:p>
          <a:p>
            <a:r>
              <a:rPr lang="en-US" altLang="zh-CN" sz="1800" b="1" dirty="0">
                <a:latin typeface="Arial" pitchFamily="34" charset="0"/>
              </a:rPr>
              <a:t>      </a:t>
            </a:r>
            <a:r>
              <a:rPr lang="zh-CN" altLang="en-US" sz="1800" b="1" dirty="0">
                <a:latin typeface="Arial" pitchFamily="34" charset="0"/>
              </a:rPr>
              <a:t>极值情况：数组中只有一个元素；</a:t>
            </a:r>
          </a:p>
          <a:p>
            <a:r>
              <a:rPr lang="zh-CN" altLang="en-US" sz="1800" b="1" dirty="0">
                <a:latin typeface="Arial" pitchFamily="34" charset="0"/>
              </a:rPr>
              <a:t>      利用二分法进行划分，分成两个数组，左半部和右半部，左半部小于右半部。</a:t>
            </a:r>
          </a:p>
          <a:p>
            <a:r>
              <a:rPr lang="zh-CN" altLang="en-US" sz="1800" b="1" dirty="0">
                <a:latin typeface="Arial" pitchFamily="34" charset="0"/>
              </a:rPr>
              <a:t>      统计出左半部的元素个数</a:t>
            </a:r>
            <a:r>
              <a:rPr lang="en-US" altLang="zh-CN" sz="1800" b="1" dirty="0" err="1">
                <a:latin typeface="Arial" pitchFamily="34" charset="0"/>
              </a:rPr>
              <a:t>i</a:t>
            </a:r>
            <a:r>
              <a:rPr lang="zh-CN" altLang="en-US" sz="1800" b="1" dirty="0">
                <a:latin typeface="Arial" pitchFamily="34" charset="0"/>
              </a:rPr>
              <a:t>，如果 </a:t>
            </a:r>
            <a:r>
              <a:rPr lang="en-US" altLang="zh-CN" sz="1800" b="1" dirty="0">
                <a:latin typeface="Arial" pitchFamily="34" charset="0"/>
              </a:rPr>
              <a:t>(k&lt;=</a:t>
            </a:r>
            <a:r>
              <a:rPr lang="en-US" altLang="zh-CN" sz="1800" b="1" dirty="0" err="1">
                <a:latin typeface="Arial" pitchFamily="34" charset="0"/>
              </a:rPr>
              <a:t>i</a:t>
            </a:r>
            <a:r>
              <a:rPr lang="en-US" altLang="zh-CN" sz="1800" b="1" dirty="0">
                <a:latin typeface="Arial" pitchFamily="34" charset="0"/>
              </a:rPr>
              <a:t>) k</a:t>
            </a:r>
            <a:r>
              <a:rPr lang="zh-CN" altLang="en-US" sz="1800" b="1" dirty="0">
                <a:latin typeface="Arial" pitchFamily="34" charset="0"/>
              </a:rPr>
              <a:t>一定出现在左半部</a:t>
            </a:r>
          </a:p>
          <a:p>
            <a:r>
              <a:rPr lang="zh-CN" altLang="en-US" sz="1800" b="1" dirty="0">
                <a:latin typeface="Arial" pitchFamily="34" charset="0"/>
              </a:rPr>
              <a:t>      否则，</a:t>
            </a:r>
            <a:r>
              <a:rPr lang="en-US" altLang="zh-CN" sz="1800" b="1" dirty="0">
                <a:latin typeface="Arial" pitchFamily="34" charset="0"/>
              </a:rPr>
              <a:t>k</a:t>
            </a:r>
            <a:r>
              <a:rPr lang="zh-CN" altLang="en-US" sz="1800" b="1" dirty="0">
                <a:latin typeface="Arial" pitchFamily="34" charset="0"/>
              </a:rPr>
              <a:t>在右半部，则问题变成了在右半部递归查找第</a:t>
            </a:r>
            <a:r>
              <a:rPr lang="en-US" altLang="zh-CN" sz="1800" b="1" dirty="0">
                <a:latin typeface="Arial" pitchFamily="34" charset="0"/>
              </a:rPr>
              <a:t>k-</a:t>
            </a:r>
            <a:r>
              <a:rPr lang="en-US" altLang="zh-CN" sz="1800" b="1" dirty="0" err="1">
                <a:latin typeface="Arial" pitchFamily="34" charset="0"/>
              </a:rPr>
              <a:t>i</a:t>
            </a:r>
            <a:r>
              <a:rPr lang="zh-CN" altLang="en-US" sz="1800" b="1" dirty="0">
                <a:latin typeface="Arial" pitchFamily="34" charset="0"/>
              </a:rPr>
              <a:t>小元素。</a:t>
            </a:r>
          </a:p>
          <a:p>
            <a:r>
              <a:rPr lang="en-US" altLang="zh-CN" sz="1800" b="1" dirty="0">
                <a:latin typeface="Arial" pitchFamily="34" charset="0"/>
              </a:rPr>
              <a:t>}</a:t>
            </a:r>
          </a:p>
        </p:txBody>
      </p:sp>
      <p:sp>
        <p:nvSpPr>
          <p:cNvPr id="153605" name="Text Box 5"/>
          <p:cNvSpPr txBox="1">
            <a:spLocks noChangeArrowheads="1"/>
          </p:cNvSpPr>
          <p:nvPr/>
        </p:nvSpPr>
        <p:spPr bwMode="auto">
          <a:xfrm>
            <a:off x="323850" y="4581525"/>
            <a:ext cx="8569325" cy="88582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chemeClr val="bg1"/>
                </a:solidFill>
                <a:latin typeface="Arial" pitchFamily="34" charset="0"/>
                <a:ea typeface="楷体_GB2312"/>
                <a:cs typeface="楷体_GB2312"/>
              </a:rPr>
              <a:t>想想这个算法的最坏情况下，是什么样子的？</a:t>
            </a:r>
          </a:p>
          <a:p>
            <a:r>
              <a:rPr kumimoji="0" lang="zh-CN" altLang="en-US" b="1">
                <a:solidFill>
                  <a:schemeClr val="bg1"/>
                </a:solidFill>
                <a:latin typeface="Arial" pitchFamily="34" charset="0"/>
                <a:ea typeface="楷体_GB2312"/>
                <a:cs typeface="楷体_GB2312"/>
              </a:rPr>
              <a:t>是否可以借鉴快速排序的思路？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checkerboard(across)">
                                      <p:cBhvr>
                                        <p:cTn id="7" dur="500"/>
                                        <p:tgtEl>
                                          <p:spTgt spid="1536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05"/>
                                        </p:tgtEl>
                                        <p:attrNameLst>
                                          <p:attrName>style.visibility</p:attrName>
                                        </p:attrNameLst>
                                      </p:cBhvr>
                                      <p:to>
                                        <p:strVal val="visible"/>
                                      </p:to>
                                    </p:set>
                                    <p:animEffect transition="in" filter="blinds(horizontal)">
                                      <p:cBhvr>
                                        <p:cTn id="12" dur="500"/>
                                        <p:tgtEl>
                                          <p:spTgt spid="153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P spid="15360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260648"/>
            <a:ext cx="8543925" cy="557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zh-CN" altLang="en-US" b="1">
                <a:solidFill>
                  <a:srgbClr val="FF0000"/>
                </a:solidFill>
              </a:rPr>
              <a:t>通过例子来理解分治法</a:t>
            </a:r>
          </a:p>
        </p:txBody>
      </p:sp>
      <p:sp>
        <p:nvSpPr>
          <p:cNvPr id="20483" name="Rectangle 4"/>
          <p:cNvSpPr>
            <a:spLocks noGrp="1" noChangeArrowheads="1"/>
          </p:cNvSpPr>
          <p:nvPr>
            <p:ph type="subTitle" idx="1"/>
          </p:nvPr>
        </p:nvSpPr>
        <p:spPr/>
        <p:txBody>
          <a:bodyPr/>
          <a:lstStyle/>
          <a:p>
            <a:pPr eaLnBrk="1" hangingPunct="1"/>
            <a:r>
              <a:rPr lang="zh-CN" altLang="en-US"/>
              <a:t>二分搜索</a:t>
            </a:r>
          </a:p>
          <a:p>
            <a:pPr eaLnBrk="1" hangingPunct="1"/>
            <a:r>
              <a:rPr lang="zh-CN" altLang="en-US">
                <a:sym typeface="+mn-ea"/>
              </a:rPr>
              <a:t>减小规模？</a:t>
            </a:r>
            <a:r>
              <a:rPr lang="en-US" altLang="zh-CN">
                <a:sym typeface="+mn-ea"/>
              </a:rPr>
              <a:t>== </a:t>
            </a:r>
            <a:r>
              <a:rPr lang="zh-CN" altLang="en-US"/>
              <a:t>提高效率？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400">
                <a:solidFill>
                  <a:schemeClr val="tx2"/>
                </a:solidFill>
                <a:effectLst>
                  <a:outerShdw blurRad="38100" dist="38100" dir="2700000" algn="tl">
                    <a:srgbClr val="C0C0C0"/>
                  </a:outerShdw>
                </a:effectLst>
                <a:latin typeface="黑体" pitchFamily="49" charset="-122"/>
                <a:ea typeface="黑体" pitchFamily="49" charset="-122"/>
              </a:rPr>
              <a:t>选择问题</a:t>
            </a:r>
          </a:p>
        </p:txBody>
      </p:sp>
      <p:sp>
        <p:nvSpPr>
          <p:cNvPr id="154627" name="Rectangle 3"/>
          <p:cNvSpPr>
            <a:spLocks noChangeArrowheads="1"/>
          </p:cNvSpPr>
          <p:nvPr/>
        </p:nvSpPr>
        <p:spPr bwMode="auto">
          <a:xfrm>
            <a:off x="250825" y="1125538"/>
            <a:ext cx="8642350" cy="8223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latin typeface="Arial" pitchFamily="34" charset="0"/>
                <a:ea typeface="楷体_GB2312"/>
                <a:cs typeface="楷体_GB2312"/>
              </a:rPr>
              <a:t>给定线性序集中</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个元素和一个整数</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a:t>
            </a:r>
            <a:r>
              <a:rPr kumimoji="0" lang="en-US" altLang="zh-CN">
                <a:latin typeface="Arial" pitchFamily="34" charset="0"/>
                <a:ea typeface="楷体_GB2312"/>
                <a:cs typeface="楷体_GB2312"/>
              </a:rPr>
              <a:t>1≤k≤n</a:t>
            </a:r>
            <a:r>
              <a:rPr kumimoji="0" lang="zh-CN" altLang="en-US">
                <a:latin typeface="Arial" pitchFamily="34" charset="0"/>
                <a:ea typeface="楷体_GB2312"/>
                <a:cs typeface="楷体_GB2312"/>
              </a:rPr>
              <a:t>，要求找出这</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个元素中第</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小的元素</a:t>
            </a:r>
          </a:p>
        </p:txBody>
      </p:sp>
      <p:sp>
        <p:nvSpPr>
          <p:cNvPr id="154628" name="Rectangle 4"/>
          <p:cNvSpPr>
            <a:spLocks noChangeArrowheads="1"/>
          </p:cNvSpPr>
          <p:nvPr/>
        </p:nvSpPr>
        <p:spPr bwMode="auto">
          <a:xfrm>
            <a:off x="850900" y="2212975"/>
            <a:ext cx="5187950" cy="256381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r>
              <a:rPr lang="en-US" altLang="zh-CN" sz="1800" dirty="0">
                <a:latin typeface="Arial" pitchFamily="34" charset="0"/>
              </a:rPr>
              <a:t>template&lt;class Type&gt;</a:t>
            </a:r>
          </a:p>
          <a:p>
            <a:r>
              <a:rPr lang="en-US" altLang="zh-CN" sz="1800" dirty="0">
                <a:latin typeface="Arial" pitchFamily="34" charset="0"/>
              </a:rPr>
              <a:t>Type </a:t>
            </a:r>
            <a:r>
              <a:rPr lang="en-US" altLang="zh-CN" sz="1800" b="1" dirty="0" err="1">
                <a:latin typeface="Arial" pitchFamily="34" charset="0"/>
              </a:rPr>
              <a:t>RandomizedSelect</a:t>
            </a:r>
            <a:r>
              <a:rPr lang="en-US" altLang="zh-CN" sz="1800" dirty="0">
                <a:latin typeface="Arial" pitchFamily="34" charset="0"/>
              </a:rPr>
              <a:t>(Type a[],</a:t>
            </a:r>
            <a:r>
              <a:rPr lang="en-US" altLang="zh-CN" sz="1800" dirty="0" err="1">
                <a:latin typeface="Arial" pitchFamily="34" charset="0"/>
              </a:rPr>
              <a:t>int</a:t>
            </a:r>
            <a:r>
              <a:rPr lang="en-US" altLang="zh-CN" sz="1800" dirty="0">
                <a:latin typeface="Arial" pitchFamily="34" charset="0"/>
              </a:rPr>
              <a:t> </a:t>
            </a:r>
            <a:r>
              <a:rPr lang="en-US" altLang="zh-CN" sz="1800" dirty="0" err="1">
                <a:latin typeface="Arial" pitchFamily="34" charset="0"/>
              </a:rPr>
              <a:t>p,int</a:t>
            </a:r>
            <a:r>
              <a:rPr lang="en-US" altLang="zh-CN" sz="1800" dirty="0">
                <a:latin typeface="Arial" pitchFamily="34" charset="0"/>
              </a:rPr>
              <a:t> </a:t>
            </a:r>
            <a:r>
              <a:rPr lang="en-US" altLang="zh-CN" sz="1800" dirty="0" err="1">
                <a:latin typeface="Arial" pitchFamily="34" charset="0"/>
              </a:rPr>
              <a:t>r,int</a:t>
            </a:r>
            <a:r>
              <a:rPr lang="en-US" altLang="zh-CN" sz="1800" dirty="0">
                <a:latin typeface="Arial" pitchFamily="34" charset="0"/>
              </a:rPr>
              <a:t> k)</a:t>
            </a:r>
          </a:p>
          <a:p>
            <a:r>
              <a:rPr lang="en-US" altLang="zh-CN" sz="1800" dirty="0">
                <a:latin typeface="Arial" pitchFamily="34" charset="0"/>
              </a:rPr>
              <a:t>{</a:t>
            </a:r>
          </a:p>
          <a:p>
            <a:r>
              <a:rPr lang="en-US" altLang="zh-CN" sz="1800" dirty="0">
                <a:latin typeface="Arial" pitchFamily="34" charset="0"/>
              </a:rPr>
              <a:t>      if (p==r) return a[p];</a:t>
            </a:r>
          </a:p>
          <a:p>
            <a:r>
              <a:rPr lang="en-US" altLang="zh-CN" sz="1800" dirty="0">
                <a:latin typeface="Arial" pitchFamily="34" charset="0"/>
              </a:rPr>
              <a:t>      </a:t>
            </a:r>
            <a:r>
              <a:rPr lang="en-US" altLang="zh-CN" sz="1800" dirty="0" err="1">
                <a:latin typeface="Arial" pitchFamily="34" charset="0"/>
              </a:rPr>
              <a:t>int</a:t>
            </a:r>
            <a:r>
              <a:rPr lang="en-US" altLang="zh-CN" sz="1800" dirty="0">
                <a:latin typeface="Arial" pitchFamily="34" charset="0"/>
              </a:rPr>
              <a:t> x=</a:t>
            </a:r>
            <a:r>
              <a:rPr lang="en-US" altLang="zh-CN" sz="1800" dirty="0" err="1">
                <a:latin typeface="Arial" pitchFamily="34" charset="0"/>
              </a:rPr>
              <a:t>RandomizedPartition</a:t>
            </a:r>
            <a:r>
              <a:rPr lang="en-US" altLang="zh-CN" sz="1800" dirty="0">
                <a:latin typeface="Arial" pitchFamily="34" charset="0"/>
              </a:rPr>
              <a:t>(</a:t>
            </a:r>
            <a:r>
              <a:rPr lang="en-US" altLang="zh-CN" sz="1800" dirty="0" err="1">
                <a:latin typeface="Arial" pitchFamily="34" charset="0"/>
              </a:rPr>
              <a:t>a,p,r</a:t>
            </a:r>
            <a:r>
              <a:rPr lang="en-US" altLang="zh-CN" sz="1800" dirty="0">
                <a:latin typeface="Arial" pitchFamily="34" charset="0"/>
              </a:rPr>
              <a:t>),</a:t>
            </a:r>
          </a:p>
          <a:p>
            <a:r>
              <a:rPr lang="en-US" altLang="zh-CN" sz="1800" dirty="0">
                <a:latin typeface="Arial" pitchFamily="34" charset="0"/>
              </a:rPr>
              <a:t>      </a:t>
            </a:r>
            <a:r>
              <a:rPr lang="en-US" altLang="zh-CN" sz="1800" dirty="0" err="1">
                <a:latin typeface="Arial" pitchFamily="34" charset="0"/>
              </a:rPr>
              <a:t>i</a:t>
            </a:r>
            <a:r>
              <a:rPr lang="en-US" altLang="zh-CN" sz="1800" dirty="0">
                <a:latin typeface="Arial" pitchFamily="34" charset="0"/>
              </a:rPr>
              <a:t>=x-p+1;</a:t>
            </a:r>
          </a:p>
          <a:p>
            <a:r>
              <a:rPr lang="en-US" altLang="zh-CN" sz="1800" dirty="0">
                <a:latin typeface="Arial" pitchFamily="34" charset="0"/>
              </a:rPr>
              <a:t>      if (k&lt;=j) return </a:t>
            </a:r>
            <a:r>
              <a:rPr lang="en-US" altLang="zh-CN" sz="1800" dirty="0" err="1">
                <a:latin typeface="Arial" pitchFamily="34" charset="0"/>
              </a:rPr>
              <a:t>RandomizedSelect</a:t>
            </a:r>
            <a:r>
              <a:rPr lang="en-US" altLang="zh-CN" sz="1800" dirty="0">
                <a:latin typeface="Arial" pitchFamily="34" charset="0"/>
              </a:rPr>
              <a:t>(</a:t>
            </a:r>
            <a:r>
              <a:rPr lang="en-US" altLang="zh-CN" sz="1800" dirty="0" err="1">
                <a:latin typeface="Arial" pitchFamily="34" charset="0"/>
              </a:rPr>
              <a:t>a,p,x,k</a:t>
            </a:r>
            <a:r>
              <a:rPr lang="en-US" altLang="zh-CN" sz="1800" dirty="0">
                <a:latin typeface="Arial" pitchFamily="34" charset="0"/>
              </a:rPr>
              <a:t>);</a:t>
            </a:r>
          </a:p>
          <a:p>
            <a:r>
              <a:rPr lang="en-US" altLang="zh-CN" sz="1800" dirty="0">
                <a:latin typeface="Arial" pitchFamily="34" charset="0"/>
              </a:rPr>
              <a:t>      else return </a:t>
            </a:r>
            <a:r>
              <a:rPr lang="en-US" altLang="zh-CN" sz="1800" dirty="0" err="1">
                <a:latin typeface="Arial" pitchFamily="34" charset="0"/>
              </a:rPr>
              <a:t>RandomizedSelect</a:t>
            </a:r>
            <a:r>
              <a:rPr lang="en-US" altLang="zh-CN" sz="1800" dirty="0">
                <a:latin typeface="Arial" pitchFamily="34" charset="0"/>
              </a:rPr>
              <a:t>(a,x+1,r,k-i);</a:t>
            </a:r>
          </a:p>
          <a:p>
            <a:r>
              <a:rPr lang="en-US" altLang="zh-CN" sz="1800" dirty="0">
                <a:latin typeface="Arial" pitchFamily="34" charset="0"/>
              </a:rPr>
              <a:t>}</a:t>
            </a:r>
          </a:p>
        </p:txBody>
      </p:sp>
      <p:sp>
        <p:nvSpPr>
          <p:cNvPr id="154629" name="Text Box 5"/>
          <p:cNvSpPr txBox="1">
            <a:spLocks noChangeArrowheads="1"/>
          </p:cNvSpPr>
          <p:nvPr/>
        </p:nvSpPr>
        <p:spPr bwMode="auto">
          <a:xfrm>
            <a:off x="323850" y="5084763"/>
            <a:ext cx="8569325" cy="125095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chemeClr val="bg1"/>
                </a:solidFill>
                <a:latin typeface="Arial" pitchFamily="34" charset="0"/>
                <a:ea typeface="楷体_GB2312"/>
                <a:cs typeface="楷体_GB2312"/>
              </a:rPr>
              <a:t>在最坏情况下，算法</a:t>
            </a:r>
            <a:r>
              <a:rPr kumimoji="0" lang="en-US" altLang="zh-CN" b="1">
                <a:solidFill>
                  <a:schemeClr val="bg1"/>
                </a:solidFill>
                <a:latin typeface="Arial" pitchFamily="34" charset="0"/>
                <a:ea typeface="楷体_GB2312"/>
                <a:cs typeface="楷体_GB2312"/>
              </a:rPr>
              <a:t>randomizedSelect</a:t>
            </a:r>
            <a:r>
              <a:rPr kumimoji="0" lang="zh-CN" altLang="en-US" b="1">
                <a:solidFill>
                  <a:schemeClr val="bg1"/>
                </a:solidFill>
                <a:latin typeface="Arial" pitchFamily="34" charset="0"/>
                <a:ea typeface="楷体_GB2312"/>
                <a:cs typeface="楷体_GB2312"/>
              </a:rPr>
              <a:t>需要</a:t>
            </a:r>
            <a:r>
              <a:rPr kumimoji="0" lang="en-US" altLang="zh-CN" b="1">
                <a:solidFill>
                  <a:schemeClr val="bg1"/>
                </a:solidFill>
                <a:latin typeface="Arial" pitchFamily="34" charset="0"/>
                <a:ea typeface="楷体_GB2312"/>
                <a:cs typeface="楷体_GB2312"/>
              </a:rPr>
              <a:t>O(n</a:t>
            </a:r>
            <a:r>
              <a:rPr kumimoji="0" lang="en-US" altLang="zh-CN" b="1" baseline="30000">
                <a:solidFill>
                  <a:schemeClr val="bg1"/>
                </a:solidFill>
                <a:latin typeface="Arial" pitchFamily="34" charset="0"/>
                <a:ea typeface="楷体_GB2312"/>
                <a:cs typeface="楷体_GB2312"/>
              </a:rPr>
              <a:t>2</a:t>
            </a:r>
            <a:r>
              <a:rPr kumimoji="0" lang="en-US" altLang="zh-CN" b="1">
                <a:solidFill>
                  <a:schemeClr val="bg1"/>
                </a:solidFill>
                <a:latin typeface="Arial" pitchFamily="34" charset="0"/>
                <a:ea typeface="楷体_GB2312"/>
                <a:cs typeface="楷体_GB2312"/>
              </a:rPr>
              <a:t>)</a:t>
            </a:r>
            <a:r>
              <a:rPr kumimoji="0" lang="zh-CN" altLang="en-US" b="1">
                <a:solidFill>
                  <a:schemeClr val="bg1"/>
                </a:solidFill>
                <a:latin typeface="Arial" pitchFamily="34" charset="0"/>
                <a:ea typeface="楷体_GB2312"/>
                <a:cs typeface="楷体_GB2312"/>
              </a:rPr>
              <a:t>计算时间</a:t>
            </a:r>
          </a:p>
          <a:p>
            <a:r>
              <a:rPr kumimoji="0" lang="zh-CN" altLang="en-US" b="1">
                <a:solidFill>
                  <a:schemeClr val="bg1"/>
                </a:solidFill>
                <a:latin typeface="Arial" pitchFamily="34" charset="0"/>
                <a:ea typeface="楷体_GB2312"/>
                <a:cs typeface="楷体_GB2312"/>
              </a:rPr>
              <a:t>但可以证明，算法</a:t>
            </a:r>
            <a:r>
              <a:rPr kumimoji="0" lang="en-US" altLang="zh-CN" b="1">
                <a:solidFill>
                  <a:schemeClr val="bg1"/>
                </a:solidFill>
                <a:latin typeface="Arial" pitchFamily="34" charset="0"/>
                <a:ea typeface="楷体_GB2312"/>
                <a:cs typeface="楷体_GB2312"/>
              </a:rPr>
              <a:t>randomizedSelect</a:t>
            </a:r>
            <a:r>
              <a:rPr kumimoji="0" lang="zh-CN" altLang="en-US" b="1">
                <a:solidFill>
                  <a:schemeClr val="bg1"/>
                </a:solidFill>
                <a:latin typeface="Arial" pitchFamily="34" charset="0"/>
                <a:ea typeface="楷体_GB2312"/>
                <a:cs typeface="楷体_GB2312"/>
              </a:rPr>
              <a:t>可以在</a:t>
            </a:r>
            <a:r>
              <a:rPr kumimoji="0" lang="en-US" altLang="zh-CN" b="1">
                <a:solidFill>
                  <a:schemeClr val="bg1"/>
                </a:solidFill>
                <a:latin typeface="Arial" pitchFamily="34" charset="0"/>
                <a:ea typeface="楷体_GB2312"/>
                <a:cs typeface="楷体_GB2312"/>
              </a:rPr>
              <a:t>O(n)</a:t>
            </a:r>
            <a:r>
              <a:rPr kumimoji="0" lang="zh-CN" altLang="en-US" b="1">
                <a:solidFill>
                  <a:schemeClr val="bg1"/>
                </a:solidFill>
                <a:latin typeface="Arial" pitchFamily="34" charset="0"/>
                <a:ea typeface="楷体_GB2312"/>
                <a:cs typeface="楷体_GB2312"/>
              </a:rPr>
              <a:t>平均时间内找出</a:t>
            </a:r>
            <a:r>
              <a:rPr kumimoji="0" lang="en-US" altLang="zh-CN" b="1">
                <a:solidFill>
                  <a:schemeClr val="bg1"/>
                </a:solidFill>
                <a:latin typeface="Arial" pitchFamily="34" charset="0"/>
                <a:ea typeface="楷体_GB2312"/>
                <a:cs typeface="楷体_GB2312"/>
              </a:rPr>
              <a:t>n</a:t>
            </a:r>
            <a:r>
              <a:rPr kumimoji="0" lang="zh-CN" altLang="en-US" b="1">
                <a:solidFill>
                  <a:schemeClr val="bg1"/>
                </a:solidFill>
                <a:latin typeface="Arial" pitchFamily="34" charset="0"/>
                <a:ea typeface="楷体_GB2312"/>
                <a:cs typeface="楷体_GB2312"/>
              </a:rPr>
              <a:t>个输入元素中的第</a:t>
            </a:r>
            <a:r>
              <a:rPr kumimoji="0" lang="en-US" altLang="zh-CN" b="1">
                <a:solidFill>
                  <a:schemeClr val="bg1"/>
                </a:solidFill>
                <a:latin typeface="Arial" pitchFamily="34" charset="0"/>
                <a:ea typeface="楷体_GB2312"/>
                <a:cs typeface="楷体_GB2312"/>
              </a:rPr>
              <a:t>k</a:t>
            </a:r>
            <a:r>
              <a:rPr kumimoji="0" lang="zh-CN" altLang="en-US" b="1">
                <a:solidFill>
                  <a:schemeClr val="bg1"/>
                </a:solidFill>
                <a:latin typeface="Arial" pitchFamily="34" charset="0"/>
                <a:ea typeface="楷体_GB2312"/>
                <a:cs typeface="楷体_GB2312"/>
              </a:rPr>
              <a:t>小元素。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629"/>
                                        </p:tgtEl>
                                        <p:attrNameLst>
                                          <p:attrName>style.visibility</p:attrName>
                                        </p:attrNameLst>
                                      </p:cBhvr>
                                      <p:to>
                                        <p:strVal val="visible"/>
                                      </p:to>
                                    </p:set>
                                    <p:animEffect transition="in" filter="blinds(horizontal)">
                                      <p:cBhvr>
                                        <p:cTn id="7" dur="500"/>
                                        <p:tgtEl>
                                          <p:spTgt spid="154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9"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ctrTitle" idx="4294967295"/>
          </p:nvPr>
        </p:nvSpPr>
        <p:spPr>
          <a:xfrm>
            <a:off x="685800" y="2130425"/>
            <a:ext cx="7772400" cy="1470025"/>
          </a:xfrm>
        </p:spPr>
        <p:txBody>
          <a:bodyPr/>
          <a:lstStyle/>
          <a:p>
            <a:r>
              <a:rPr lang="zh-CN" altLang="en-US" b="1" dirty="0">
                <a:solidFill>
                  <a:srgbClr val="1E048A"/>
                </a:solidFill>
              </a:rPr>
              <a:t>深入分析选择问题</a:t>
            </a:r>
          </a:p>
        </p:txBody>
      </p:sp>
      <p:sp>
        <p:nvSpPr>
          <p:cNvPr id="155651" name="Rectangle 3"/>
          <p:cNvSpPr>
            <a:spLocks noGrp="1" noChangeArrowheads="1"/>
          </p:cNvSpPr>
          <p:nvPr>
            <p:ph type="subTitle" idx="4294967295"/>
          </p:nvPr>
        </p:nvSpPr>
        <p:spPr>
          <a:xfrm>
            <a:off x="1371600" y="3886200"/>
            <a:ext cx="6400800" cy="1752600"/>
          </a:xfrm>
        </p:spPr>
        <p:txBody>
          <a:bodyPr/>
          <a:lstStyle/>
          <a:p>
            <a:pPr marL="0" indent="0" algn="ctr">
              <a:buFontTx/>
              <a:buNone/>
            </a:pPr>
            <a:r>
              <a:rPr lang="zh-CN" altLang="en-US" dirty="0"/>
              <a:t>上述算法的核心步骤是什么？</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000" dirty="0">
                <a:solidFill>
                  <a:srgbClr val="1E048A"/>
                </a:solidFill>
                <a:latin typeface="黑体" pitchFamily="49" charset="-122"/>
                <a:ea typeface="黑体" pitchFamily="49" charset="-122"/>
              </a:rPr>
              <a:t>线性时间选择</a:t>
            </a:r>
          </a:p>
        </p:txBody>
      </p:sp>
      <p:sp>
        <p:nvSpPr>
          <p:cNvPr id="156675" name="Text Box 3"/>
          <p:cNvSpPr txBox="1">
            <a:spLocks noChangeArrowheads="1"/>
          </p:cNvSpPr>
          <p:nvPr/>
        </p:nvSpPr>
        <p:spPr bwMode="auto">
          <a:xfrm>
            <a:off x="250825" y="908050"/>
            <a:ext cx="8569325" cy="252888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sz="3200">
                <a:latin typeface="Arial" pitchFamily="34" charset="0"/>
                <a:ea typeface="楷体_GB2312"/>
                <a:cs typeface="楷体_GB2312"/>
              </a:rPr>
              <a:t>如果能在线性时间内找到一个划分基准，使得按这个基准所划分出的</a:t>
            </a:r>
            <a:r>
              <a:rPr kumimoji="0" lang="en-US" altLang="zh-CN" sz="3200">
                <a:latin typeface="Arial" pitchFamily="34" charset="0"/>
                <a:ea typeface="楷体_GB2312"/>
                <a:cs typeface="楷体_GB2312"/>
              </a:rPr>
              <a:t>2</a:t>
            </a:r>
            <a:r>
              <a:rPr kumimoji="0" lang="zh-CN" altLang="en-US" sz="3200">
                <a:latin typeface="Arial" pitchFamily="34" charset="0"/>
                <a:ea typeface="楷体_GB2312"/>
                <a:cs typeface="楷体_GB2312"/>
              </a:rPr>
              <a:t>个子数组的长度都至少为原数组长度的</a:t>
            </a:r>
            <a:r>
              <a:rPr kumimoji="0" lang="en-US" altLang="zh-CN" sz="3200">
                <a:latin typeface="Arial" pitchFamily="34" charset="0"/>
                <a:ea typeface="楷体_GB2312"/>
                <a:cs typeface="楷体_GB2312"/>
              </a:rPr>
              <a:t>ε</a:t>
            </a:r>
            <a:r>
              <a:rPr kumimoji="0" lang="zh-CN" altLang="en-US" sz="3200">
                <a:latin typeface="Arial" pitchFamily="34" charset="0"/>
                <a:ea typeface="楷体_GB2312"/>
                <a:cs typeface="楷体_GB2312"/>
              </a:rPr>
              <a:t>倍</a:t>
            </a:r>
            <a:r>
              <a:rPr kumimoji="0" lang="en-US" altLang="zh-CN" sz="3200">
                <a:latin typeface="Arial" pitchFamily="34" charset="0"/>
                <a:ea typeface="楷体_GB2312"/>
                <a:cs typeface="楷体_GB2312"/>
              </a:rPr>
              <a:t>(0&lt;ε&lt;1</a:t>
            </a:r>
            <a:r>
              <a:rPr kumimoji="0" lang="zh-CN" altLang="en-US" sz="3200">
                <a:latin typeface="Arial" pitchFamily="34" charset="0"/>
                <a:ea typeface="楷体_GB2312"/>
                <a:cs typeface="楷体_GB2312"/>
              </a:rPr>
              <a:t>是某个正常数</a:t>
            </a:r>
            <a:r>
              <a:rPr kumimoji="0" lang="en-US" altLang="zh-CN" sz="3200">
                <a:latin typeface="Arial" pitchFamily="34" charset="0"/>
                <a:ea typeface="楷体_GB2312"/>
                <a:cs typeface="楷体_GB2312"/>
              </a:rPr>
              <a:t>)</a:t>
            </a:r>
            <a:r>
              <a:rPr kumimoji="0" lang="zh-CN" altLang="en-US" sz="3200">
                <a:latin typeface="Arial" pitchFamily="34" charset="0"/>
                <a:ea typeface="楷体_GB2312"/>
                <a:cs typeface="楷体_GB2312"/>
              </a:rPr>
              <a:t>，那么就可以</a:t>
            </a:r>
            <a:r>
              <a:rPr kumimoji="0" lang="zh-CN" altLang="en-US" sz="3200" b="1">
                <a:latin typeface="Arial" pitchFamily="34" charset="0"/>
                <a:ea typeface="黑体" pitchFamily="49" charset="-122"/>
              </a:rPr>
              <a:t>在最坏情况下</a:t>
            </a:r>
            <a:r>
              <a:rPr kumimoji="0" lang="zh-CN" altLang="en-US" sz="3200">
                <a:latin typeface="Arial" pitchFamily="34" charset="0"/>
                <a:ea typeface="楷体_GB2312"/>
                <a:cs typeface="楷体_GB2312"/>
              </a:rPr>
              <a:t>用</a:t>
            </a:r>
            <a:r>
              <a:rPr kumimoji="0" lang="en-US" altLang="zh-CN" sz="3200">
                <a:latin typeface="Arial" pitchFamily="34" charset="0"/>
                <a:ea typeface="楷体_GB2312"/>
                <a:cs typeface="楷体_GB2312"/>
              </a:rPr>
              <a:t>O(n)</a:t>
            </a:r>
            <a:r>
              <a:rPr kumimoji="0" lang="zh-CN" altLang="en-US" sz="3200">
                <a:latin typeface="Arial" pitchFamily="34" charset="0"/>
                <a:ea typeface="楷体_GB2312"/>
                <a:cs typeface="楷体_GB2312"/>
              </a:rPr>
              <a:t>时间完成选择任务，</a:t>
            </a:r>
            <a:r>
              <a:rPr kumimoji="0" lang="zh-CN" altLang="en-US" sz="3200" b="1">
                <a:solidFill>
                  <a:srgbClr val="CC0000"/>
                </a:solidFill>
                <a:latin typeface="Arial" pitchFamily="34" charset="0"/>
                <a:ea typeface="楷体_GB2312"/>
                <a:cs typeface="楷体_GB2312"/>
              </a:rPr>
              <a:t>这是线性时间选择问题。</a:t>
            </a:r>
          </a:p>
        </p:txBody>
      </p:sp>
      <p:sp>
        <p:nvSpPr>
          <p:cNvPr id="156676" name="Text Box 4"/>
          <p:cNvSpPr txBox="1">
            <a:spLocks noChangeArrowheads="1"/>
          </p:cNvSpPr>
          <p:nvPr/>
        </p:nvSpPr>
        <p:spPr bwMode="auto">
          <a:xfrm>
            <a:off x="468313" y="3500438"/>
            <a:ext cx="7920037" cy="2528887"/>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sz="3200">
                <a:latin typeface="Arial" pitchFamily="34" charset="0"/>
                <a:ea typeface="楷体_GB2312"/>
                <a:cs typeface="楷体_GB2312"/>
              </a:rPr>
              <a:t>例如，若</a:t>
            </a:r>
            <a:r>
              <a:rPr kumimoji="0" lang="en-US" altLang="zh-CN" sz="3200">
                <a:latin typeface="Arial" pitchFamily="34" charset="0"/>
                <a:ea typeface="楷体_GB2312"/>
                <a:cs typeface="楷体_GB2312"/>
              </a:rPr>
              <a:t>ε=9/10</a:t>
            </a:r>
            <a:r>
              <a:rPr kumimoji="0" lang="zh-CN" altLang="en-US" sz="3200">
                <a:latin typeface="Arial" pitchFamily="34" charset="0"/>
                <a:ea typeface="楷体_GB2312"/>
                <a:cs typeface="楷体_GB2312"/>
              </a:rPr>
              <a:t>，算法递归调用所产生的子数组的长度至少缩短</a:t>
            </a:r>
            <a:r>
              <a:rPr kumimoji="0" lang="en-US" altLang="zh-CN" sz="3200">
                <a:latin typeface="Arial" pitchFamily="34" charset="0"/>
                <a:ea typeface="楷体_GB2312"/>
                <a:cs typeface="楷体_GB2312"/>
              </a:rPr>
              <a:t>1/10</a:t>
            </a:r>
            <a:r>
              <a:rPr kumimoji="0" lang="zh-CN" altLang="en-US" sz="3200">
                <a:latin typeface="Arial" pitchFamily="34" charset="0"/>
                <a:ea typeface="楷体_GB2312"/>
                <a:cs typeface="楷体_GB2312"/>
              </a:rPr>
              <a:t>。所以，在最坏情况下，算法所需的计算时间</a:t>
            </a:r>
            <a:r>
              <a:rPr kumimoji="0" lang="en-US" altLang="zh-CN" sz="3200">
                <a:latin typeface="Arial" pitchFamily="34" charset="0"/>
                <a:ea typeface="楷体_GB2312"/>
                <a:cs typeface="楷体_GB2312"/>
              </a:rPr>
              <a:t>T(n)</a:t>
            </a:r>
            <a:r>
              <a:rPr kumimoji="0" lang="zh-CN" altLang="en-US" sz="3200">
                <a:latin typeface="Arial" pitchFamily="34" charset="0"/>
                <a:ea typeface="楷体_GB2312"/>
                <a:cs typeface="楷体_GB2312"/>
              </a:rPr>
              <a:t>满足递归式</a:t>
            </a:r>
            <a:r>
              <a:rPr kumimoji="0" lang="en-US" altLang="zh-CN" sz="3200">
                <a:latin typeface="Arial" pitchFamily="34" charset="0"/>
                <a:ea typeface="楷体_GB2312"/>
                <a:cs typeface="楷体_GB2312"/>
              </a:rPr>
              <a:t>T(n)≤T(9n/10)+O(n) </a:t>
            </a:r>
            <a:r>
              <a:rPr kumimoji="0" lang="zh-CN" altLang="en-US" sz="3200">
                <a:latin typeface="Arial" pitchFamily="34" charset="0"/>
                <a:ea typeface="楷体_GB2312"/>
                <a:cs typeface="楷体_GB2312"/>
              </a:rPr>
              <a:t>。</a:t>
            </a:r>
          </a:p>
          <a:p>
            <a:r>
              <a:rPr kumimoji="0" lang="zh-CN" altLang="en-US" sz="3200">
                <a:latin typeface="Arial" pitchFamily="34" charset="0"/>
                <a:ea typeface="楷体_GB2312"/>
                <a:cs typeface="楷体_GB2312"/>
              </a:rPr>
              <a:t>		由此可得</a:t>
            </a:r>
            <a:r>
              <a:rPr kumimoji="0" lang="en-US" altLang="zh-CN" sz="3200">
                <a:latin typeface="Arial" pitchFamily="34" charset="0"/>
                <a:ea typeface="楷体_GB2312"/>
                <a:cs typeface="楷体_GB2312"/>
              </a:rPr>
              <a:t>T(n)=O(n)</a:t>
            </a:r>
            <a:r>
              <a:rPr kumimoji="0" lang="zh-CN" altLang="en-US" sz="3200">
                <a:latin typeface="Arial" pitchFamily="34"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6675"/>
                                        </p:tgtEl>
                                        <p:attrNameLst>
                                          <p:attrName>style.visibility</p:attrName>
                                        </p:attrNameLst>
                                      </p:cBhvr>
                                      <p:to>
                                        <p:strVal val="visible"/>
                                      </p:to>
                                    </p:set>
                                    <p:animEffect transition="in" filter="checkerboard(across)">
                                      <p:cBhvr>
                                        <p:cTn id="7" dur="500"/>
                                        <p:tgtEl>
                                          <p:spTgt spid="15667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6676"/>
                                        </p:tgtEl>
                                        <p:attrNameLst>
                                          <p:attrName>style.visibility</p:attrName>
                                        </p:attrNameLst>
                                      </p:cBhvr>
                                      <p:to>
                                        <p:strVal val="visible"/>
                                      </p:to>
                                    </p:set>
                                    <p:animEffect transition="in" filter="checkerboard(across)">
                                      <p:cBhvr>
                                        <p:cTn id="12" dur="500"/>
                                        <p:tgtEl>
                                          <p:spTgt spid="156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p:bldP spid="156676"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381099" y="404664"/>
            <a:ext cx="8569325" cy="600164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en-US" altLang="zh-CN" sz="3200" b="1" dirty="0">
                <a:solidFill>
                  <a:schemeClr val="bg1"/>
                </a:solidFill>
                <a:latin typeface="Arial" pitchFamily="34" charset="0"/>
                <a:ea typeface="楷体_GB2312"/>
                <a:cs typeface="楷体_GB2312"/>
              </a:rPr>
              <a:t>Pivot/</a:t>
            </a:r>
            <a:r>
              <a:rPr kumimoji="0" lang="zh-CN" altLang="en-US" sz="3200" b="1" dirty="0">
                <a:solidFill>
                  <a:schemeClr val="bg1"/>
                </a:solidFill>
                <a:latin typeface="Arial" pitchFamily="34" charset="0"/>
                <a:ea typeface="楷体_GB2312"/>
                <a:cs typeface="楷体_GB2312"/>
              </a:rPr>
              <a:t>划分基准的选择：</a:t>
            </a:r>
            <a:endParaRPr kumimoji="0" lang="en-US" altLang="zh-CN" sz="3200" b="1" dirty="0">
              <a:solidFill>
                <a:schemeClr val="bg1"/>
              </a:solidFill>
              <a:latin typeface="Arial" pitchFamily="34" charset="0"/>
              <a:ea typeface="楷体_GB2312"/>
              <a:cs typeface="楷体_GB2312"/>
            </a:endParaRPr>
          </a:p>
          <a:p>
            <a:endParaRPr kumimoji="0" lang="en-US" altLang="zh-CN" sz="3200" b="1" dirty="0">
              <a:solidFill>
                <a:schemeClr val="bg1"/>
              </a:solidFill>
              <a:latin typeface="Arial" pitchFamily="34" charset="0"/>
              <a:ea typeface="楷体_GB2312"/>
              <a:cs typeface="楷体_GB2312"/>
            </a:endParaRPr>
          </a:p>
          <a:p>
            <a:r>
              <a:rPr kumimoji="0" lang="en-US" altLang="zh-CN" sz="2800" b="1" dirty="0">
                <a:solidFill>
                  <a:schemeClr val="bg1"/>
                </a:solidFill>
                <a:latin typeface="Arial" pitchFamily="34" charset="0"/>
                <a:ea typeface="楷体_GB2312"/>
                <a:cs typeface="楷体_GB2312"/>
              </a:rPr>
              <a:t>1. </a:t>
            </a:r>
            <a:r>
              <a:rPr kumimoji="0" lang="zh-CN" altLang="en-US" sz="3200" b="1" dirty="0">
                <a:solidFill>
                  <a:schemeClr val="bg1"/>
                </a:solidFill>
                <a:latin typeface="Arial" pitchFamily="34" charset="0"/>
                <a:ea typeface="楷体_GB2312"/>
                <a:cs typeface="楷体_GB2312"/>
              </a:rPr>
              <a:t>将</a:t>
            </a:r>
            <a:r>
              <a:rPr kumimoji="0" lang="en-US" altLang="zh-CN" sz="3200" b="1" dirty="0">
                <a:solidFill>
                  <a:schemeClr val="bg1"/>
                </a:solidFill>
                <a:latin typeface="Arial" pitchFamily="34" charset="0"/>
                <a:ea typeface="楷体_GB2312"/>
                <a:cs typeface="楷体_GB2312"/>
              </a:rPr>
              <a:t>n</a:t>
            </a:r>
            <a:r>
              <a:rPr kumimoji="0" lang="zh-CN" altLang="en-US" sz="3200" b="1" dirty="0">
                <a:solidFill>
                  <a:schemeClr val="bg1"/>
                </a:solidFill>
                <a:latin typeface="Arial" pitchFamily="34" charset="0"/>
                <a:ea typeface="楷体_GB2312"/>
                <a:cs typeface="楷体_GB2312"/>
              </a:rPr>
              <a:t>个输入元素划分成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个组，每组</a:t>
            </a:r>
            <a:r>
              <a:rPr kumimoji="0" lang="en-US" altLang="zh-CN" sz="3200" b="1" dirty="0">
                <a:solidFill>
                  <a:schemeClr val="bg1"/>
                </a:solidFill>
                <a:latin typeface="Arial" pitchFamily="34" charset="0"/>
                <a:ea typeface="楷体_GB2312"/>
                <a:cs typeface="楷体_GB2312"/>
              </a:rPr>
              <a:t>5</a:t>
            </a:r>
            <a:r>
              <a:rPr kumimoji="0" lang="zh-CN" altLang="en-US" sz="3200" b="1" dirty="0">
                <a:solidFill>
                  <a:schemeClr val="bg1"/>
                </a:solidFill>
                <a:latin typeface="Arial" pitchFamily="34" charset="0"/>
                <a:ea typeface="楷体_GB2312"/>
                <a:cs typeface="楷体_GB2312"/>
              </a:rPr>
              <a:t>个元素，只可能有一个组不是</a:t>
            </a:r>
            <a:r>
              <a:rPr kumimoji="0" lang="en-US" altLang="zh-CN" sz="3200" b="1" dirty="0">
                <a:solidFill>
                  <a:schemeClr val="bg1"/>
                </a:solidFill>
                <a:latin typeface="Arial" pitchFamily="34" charset="0"/>
                <a:ea typeface="楷体_GB2312"/>
                <a:cs typeface="楷体_GB2312"/>
              </a:rPr>
              <a:t>5</a:t>
            </a:r>
            <a:r>
              <a:rPr kumimoji="0" lang="zh-CN" altLang="en-US" sz="3200" b="1" dirty="0">
                <a:solidFill>
                  <a:schemeClr val="bg1"/>
                </a:solidFill>
                <a:latin typeface="Arial" pitchFamily="34" charset="0"/>
                <a:ea typeface="楷体_GB2312"/>
                <a:cs typeface="楷体_GB2312"/>
              </a:rPr>
              <a:t>个元素。用任意一种排序算法，将每组中的元素排好序，并取出每组的中位数，共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个。</a:t>
            </a:r>
          </a:p>
          <a:p>
            <a:endParaRPr kumimoji="0" lang="en-US" altLang="zh-CN" sz="3200" b="1" dirty="0">
              <a:solidFill>
                <a:schemeClr val="bg1"/>
              </a:solidFill>
              <a:latin typeface="Arial" pitchFamily="34" charset="0"/>
              <a:ea typeface="楷体_GB2312"/>
              <a:cs typeface="楷体_GB2312"/>
            </a:endParaRPr>
          </a:p>
          <a:p>
            <a:r>
              <a:rPr kumimoji="0" lang="en-US" altLang="zh-CN" sz="3200" b="1" dirty="0">
                <a:solidFill>
                  <a:schemeClr val="bg1"/>
                </a:solidFill>
                <a:latin typeface="Arial" pitchFamily="34" charset="0"/>
                <a:ea typeface="楷体_GB2312"/>
                <a:cs typeface="楷体_GB2312"/>
              </a:rPr>
              <a:t>2. </a:t>
            </a:r>
            <a:r>
              <a:rPr kumimoji="0" lang="zh-CN" altLang="en-US" sz="3200" b="1" dirty="0">
                <a:solidFill>
                  <a:schemeClr val="bg1"/>
                </a:solidFill>
                <a:latin typeface="Arial" pitchFamily="34" charset="0"/>
                <a:ea typeface="楷体_GB2312"/>
                <a:cs typeface="楷体_GB2312"/>
              </a:rPr>
              <a:t>递归调用</a:t>
            </a:r>
            <a:r>
              <a:rPr kumimoji="0" lang="en-US" altLang="zh-CN" sz="3200" b="1" dirty="0">
                <a:solidFill>
                  <a:schemeClr val="bg1"/>
                </a:solidFill>
                <a:latin typeface="Arial" pitchFamily="34" charset="0"/>
                <a:ea typeface="楷体_GB2312"/>
                <a:cs typeface="楷体_GB2312"/>
              </a:rPr>
              <a:t>select</a:t>
            </a:r>
            <a:r>
              <a:rPr kumimoji="0" lang="zh-CN" altLang="en-US" sz="3200" b="1" dirty="0">
                <a:solidFill>
                  <a:schemeClr val="bg1"/>
                </a:solidFill>
                <a:latin typeface="Arial" pitchFamily="34" charset="0"/>
                <a:ea typeface="楷体_GB2312"/>
                <a:cs typeface="楷体_GB2312"/>
              </a:rPr>
              <a:t>来找出这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个元素的中位数。如果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是偶数，就找它的</a:t>
            </a:r>
            <a:r>
              <a:rPr kumimoji="0" lang="en-US" altLang="zh-CN" sz="3200" b="1" dirty="0">
                <a:solidFill>
                  <a:schemeClr val="bg1"/>
                </a:solidFill>
                <a:latin typeface="Arial" pitchFamily="34" charset="0"/>
                <a:ea typeface="楷体_GB2312"/>
                <a:cs typeface="楷体_GB2312"/>
              </a:rPr>
              <a:t>2</a:t>
            </a:r>
            <a:r>
              <a:rPr kumimoji="0" lang="zh-CN" altLang="en-US" sz="3200" b="1" dirty="0">
                <a:solidFill>
                  <a:schemeClr val="bg1"/>
                </a:solidFill>
                <a:latin typeface="Arial" pitchFamily="34" charset="0"/>
                <a:ea typeface="楷体_GB2312"/>
                <a:cs typeface="楷体_GB2312"/>
              </a:rPr>
              <a:t>个中位数中较大的一个。</a:t>
            </a:r>
            <a:endParaRPr kumimoji="0" lang="en-US" altLang="zh-CN" sz="3200" b="1" dirty="0">
              <a:solidFill>
                <a:schemeClr val="bg1"/>
              </a:solidFill>
              <a:latin typeface="Arial" pitchFamily="34" charset="0"/>
              <a:ea typeface="楷体_GB2312"/>
              <a:cs typeface="楷体_GB2312"/>
            </a:endParaRPr>
          </a:p>
          <a:p>
            <a:endParaRPr kumimoji="0" lang="en-US" altLang="zh-CN" sz="3200" b="1" dirty="0">
              <a:solidFill>
                <a:schemeClr val="bg1"/>
              </a:solidFill>
              <a:latin typeface="Arial" pitchFamily="34" charset="0"/>
              <a:ea typeface="楷体_GB2312"/>
              <a:cs typeface="楷体_GB2312"/>
            </a:endParaRPr>
          </a:p>
          <a:p>
            <a:r>
              <a:rPr kumimoji="0" lang="en-US" altLang="zh-CN" sz="3200" b="1" dirty="0">
                <a:solidFill>
                  <a:schemeClr val="bg1"/>
                </a:solidFill>
                <a:latin typeface="Arial" pitchFamily="34" charset="0"/>
                <a:ea typeface="楷体_GB2312"/>
                <a:cs typeface="楷体_GB2312"/>
              </a:rPr>
              <a:t>3. </a:t>
            </a:r>
            <a:r>
              <a:rPr kumimoji="0" lang="zh-CN" altLang="en-US" sz="3200" b="1" dirty="0">
                <a:solidFill>
                  <a:schemeClr val="bg1"/>
                </a:solidFill>
                <a:latin typeface="Arial" pitchFamily="34" charset="0"/>
                <a:ea typeface="楷体_GB2312"/>
                <a:cs typeface="楷体_GB2312"/>
              </a:rPr>
              <a:t>以这个元素作为划分基准。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764704"/>
            <a:ext cx="780097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92" y="76944"/>
            <a:ext cx="7629525"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5"/>
          <p:cNvSpPr txBox="1">
            <a:spLocks noChangeArrowheads="1"/>
          </p:cNvSpPr>
          <p:nvPr/>
        </p:nvSpPr>
        <p:spPr bwMode="auto">
          <a:xfrm>
            <a:off x="251520" y="5108991"/>
            <a:ext cx="8569325" cy="1200329"/>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en-US" altLang="zh-CN" sz="3200" b="1" dirty="0">
                <a:solidFill>
                  <a:schemeClr val="bg1"/>
                </a:solidFill>
                <a:latin typeface="Arial" pitchFamily="34" charset="0"/>
                <a:ea typeface="楷体_GB2312"/>
                <a:cs typeface="楷体_GB2312"/>
              </a:rPr>
              <a:t>1. </a:t>
            </a:r>
            <a:r>
              <a:rPr kumimoji="0" lang="zh-CN" altLang="en-US" sz="3600" b="1" dirty="0">
                <a:solidFill>
                  <a:schemeClr val="bg1"/>
                </a:solidFill>
                <a:latin typeface="Arial" pitchFamily="34" charset="0"/>
                <a:ea typeface="楷体_GB2312"/>
                <a:cs typeface="楷体_GB2312"/>
              </a:rPr>
              <a:t>将</a:t>
            </a:r>
            <a:r>
              <a:rPr kumimoji="0" lang="en-US" altLang="zh-CN" sz="3600" b="1" dirty="0">
                <a:solidFill>
                  <a:schemeClr val="bg1"/>
                </a:solidFill>
                <a:latin typeface="Arial" pitchFamily="34" charset="0"/>
                <a:ea typeface="楷体_GB2312"/>
                <a:cs typeface="楷体_GB2312"/>
              </a:rPr>
              <a:t>n</a:t>
            </a:r>
            <a:r>
              <a:rPr kumimoji="0" lang="zh-CN" altLang="en-US" sz="3600" b="1" dirty="0">
                <a:solidFill>
                  <a:schemeClr val="bg1"/>
                </a:solidFill>
                <a:latin typeface="Arial" pitchFamily="34" charset="0"/>
                <a:ea typeface="楷体_GB2312"/>
                <a:cs typeface="楷体_GB2312"/>
              </a:rPr>
              <a:t>个输入元素划分成 </a:t>
            </a:r>
            <a:r>
              <a:rPr kumimoji="0" lang="en-US" altLang="zh-CN" sz="3600" b="1" dirty="0">
                <a:solidFill>
                  <a:schemeClr val="bg1"/>
                </a:solidFill>
                <a:latin typeface="Arial" pitchFamily="34" charset="0"/>
                <a:ea typeface="楷体_GB2312"/>
                <a:cs typeface="楷体_GB2312"/>
              </a:rPr>
              <a:t>n/5 </a:t>
            </a:r>
            <a:r>
              <a:rPr kumimoji="0" lang="zh-CN" altLang="en-US" sz="3600" b="1" dirty="0">
                <a:solidFill>
                  <a:schemeClr val="bg1"/>
                </a:solidFill>
                <a:latin typeface="Arial" pitchFamily="34" charset="0"/>
                <a:ea typeface="楷体_GB2312"/>
                <a:cs typeface="楷体_GB2312"/>
              </a:rPr>
              <a:t>个组，每组</a:t>
            </a:r>
            <a:r>
              <a:rPr kumimoji="0" lang="en-US" altLang="zh-CN" sz="3600" b="1" dirty="0">
                <a:solidFill>
                  <a:schemeClr val="bg1"/>
                </a:solidFill>
                <a:latin typeface="Arial" pitchFamily="34" charset="0"/>
                <a:ea typeface="楷体_GB2312"/>
                <a:cs typeface="楷体_GB2312"/>
              </a:rPr>
              <a:t>5</a:t>
            </a:r>
            <a:r>
              <a:rPr kumimoji="0" lang="zh-CN" altLang="en-US" sz="3600" b="1" dirty="0">
                <a:solidFill>
                  <a:schemeClr val="bg1"/>
                </a:solidFill>
                <a:latin typeface="Arial" pitchFamily="34" charset="0"/>
                <a:ea typeface="楷体_GB2312"/>
                <a:cs typeface="楷体_GB2312"/>
              </a:rPr>
              <a:t>个元素，只可能有一个组不是</a:t>
            </a:r>
            <a:r>
              <a:rPr kumimoji="0" lang="en-US" altLang="zh-CN" sz="3600" b="1" dirty="0">
                <a:solidFill>
                  <a:schemeClr val="bg1"/>
                </a:solidFill>
                <a:latin typeface="Arial" pitchFamily="34" charset="0"/>
                <a:ea typeface="楷体_GB2312"/>
                <a:cs typeface="楷体_GB2312"/>
              </a:rPr>
              <a:t>5</a:t>
            </a:r>
            <a:r>
              <a:rPr kumimoji="0" lang="zh-CN" altLang="en-US" sz="3600" b="1" dirty="0">
                <a:solidFill>
                  <a:schemeClr val="bg1"/>
                </a:solidFill>
                <a:latin typeface="Arial" pitchFamily="34" charset="0"/>
                <a:ea typeface="楷体_GB2312"/>
                <a:cs typeface="楷体_GB2312"/>
              </a:rPr>
              <a:t>个元素。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79512" y="4941168"/>
            <a:ext cx="8569325" cy="156966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marL="457200" indent="-457200">
              <a:buAutoNum type="arabicPeriod"/>
            </a:pPr>
            <a:r>
              <a:rPr kumimoji="0" lang="zh-CN" altLang="en-US" b="1" dirty="0">
                <a:solidFill>
                  <a:schemeClr val="bg1"/>
                </a:solidFill>
                <a:latin typeface="Arial" pitchFamily="34" charset="0"/>
                <a:ea typeface="楷体_GB2312"/>
                <a:cs typeface="楷体_GB2312"/>
              </a:rPr>
              <a:t>将</a:t>
            </a:r>
            <a:r>
              <a:rPr kumimoji="0" lang="en-US" altLang="zh-CN" b="1" dirty="0">
                <a:solidFill>
                  <a:schemeClr val="bg1"/>
                </a:solidFill>
                <a:latin typeface="Arial" pitchFamily="34" charset="0"/>
                <a:ea typeface="楷体_GB2312"/>
                <a:cs typeface="楷体_GB2312"/>
              </a:rPr>
              <a:t>n</a:t>
            </a:r>
            <a:r>
              <a:rPr kumimoji="0" lang="zh-CN" altLang="en-US" b="1" dirty="0">
                <a:solidFill>
                  <a:schemeClr val="bg1"/>
                </a:solidFill>
                <a:latin typeface="Arial" pitchFamily="34" charset="0"/>
                <a:ea typeface="楷体_GB2312"/>
                <a:cs typeface="楷体_GB2312"/>
              </a:rPr>
              <a:t>个输入元素划分成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个组，每组</a:t>
            </a:r>
            <a:r>
              <a:rPr kumimoji="0" lang="en-US" altLang="zh-CN" b="1" dirty="0">
                <a:solidFill>
                  <a:schemeClr val="bg1"/>
                </a:solidFill>
                <a:latin typeface="Arial" pitchFamily="34" charset="0"/>
                <a:ea typeface="楷体_GB2312"/>
                <a:cs typeface="楷体_GB2312"/>
              </a:rPr>
              <a:t>5</a:t>
            </a:r>
            <a:r>
              <a:rPr kumimoji="0" lang="zh-CN" altLang="en-US" b="1" dirty="0">
                <a:solidFill>
                  <a:schemeClr val="bg1"/>
                </a:solidFill>
                <a:latin typeface="Arial" pitchFamily="34" charset="0"/>
                <a:ea typeface="楷体_GB2312"/>
                <a:cs typeface="楷体_GB2312"/>
              </a:rPr>
              <a:t>个元素</a:t>
            </a:r>
            <a:r>
              <a:rPr kumimoji="0" lang="en-US" altLang="zh-CN" b="1" dirty="0">
                <a:solidFill>
                  <a:schemeClr val="bg1"/>
                </a:solidFill>
                <a:latin typeface="Arial" pitchFamily="34" charset="0"/>
                <a:ea typeface="楷体_GB2312"/>
                <a:cs typeface="楷体_GB2312"/>
              </a:rPr>
              <a:t>. </a:t>
            </a:r>
          </a:p>
          <a:p>
            <a:pPr marL="457200" indent="-457200">
              <a:buAutoNum type="arabicPeriod"/>
            </a:pPr>
            <a:endParaRPr kumimoji="0" lang="en-US" altLang="zh-CN" b="1" dirty="0">
              <a:solidFill>
                <a:schemeClr val="bg1"/>
              </a:solidFill>
              <a:latin typeface="Arial" pitchFamily="34" charset="0"/>
              <a:ea typeface="楷体_GB2312"/>
              <a:cs typeface="楷体_GB2312"/>
            </a:endParaRPr>
          </a:p>
          <a:p>
            <a:r>
              <a:rPr kumimoji="0" lang="zh-CN" altLang="en-US" b="1" dirty="0">
                <a:solidFill>
                  <a:schemeClr val="bg1"/>
                </a:solidFill>
                <a:latin typeface="Arial" pitchFamily="34" charset="0"/>
                <a:ea typeface="楷体_GB2312"/>
                <a:cs typeface="楷体_GB2312"/>
              </a:rPr>
              <a:t>用任意一种排序算法，将每组中的元素排好序，并取出每组的中位数，共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a:t>
            </a:r>
          </a:p>
        </p:txBody>
      </p:sp>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764704"/>
            <a:ext cx="85915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8" y="188640"/>
            <a:ext cx="874395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5"/>
          <p:cNvSpPr txBox="1">
            <a:spLocks noChangeArrowheads="1"/>
          </p:cNvSpPr>
          <p:nvPr/>
        </p:nvSpPr>
        <p:spPr bwMode="auto">
          <a:xfrm>
            <a:off x="240010" y="4231854"/>
            <a:ext cx="8569325" cy="2308324"/>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en-US" altLang="zh-CN" sz="2000" b="1" dirty="0">
                <a:solidFill>
                  <a:schemeClr val="bg1"/>
                </a:solidFill>
                <a:latin typeface="Arial" pitchFamily="34" charset="0"/>
                <a:ea typeface="楷体_GB2312"/>
                <a:cs typeface="楷体_GB2312"/>
              </a:rPr>
              <a:t>1. </a:t>
            </a:r>
            <a:r>
              <a:rPr kumimoji="0" lang="zh-CN" altLang="en-US" b="1" dirty="0">
                <a:solidFill>
                  <a:schemeClr val="bg1"/>
                </a:solidFill>
                <a:latin typeface="Arial" pitchFamily="34" charset="0"/>
                <a:ea typeface="楷体_GB2312"/>
                <a:cs typeface="楷体_GB2312"/>
              </a:rPr>
              <a:t>将</a:t>
            </a:r>
            <a:r>
              <a:rPr kumimoji="0" lang="en-US" altLang="zh-CN" b="1" dirty="0">
                <a:solidFill>
                  <a:schemeClr val="bg1"/>
                </a:solidFill>
                <a:latin typeface="Arial" pitchFamily="34" charset="0"/>
                <a:ea typeface="楷体_GB2312"/>
                <a:cs typeface="楷体_GB2312"/>
              </a:rPr>
              <a:t>n</a:t>
            </a:r>
            <a:r>
              <a:rPr kumimoji="0" lang="zh-CN" altLang="en-US" b="1" dirty="0">
                <a:solidFill>
                  <a:schemeClr val="bg1"/>
                </a:solidFill>
                <a:latin typeface="Arial" pitchFamily="34" charset="0"/>
                <a:ea typeface="楷体_GB2312"/>
                <a:cs typeface="楷体_GB2312"/>
              </a:rPr>
              <a:t>个输入元素划分成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个组，每组</a:t>
            </a:r>
            <a:r>
              <a:rPr kumimoji="0" lang="en-US" altLang="zh-CN" b="1" dirty="0">
                <a:solidFill>
                  <a:schemeClr val="bg1"/>
                </a:solidFill>
                <a:latin typeface="Arial" pitchFamily="34" charset="0"/>
                <a:ea typeface="楷体_GB2312"/>
                <a:cs typeface="楷体_GB2312"/>
              </a:rPr>
              <a:t>5</a:t>
            </a:r>
            <a:r>
              <a:rPr kumimoji="0" lang="zh-CN" altLang="en-US" b="1" dirty="0">
                <a:solidFill>
                  <a:schemeClr val="bg1"/>
                </a:solidFill>
                <a:latin typeface="Arial" pitchFamily="34" charset="0"/>
                <a:ea typeface="楷体_GB2312"/>
                <a:cs typeface="楷体_GB2312"/>
              </a:rPr>
              <a:t>个元素</a:t>
            </a:r>
            <a:r>
              <a:rPr kumimoji="0" lang="en-US" altLang="zh-CN" b="1" dirty="0">
                <a:solidFill>
                  <a:schemeClr val="bg1"/>
                </a:solidFill>
                <a:latin typeface="Arial" pitchFamily="34" charset="0"/>
                <a:ea typeface="楷体_GB2312"/>
                <a:cs typeface="楷体_GB2312"/>
              </a:rPr>
              <a:t> . </a:t>
            </a:r>
            <a:r>
              <a:rPr kumimoji="0" lang="zh-CN" altLang="en-US" b="1" dirty="0">
                <a:solidFill>
                  <a:schemeClr val="bg1"/>
                </a:solidFill>
                <a:latin typeface="Arial" pitchFamily="34" charset="0"/>
                <a:ea typeface="楷体_GB2312"/>
                <a:cs typeface="楷体_GB2312"/>
              </a:rPr>
              <a:t>用任意一种排序算法，将每组中的元素排好序，并取出每组的中位数，共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a:t>
            </a:r>
            <a:endParaRPr kumimoji="0" lang="en-US" altLang="zh-CN" b="1" dirty="0">
              <a:solidFill>
                <a:schemeClr val="bg1"/>
              </a:solidFill>
              <a:latin typeface="Arial" pitchFamily="34" charset="0"/>
              <a:ea typeface="楷体_GB2312"/>
              <a:cs typeface="楷体_GB2312"/>
            </a:endParaRPr>
          </a:p>
          <a:p>
            <a:r>
              <a:rPr kumimoji="0" lang="en-US" altLang="zh-CN" b="1" dirty="0">
                <a:solidFill>
                  <a:schemeClr val="bg1"/>
                </a:solidFill>
                <a:latin typeface="Arial" pitchFamily="34" charset="0"/>
                <a:ea typeface="楷体_GB2312"/>
                <a:cs typeface="楷体_GB2312"/>
              </a:rPr>
              <a:t>2. </a:t>
            </a:r>
            <a:r>
              <a:rPr kumimoji="0" lang="zh-CN" altLang="en-US" b="1" dirty="0">
                <a:solidFill>
                  <a:schemeClr val="bg1"/>
                </a:solidFill>
                <a:latin typeface="Arial" pitchFamily="34" charset="0"/>
                <a:ea typeface="楷体_GB2312"/>
                <a:cs typeface="楷体_GB2312"/>
              </a:rPr>
              <a:t>递归调用</a:t>
            </a:r>
            <a:r>
              <a:rPr kumimoji="0" lang="en-US" altLang="zh-CN" b="1" dirty="0">
                <a:solidFill>
                  <a:schemeClr val="bg1"/>
                </a:solidFill>
                <a:latin typeface="Arial" pitchFamily="34" charset="0"/>
                <a:ea typeface="楷体_GB2312"/>
                <a:cs typeface="楷体_GB2312"/>
              </a:rPr>
              <a:t>select</a:t>
            </a:r>
            <a:r>
              <a:rPr kumimoji="0" lang="zh-CN" altLang="en-US" b="1" dirty="0">
                <a:solidFill>
                  <a:schemeClr val="bg1"/>
                </a:solidFill>
                <a:latin typeface="Arial" pitchFamily="34" charset="0"/>
                <a:ea typeface="楷体_GB2312"/>
                <a:cs typeface="楷体_GB2312"/>
              </a:rPr>
              <a:t>来找出这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个元素的中位数。如果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是偶数，就找它的</a:t>
            </a:r>
            <a:r>
              <a:rPr kumimoji="0" lang="en-US" altLang="zh-CN" b="1" dirty="0">
                <a:solidFill>
                  <a:schemeClr val="bg1"/>
                </a:solidFill>
                <a:latin typeface="Arial" pitchFamily="34" charset="0"/>
                <a:ea typeface="楷体_GB2312"/>
                <a:cs typeface="楷体_GB2312"/>
              </a:rPr>
              <a:t>2</a:t>
            </a:r>
            <a:r>
              <a:rPr kumimoji="0" lang="zh-CN" altLang="en-US" b="1" dirty="0">
                <a:solidFill>
                  <a:schemeClr val="bg1"/>
                </a:solidFill>
                <a:latin typeface="Arial" pitchFamily="34" charset="0"/>
                <a:ea typeface="楷体_GB2312"/>
                <a:cs typeface="楷体_GB2312"/>
              </a:rPr>
              <a:t>个中位数中较大的一个。</a:t>
            </a:r>
            <a:endParaRPr kumimoji="0" lang="en-US" altLang="zh-CN" b="1" dirty="0">
              <a:solidFill>
                <a:schemeClr val="bg1"/>
              </a:solidFill>
              <a:latin typeface="Arial" pitchFamily="34" charset="0"/>
              <a:ea typeface="楷体_GB2312"/>
              <a:cs typeface="楷体_GB2312"/>
            </a:endParaRPr>
          </a:p>
          <a:p>
            <a:r>
              <a:rPr kumimoji="0" lang="en-US" altLang="zh-CN" b="1" dirty="0">
                <a:solidFill>
                  <a:schemeClr val="bg1"/>
                </a:solidFill>
                <a:latin typeface="Arial" pitchFamily="34" charset="0"/>
                <a:ea typeface="楷体_GB2312"/>
                <a:cs typeface="楷体_GB2312"/>
              </a:rPr>
              <a:t>3. </a:t>
            </a:r>
            <a:r>
              <a:rPr kumimoji="0" lang="zh-CN" altLang="en-US" b="1" dirty="0">
                <a:solidFill>
                  <a:schemeClr val="bg1"/>
                </a:solidFill>
                <a:latin typeface="Arial" pitchFamily="34" charset="0"/>
                <a:ea typeface="楷体_GB2312"/>
                <a:cs typeface="楷体_GB2312"/>
              </a:rPr>
              <a:t>以这个元素作为划分基准。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82" y="404664"/>
            <a:ext cx="8376473" cy="5930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50" y="332656"/>
            <a:ext cx="8712830" cy="6142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188913"/>
            <a:ext cx="3390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125538"/>
            <a:ext cx="53625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912938"/>
            <a:ext cx="65151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3735388"/>
            <a:ext cx="714375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63" y="404664"/>
            <a:ext cx="8650871" cy="6048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t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3708400"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0" name="Rectangle 4"/>
          <p:cNvSpPr>
            <a:spLocks noChangeArrowheads="1"/>
          </p:cNvSpPr>
          <p:nvPr/>
        </p:nvSpPr>
        <p:spPr bwMode="auto">
          <a:xfrm>
            <a:off x="542925" y="0"/>
            <a:ext cx="3251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3600" dirty="0">
                <a:solidFill>
                  <a:srgbClr val="1E048A"/>
                </a:solidFill>
                <a:latin typeface="黑体" pitchFamily="49" charset="-122"/>
                <a:ea typeface="黑体" pitchFamily="49" charset="-122"/>
              </a:rPr>
              <a:t>线性时间选择</a:t>
            </a:r>
          </a:p>
        </p:txBody>
      </p:sp>
      <p:sp>
        <p:nvSpPr>
          <p:cNvPr id="157701" name="Text Box 5"/>
          <p:cNvSpPr txBox="1">
            <a:spLocks noChangeArrowheads="1"/>
          </p:cNvSpPr>
          <p:nvPr/>
        </p:nvSpPr>
        <p:spPr bwMode="auto">
          <a:xfrm>
            <a:off x="3923928" y="404664"/>
            <a:ext cx="5113337" cy="600164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sz="3200" b="1" dirty="0">
                <a:solidFill>
                  <a:schemeClr val="bg1"/>
                </a:solidFill>
                <a:latin typeface="Arial" pitchFamily="34" charset="0"/>
                <a:ea typeface="楷体_GB2312"/>
                <a:cs typeface="楷体_GB2312"/>
              </a:rPr>
              <a:t>设所有元素互不相同。在这种情况下，找出的基准</a:t>
            </a:r>
            <a:r>
              <a:rPr kumimoji="0" lang="en-US" altLang="zh-CN" sz="3200" b="1" dirty="0">
                <a:solidFill>
                  <a:schemeClr val="bg1"/>
                </a:solidFill>
                <a:latin typeface="Arial" pitchFamily="34" charset="0"/>
                <a:ea typeface="楷体_GB2312"/>
                <a:cs typeface="楷体_GB2312"/>
              </a:rPr>
              <a:t>x</a:t>
            </a:r>
            <a:r>
              <a:rPr kumimoji="0" lang="zh-CN" altLang="en-US" sz="3200" b="1" dirty="0">
                <a:solidFill>
                  <a:schemeClr val="bg1"/>
                </a:solidFill>
                <a:latin typeface="Arial" pitchFamily="34" charset="0"/>
                <a:ea typeface="楷体_GB2312"/>
                <a:cs typeface="楷体_GB2312"/>
              </a:rPr>
              <a:t>至少比</a:t>
            </a:r>
            <a:r>
              <a:rPr kumimoji="0" lang="en-US" altLang="zh-CN" sz="3200" b="1" dirty="0">
                <a:solidFill>
                  <a:schemeClr val="bg1"/>
                </a:solidFill>
                <a:latin typeface="Arial" pitchFamily="34" charset="0"/>
                <a:ea typeface="楷体_GB2312"/>
                <a:cs typeface="楷体_GB2312"/>
              </a:rPr>
              <a:t>3(n-5)/10</a:t>
            </a:r>
            <a:r>
              <a:rPr kumimoji="0" lang="zh-CN" altLang="en-US" sz="3200" b="1" dirty="0">
                <a:solidFill>
                  <a:schemeClr val="bg1"/>
                </a:solidFill>
                <a:latin typeface="Arial" pitchFamily="34" charset="0"/>
                <a:ea typeface="楷体_GB2312"/>
                <a:cs typeface="楷体_GB2312"/>
              </a:rPr>
              <a:t>个元素大，因为在每一组中有</a:t>
            </a:r>
            <a:r>
              <a:rPr kumimoji="0" lang="en-US" altLang="zh-CN" sz="3200" b="1" dirty="0">
                <a:solidFill>
                  <a:schemeClr val="bg1"/>
                </a:solidFill>
                <a:latin typeface="Arial" pitchFamily="34" charset="0"/>
                <a:ea typeface="楷体_GB2312"/>
                <a:cs typeface="楷体_GB2312"/>
              </a:rPr>
              <a:t>2</a:t>
            </a:r>
            <a:r>
              <a:rPr kumimoji="0" lang="zh-CN" altLang="en-US" sz="3200" b="1" dirty="0">
                <a:solidFill>
                  <a:schemeClr val="bg1"/>
                </a:solidFill>
                <a:latin typeface="Arial" pitchFamily="34" charset="0"/>
                <a:ea typeface="楷体_GB2312"/>
                <a:cs typeface="楷体_GB2312"/>
              </a:rPr>
              <a:t>个元素小于本组的中位数，而</a:t>
            </a:r>
            <a:r>
              <a:rPr kumimoji="0" lang="en-US" altLang="zh-CN" sz="3200" b="1" dirty="0">
                <a:solidFill>
                  <a:schemeClr val="bg1"/>
                </a:solidFill>
                <a:latin typeface="Arial" pitchFamily="34" charset="0"/>
                <a:ea typeface="楷体_GB2312"/>
                <a:cs typeface="楷体_GB2312"/>
              </a:rPr>
              <a:t>n/5</a:t>
            </a:r>
            <a:r>
              <a:rPr kumimoji="0" lang="zh-CN" altLang="en-US" sz="3200" b="1" dirty="0">
                <a:solidFill>
                  <a:schemeClr val="bg1"/>
                </a:solidFill>
                <a:latin typeface="Arial" pitchFamily="34" charset="0"/>
                <a:ea typeface="楷体_GB2312"/>
                <a:cs typeface="楷体_GB2312"/>
              </a:rPr>
              <a:t>个中位数中又有</a:t>
            </a:r>
            <a:r>
              <a:rPr kumimoji="0" lang="en-US" altLang="zh-CN" sz="3200" b="1" dirty="0">
                <a:solidFill>
                  <a:schemeClr val="bg1"/>
                </a:solidFill>
                <a:latin typeface="Arial" pitchFamily="34" charset="0"/>
                <a:ea typeface="楷体_GB2312"/>
                <a:cs typeface="楷体_GB2312"/>
              </a:rPr>
              <a:t>(n-5)/10</a:t>
            </a:r>
            <a:r>
              <a:rPr kumimoji="0" lang="zh-CN" altLang="en-US" sz="3200" b="1" dirty="0">
                <a:solidFill>
                  <a:schemeClr val="bg1"/>
                </a:solidFill>
                <a:latin typeface="Arial" pitchFamily="34" charset="0"/>
                <a:ea typeface="楷体_GB2312"/>
                <a:cs typeface="楷体_GB2312"/>
              </a:rPr>
              <a:t>个小于基准</a:t>
            </a:r>
            <a:r>
              <a:rPr kumimoji="0" lang="en-US" altLang="zh-CN" sz="3200" b="1" dirty="0">
                <a:solidFill>
                  <a:schemeClr val="bg1"/>
                </a:solidFill>
                <a:latin typeface="Arial" pitchFamily="34" charset="0"/>
                <a:ea typeface="楷体_GB2312"/>
                <a:cs typeface="楷体_GB2312"/>
              </a:rPr>
              <a:t>x</a:t>
            </a:r>
            <a:r>
              <a:rPr kumimoji="0" lang="zh-CN" altLang="en-US" sz="3200" b="1" dirty="0">
                <a:solidFill>
                  <a:schemeClr val="bg1"/>
                </a:solidFill>
                <a:latin typeface="Arial" pitchFamily="34" charset="0"/>
                <a:ea typeface="楷体_GB2312"/>
                <a:cs typeface="楷体_GB2312"/>
              </a:rPr>
              <a:t>。同理，基准</a:t>
            </a:r>
            <a:r>
              <a:rPr kumimoji="0" lang="en-US" altLang="zh-CN" sz="3200" b="1" dirty="0">
                <a:solidFill>
                  <a:schemeClr val="bg1"/>
                </a:solidFill>
                <a:latin typeface="Arial" pitchFamily="34" charset="0"/>
                <a:ea typeface="楷体_GB2312"/>
                <a:cs typeface="楷体_GB2312"/>
              </a:rPr>
              <a:t>x</a:t>
            </a:r>
            <a:r>
              <a:rPr kumimoji="0" lang="zh-CN" altLang="en-US" sz="3200" b="1" dirty="0">
                <a:solidFill>
                  <a:schemeClr val="bg1"/>
                </a:solidFill>
                <a:latin typeface="Arial" pitchFamily="34" charset="0"/>
                <a:ea typeface="楷体_GB2312"/>
                <a:cs typeface="楷体_GB2312"/>
              </a:rPr>
              <a:t>也至少比</a:t>
            </a:r>
            <a:r>
              <a:rPr kumimoji="0" lang="en-US" altLang="zh-CN" sz="3200" b="1" dirty="0">
                <a:solidFill>
                  <a:schemeClr val="bg1"/>
                </a:solidFill>
                <a:latin typeface="Arial" pitchFamily="34" charset="0"/>
                <a:ea typeface="楷体_GB2312"/>
                <a:cs typeface="楷体_GB2312"/>
              </a:rPr>
              <a:t>3(n-5)/10</a:t>
            </a:r>
            <a:r>
              <a:rPr kumimoji="0" lang="zh-CN" altLang="en-US" sz="3200" b="1" dirty="0">
                <a:solidFill>
                  <a:schemeClr val="bg1"/>
                </a:solidFill>
                <a:latin typeface="Arial" pitchFamily="34" charset="0"/>
                <a:ea typeface="楷体_GB2312"/>
                <a:cs typeface="楷体_GB2312"/>
              </a:rPr>
              <a:t>个元素小。而当</a:t>
            </a:r>
            <a:r>
              <a:rPr kumimoji="0" lang="en-US" altLang="zh-CN" sz="3200" b="1" dirty="0">
                <a:solidFill>
                  <a:schemeClr val="bg1"/>
                </a:solidFill>
                <a:latin typeface="Arial" pitchFamily="34" charset="0"/>
                <a:ea typeface="楷体_GB2312"/>
                <a:cs typeface="楷体_GB2312"/>
              </a:rPr>
              <a:t>n≥75</a:t>
            </a:r>
            <a:r>
              <a:rPr kumimoji="0" lang="zh-CN" altLang="en-US" sz="3200" b="1" dirty="0">
                <a:solidFill>
                  <a:schemeClr val="bg1"/>
                </a:solidFill>
                <a:latin typeface="Arial" pitchFamily="34" charset="0"/>
                <a:ea typeface="楷体_GB2312"/>
                <a:cs typeface="楷体_GB2312"/>
              </a:rPr>
              <a:t>时，</a:t>
            </a:r>
            <a:r>
              <a:rPr kumimoji="0" lang="en-US" altLang="zh-CN" sz="3200" b="1" dirty="0">
                <a:solidFill>
                  <a:schemeClr val="bg1"/>
                </a:solidFill>
                <a:latin typeface="Arial" pitchFamily="34" charset="0"/>
                <a:ea typeface="楷体_GB2312"/>
                <a:cs typeface="楷体_GB2312"/>
              </a:rPr>
              <a:t>3(n-5)/10≥n/4</a:t>
            </a:r>
            <a:r>
              <a:rPr kumimoji="0" lang="zh-CN" altLang="en-US" sz="3200" b="1" dirty="0">
                <a:solidFill>
                  <a:schemeClr val="bg1"/>
                </a:solidFill>
                <a:latin typeface="Arial" pitchFamily="34" charset="0"/>
                <a:ea typeface="楷体_GB2312"/>
                <a:cs typeface="楷体_GB2312"/>
              </a:rPr>
              <a:t>所以按此基准划分所得的</a:t>
            </a:r>
            <a:r>
              <a:rPr kumimoji="0" lang="en-US" altLang="zh-CN" sz="3200" b="1" dirty="0">
                <a:solidFill>
                  <a:schemeClr val="bg1"/>
                </a:solidFill>
                <a:latin typeface="Arial" pitchFamily="34" charset="0"/>
                <a:ea typeface="楷体_GB2312"/>
                <a:cs typeface="楷体_GB2312"/>
              </a:rPr>
              <a:t>2</a:t>
            </a:r>
            <a:r>
              <a:rPr kumimoji="0" lang="zh-CN" altLang="en-US" sz="3200" b="1" dirty="0">
                <a:solidFill>
                  <a:schemeClr val="bg1"/>
                </a:solidFill>
                <a:latin typeface="Arial" pitchFamily="34" charset="0"/>
                <a:ea typeface="楷体_GB2312"/>
                <a:cs typeface="楷体_GB2312"/>
              </a:rPr>
              <a:t>个子数组的长度都至少缩短</a:t>
            </a:r>
            <a:r>
              <a:rPr kumimoji="0" lang="en-US" altLang="zh-CN" sz="3200" b="1" dirty="0">
                <a:solidFill>
                  <a:schemeClr val="bg1"/>
                </a:solidFill>
                <a:latin typeface="Arial" pitchFamily="34" charset="0"/>
                <a:ea typeface="楷体_GB2312"/>
                <a:cs typeface="楷体_GB2312"/>
              </a:rPr>
              <a:t>1/4</a:t>
            </a:r>
            <a:r>
              <a:rPr kumimoji="0" lang="zh-CN" altLang="en-US" sz="3200" b="1" dirty="0">
                <a:solidFill>
                  <a:schemeClr val="bg1"/>
                </a:solidFill>
                <a:latin typeface="Arial" pitchFamily="34"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7701"/>
                                        </p:tgtEl>
                                        <p:attrNameLst>
                                          <p:attrName>style.visibility</p:attrName>
                                        </p:attrNameLst>
                                      </p:cBhvr>
                                      <p:to>
                                        <p:strVal val="visible"/>
                                      </p:to>
                                    </p:set>
                                    <p:animEffect transition="in" filter="blinds(horizontal)">
                                      <p:cBhvr>
                                        <p:cTn id="7" dur="500"/>
                                        <p:tgtEl>
                                          <p:spTgt spid="157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250825" y="842963"/>
            <a:ext cx="4937125" cy="51720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lang="en-US" altLang="zh-CN" sz="1600">
                <a:latin typeface="Arial" pitchFamily="34" charset="0"/>
              </a:rPr>
              <a:t>Type </a:t>
            </a:r>
            <a:r>
              <a:rPr lang="en-US" altLang="zh-CN" sz="1600" b="1">
                <a:latin typeface="Arial" pitchFamily="34" charset="0"/>
              </a:rPr>
              <a:t>Select</a:t>
            </a:r>
            <a:r>
              <a:rPr lang="en-US" altLang="zh-CN" sz="1600">
                <a:latin typeface="Arial" pitchFamily="34" charset="0"/>
              </a:rPr>
              <a:t>(Type a[], int p, int r, int k)</a:t>
            </a:r>
          </a:p>
          <a:p>
            <a:pPr>
              <a:lnSpc>
                <a:spcPct val="130000"/>
              </a:lnSpc>
            </a:pPr>
            <a:r>
              <a:rPr lang="en-US" altLang="zh-CN" sz="1600">
                <a:latin typeface="Arial" pitchFamily="34" charset="0"/>
              </a:rPr>
              <a:t>{</a:t>
            </a:r>
          </a:p>
          <a:p>
            <a:pPr>
              <a:lnSpc>
                <a:spcPct val="130000"/>
              </a:lnSpc>
            </a:pPr>
            <a:r>
              <a:rPr lang="en-US" altLang="zh-CN" sz="1600">
                <a:latin typeface="Arial" pitchFamily="34" charset="0"/>
              </a:rPr>
              <a:t>      if (r-p&lt;75) {</a:t>
            </a:r>
          </a:p>
          <a:p>
            <a:pPr>
              <a:lnSpc>
                <a:spcPct val="130000"/>
              </a:lnSpc>
            </a:pPr>
            <a:r>
              <a:rPr lang="en-US" altLang="zh-CN" sz="1600">
                <a:latin typeface="Arial" pitchFamily="34" charset="0"/>
              </a:rPr>
              <a:t>        </a:t>
            </a:r>
            <a:r>
              <a:rPr lang="zh-CN" altLang="en-US" sz="1600">
                <a:latin typeface="Arial" pitchFamily="34" charset="0"/>
              </a:rPr>
              <a:t>用某个简单排序算法对数组</a:t>
            </a:r>
            <a:r>
              <a:rPr lang="en-US" altLang="zh-CN" sz="1600">
                <a:latin typeface="Arial" pitchFamily="34" charset="0"/>
              </a:rPr>
              <a:t>a[p:r]</a:t>
            </a:r>
            <a:r>
              <a:rPr lang="zh-CN" altLang="en-US" sz="1600">
                <a:latin typeface="Arial" pitchFamily="34" charset="0"/>
              </a:rPr>
              <a:t>排序</a:t>
            </a:r>
            <a:r>
              <a:rPr lang="en-US" altLang="zh-CN" sz="1600">
                <a:latin typeface="Arial" pitchFamily="34" charset="0"/>
              </a:rPr>
              <a:t>;</a:t>
            </a:r>
          </a:p>
          <a:p>
            <a:pPr>
              <a:lnSpc>
                <a:spcPct val="130000"/>
              </a:lnSpc>
            </a:pPr>
            <a:r>
              <a:rPr lang="en-US" altLang="zh-CN" sz="1600">
                <a:latin typeface="Arial" pitchFamily="34" charset="0"/>
              </a:rPr>
              <a:t>        return a[p+k-1];</a:t>
            </a:r>
          </a:p>
          <a:p>
            <a:pPr>
              <a:lnSpc>
                <a:spcPct val="130000"/>
              </a:lnSpc>
            </a:pPr>
            <a:r>
              <a:rPr lang="en-US" altLang="zh-CN" sz="1600">
                <a:latin typeface="Arial" pitchFamily="34" charset="0"/>
              </a:rPr>
              <a:t>        };</a:t>
            </a:r>
          </a:p>
          <a:p>
            <a:pPr>
              <a:lnSpc>
                <a:spcPct val="130000"/>
              </a:lnSpc>
            </a:pPr>
            <a:r>
              <a:rPr lang="en-US" altLang="zh-CN" sz="1600">
                <a:latin typeface="Arial" pitchFamily="34" charset="0"/>
              </a:rPr>
              <a:t>      for ( int i = 0; i&lt;=(r-p-4)/5; i++ )</a:t>
            </a:r>
          </a:p>
          <a:p>
            <a:pPr>
              <a:lnSpc>
                <a:spcPct val="130000"/>
              </a:lnSpc>
            </a:pPr>
            <a:r>
              <a:rPr lang="en-US" altLang="zh-CN" sz="1600">
                <a:latin typeface="Arial" pitchFamily="34" charset="0"/>
              </a:rPr>
              <a:t>         </a:t>
            </a:r>
            <a:r>
              <a:rPr lang="zh-CN" altLang="en-US" sz="1600">
                <a:latin typeface="Arial" pitchFamily="34" charset="0"/>
              </a:rPr>
              <a:t>将</a:t>
            </a:r>
            <a:r>
              <a:rPr lang="en-US" altLang="zh-CN" sz="1600">
                <a:latin typeface="Arial" pitchFamily="34" charset="0"/>
              </a:rPr>
              <a:t>a[p+5*i]</a:t>
            </a:r>
            <a:r>
              <a:rPr lang="zh-CN" altLang="en-US" sz="1600">
                <a:latin typeface="Arial" pitchFamily="34" charset="0"/>
              </a:rPr>
              <a:t>至</a:t>
            </a:r>
            <a:r>
              <a:rPr lang="en-US" altLang="zh-CN" sz="1600">
                <a:latin typeface="Arial" pitchFamily="34" charset="0"/>
              </a:rPr>
              <a:t>a[p+5*i+4]</a:t>
            </a:r>
            <a:r>
              <a:rPr lang="zh-CN" altLang="en-US" sz="1600">
                <a:latin typeface="Arial" pitchFamily="34" charset="0"/>
              </a:rPr>
              <a:t>的第</a:t>
            </a:r>
            <a:r>
              <a:rPr lang="en-US" altLang="zh-CN" sz="1600">
                <a:latin typeface="Arial" pitchFamily="34" charset="0"/>
              </a:rPr>
              <a:t>3</a:t>
            </a:r>
            <a:r>
              <a:rPr lang="zh-CN" altLang="en-US" sz="1600">
                <a:latin typeface="Arial" pitchFamily="34" charset="0"/>
              </a:rPr>
              <a:t>小元素</a:t>
            </a:r>
          </a:p>
          <a:p>
            <a:pPr>
              <a:lnSpc>
                <a:spcPct val="130000"/>
              </a:lnSpc>
            </a:pPr>
            <a:r>
              <a:rPr lang="zh-CN" altLang="en-US" sz="1600">
                <a:latin typeface="Arial" pitchFamily="34" charset="0"/>
              </a:rPr>
              <a:t>         与</a:t>
            </a:r>
            <a:r>
              <a:rPr lang="en-US" altLang="zh-CN" sz="1600">
                <a:latin typeface="Arial" pitchFamily="34" charset="0"/>
              </a:rPr>
              <a:t>a[p+i]</a:t>
            </a:r>
            <a:r>
              <a:rPr lang="zh-CN" altLang="en-US" sz="1600">
                <a:latin typeface="Arial" pitchFamily="34" charset="0"/>
              </a:rPr>
              <a:t>交换位置</a:t>
            </a:r>
            <a:r>
              <a:rPr lang="en-US" altLang="zh-CN" sz="1600">
                <a:latin typeface="Arial" pitchFamily="34" charset="0"/>
              </a:rPr>
              <a:t>;</a:t>
            </a:r>
          </a:p>
          <a:p>
            <a:pPr>
              <a:lnSpc>
                <a:spcPct val="130000"/>
              </a:lnSpc>
            </a:pPr>
            <a:r>
              <a:rPr lang="en-US" altLang="zh-CN" sz="1600">
                <a:latin typeface="Arial" pitchFamily="34" charset="0"/>
              </a:rPr>
              <a:t>      //</a:t>
            </a:r>
            <a:r>
              <a:rPr lang="zh-CN" altLang="en-US" sz="1600">
                <a:latin typeface="Arial" pitchFamily="34" charset="0"/>
              </a:rPr>
              <a:t>找中位数的中位数，</a:t>
            </a:r>
            <a:r>
              <a:rPr lang="en-US" altLang="zh-CN" sz="1600">
                <a:latin typeface="Arial" pitchFamily="34" charset="0"/>
              </a:rPr>
              <a:t>r-p-4</a:t>
            </a:r>
            <a:r>
              <a:rPr lang="zh-CN" altLang="en-US" sz="1600">
                <a:latin typeface="Arial" pitchFamily="34" charset="0"/>
              </a:rPr>
              <a:t>即上面所说的</a:t>
            </a:r>
            <a:r>
              <a:rPr lang="en-US" altLang="zh-CN" sz="1600">
                <a:latin typeface="Arial" pitchFamily="34" charset="0"/>
              </a:rPr>
              <a:t>n-5</a:t>
            </a:r>
          </a:p>
          <a:p>
            <a:pPr>
              <a:lnSpc>
                <a:spcPct val="130000"/>
              </a:lnSpc>
            </a:pPr>
            <a:r>
              <a:rPr lang="en-US" altLang="zh-CN" sz="1600">
                <a:latin typeface="Arial" pitchFamily="34" charset="0"/>
              </a:rPr>
              <a:t>      Type x = Select(a, p, p+(r-p-4)/5, (r-p-4)/10);</a:t>
            </a:r>
          </a:p>
          <a:p>
            <a:pPr>
              <a:lnSpc>
                <a:spcPct val="130000"/>
              </a:lnSpc>
            </a:pPr>
            <a:r>
              <a:rPr lang="en-US" altLang="zh-CN" sz="1600">
                <a:latin typeface="Arial" pitchFamily="34" charset="0"/>
              </a:rPr>
              <a:t>      int i=Partition(a,p,r, x),</a:t>
            </a:r>
          </a:p>
          <a:p>
            <a:pPr>
              <a:lnSpc>
                <a:spcPct val="130000"/>
              </a:lnSpc>
            </a:pPr>
            <a:r>
              <a:rPr lang="en-US" altLang="zh-CN" sz="1600">
                <a:latin typeface="Arial" pitchFamily="34" charset="0"/>
              </a:rPr>
              <a:t>      j=i-p+1;</a:t>
            </a:r>
          </a:p>
          <a:p>
            <a:pPr>
              <a:lnSpc>
                <a:spcPct val="130000"/>
              </a:lnSpc>
            </a:pPr>
            <a:r>
              <a:rPr lang="en-US" altLang="zh-CN" sz="1600">
                <a:latin typeface="Arial" pitchFamily="34" charset="0"/>
              </a:rPr>
              <a:t>      if (k&lt;=j) return Select(a,p,i,k);</a:t>
            </a:r>
          </a:p>
          <a:p>
            <a:pPr>
              <a:lnSpc>
                <a:spcPct val="130000"/>
              </a:lnSpc>
            </a:pPr>
            <a:r>
              <a:rPr lang="en-US" altLang="zh-CN" sz="1600">
                <a:latin typeface="Arial" pitchFamily="34" charset="0"/>
              </a:rPr>
              <a:t>      else return Select(a,i+1,r,k-j);</a:t>
            </a:r>
          </a:p>
          <a:p>
            <a:pPr>
              <a:lnSpc>
                <a:spcPct val="130000"/>
              </a:lnSpc>
            </a:pPr>
            <a:r>
              <a:rPr lang="en-US" altLang="zh-CN" sz="1600">
                <a:latin typeface="Arial" pitchFamily="34" charset="0"/>
              </a:rPr>
              <a:t>}</a:t>
            </a:r>
          </a:p>
        </p:txBody>
      </p:sp>
      <p:sp>
        <p:nvSpPr>
          <p:cNvPr id="158723" name="Rectangle 3"/>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250825" y="842963"/>
            <a:ext cx="4937125" cy="51720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lang="en-US" altLang="zh-CN" sz="1600">
                <a:latin typeface="Arial" pitchFamily="34" charset="0"/>
              </a:rPr>
              <a:t>Type </a:t>
            </a:r>
            <a:r>
              <a:rPr lang="en-US" altLang="zh-CN" sz="1600" b="1">
                <a:latin typeface="Arial" pitchFamily="34" charset="0"/>
              </a:rPr>
              <a:t>Select</a:t>
            </a:r>
            <a:r>
              <a:rPr lang="en-US" altLang="zh-CN" sz="1600">
                <a:latin typeface="Arial" pitchFamily="34" charset="0"/>
              </a:rPr>
              <a:t>(Type a[], int p, int r, int k)</a:t>
            </a:r>
          </a:p>
          <a:p>
            <a:pPr>
              <a:lnSpc>
                <a:spcPct val="130000"/>
              </a:lnSpc>
            </a:pPr>
            <a:r>
              <a:rPr lang="en-US" altLang="zh-CN" sz="1600">
                <a:latin typeface="Arial" pitchFamily="34" charset="0"/>
              </a:rPr>
              <a:t>{</a:t>
            </a:r>
          </a:p>
          <a:p>
            <a:pPr>
              <a:lnSpc>
                <a:spcPct val="130000"/>
              </a:lnSpc>
            </a:pPr>
            <a:r>
              <a:rPr lang="en-US" altLang="zh-CN" sz="1600">
                <a:latin typeface="Arial" pitchFamily="34" charset="0"/>
              </a:rPr>
              <a:t>      if (r-p&lt;75) {</a:t>
            </a:r>
          </a:p>
          <a:p>
            <a:pPr>
              <a:lnSpc>
                <a:spcPct val="130000"/>
              </a:lnSpc>
            </a:pPr>
            <a:r>
              <a:rPr lang="en-US" altLang="zh-CN" sz="1600">
                <a:latin typeface="Arial" pitchFamily="34" charset="0"/>
              </a:rPr>
              <a:t>        </a:t>
            </a:r>
            <a:r>
              <a:rPr lang="zh-CN" altLang="en-US" sz="1600">
                <a:latin typeface="Arial" pitchFamily="34" charset="0"/>
              </a:rPr>
              <a:t>用某个简单排序算法对数组</a:t>
            </a:r>
            <a:r>
              <a:rPr lang="en-US" altLang="zh-CN" sz="1600">
                <a:latin typeface="Arial" pitchFamily="34" charset="0"/>
              </a:rPr>
              <a:t>a[p:r]</a:t>
            </a:r>
            <a:r>
              <a:rPr lang="zh-CN" altLang="en-US" sz="1600">
                <a:latin typeface="Arial" pitchFamily="34" charset="0"/>
              </a:rPr>
              <a:t>排序</a:t>
            </a:r>
            <a:r>
              <a:rPr lang="en-US" altLang="zh-CN" sz="1600">
                <a:latin typeface="Arial" pitchFamily="34" charset="0"/>
              </a:rPr>
              <a:t>;</a:t>
            </a:r>
          </a:p>
          <a:p>
            <a:pPr>
              <a:lnSpc>
                <a:spcPct val="130000"/>
              </a:lnSpc>
            </a:pPr>
            <a:r>
              <a:rPr lang="en-US" altLang="zh-CN" sz="1600">
                <a:latin typeface="Arial" pitchFamily="34" charset="0"/>
              </a:rPr>
              <a:t>        return a[p+k-1];</a:t>
            </a:r>
          </a:p>
          <a:p>
            <a:pPr>
              <a:lnSpc>
                <a:spcPct val="130000"/>
              </a:lnSpc>
            </a:pPr>
            <a:r>
              <a:rPr lang="en-US" altLang="zh-CN" sz="1600">
                <a:latin typeface="Arial" pitchFamily="34" charset="0"/>
              </a:rPr>
              <a:t>        };</a:t>
            </a:r>
          </a:p>
          <a:p>
            <a:pPr>
              <a:lnSpc>
                <a:spcPct val="130000"/>
              </a:lnSpc>
            </a:pPr>
            <a:r>
              <a:rPr lang="en-US" altLang="zh-CN" sz="1600">
                <a:latin typeface="Arial" pitchFamily="34" charset="0"/>
              </a:rPr>
              <a:t>      for ( int i = 0; i&lt;=(r-p-4)/5; i++ )</a:t>
            </a:r>
          </a:p>
          <a:p>
            <a:pPr>
              <a:lnSpc>
                <a:spcPct val="130000"/>
              </a:lnSpc>
            </a:pPr>
            <a:r>
              <a:rPr lang="en-US" altLang="zh-CN" sz="1600">
                <a:latin typeface="Arial" pitchFamily="34" charset="0"/>
              </a:rPr>
              <a:t>         </a:t>
            </a:r>
            <a:r>
              <a:rPr lang="zh-CN" altLang="en-US" sz="1600">
                <a:latin typeface="Arial" pitchFamily="34" charset="0"/>
              </a:rPr>
              <a:t>将</a:t>
            </a:r>
            <a:r>
              <a:rPr lang="en-US" altLang="zh-CN" sz="1600">
                <a:latin typeface="Arial" pitchFamily="34" charset="0"/>
              </a:rPr>
              <a:t>a[p+5*i]</a:t>
            </a:r>
            <a:r>
              <a:rPr lang="zh-CN" altLang="en-US" sz="1600">
                <a:latin typeface="Arial" pitchFamily="34" charset="0"/>
              </a:rPr>
              <a:t>至</a:t>
            </a:r>
            <a:r>
              <a:rPr lang="en-US" altLang="zh-CN" sz="1600">
                <a:latin typeface="Arial" pitchFamily="34" charset="0"/>
              </a:rPr>
              <a:t>a[p+5*i+4]</a:t>
            </a:r>
            <a:r>
              <a:rPr lang="zh-CN" altLang="en-US" sz="1600">
                <a:latin typeface="Arial" pitchFamily="34" charset="0"/>
              </a:rPr>
              <a:t>的第</a:t>
            </a:r>
            <a:r>
              <a:rPr lang="en-US" altLang="zh-CN" sz="1600">
                <a:latin typeface="Arial" pitchFamily="34" charset="0"/>
              </a:rPr>
              <a:t>3</a:t>
            </a:r>
            <a:r>
              <a:rPr lang="zh-CN" altLang="en-US" sz="1600">
                <a:latin typeface="Arial" pitchFamily="34" charset="0"/>
              </a:rPr>
              <a:t>小元素</a:t>
            </a:r>
          </a:p>
          <a:p>
            <a:pPr>
              <a:lnSpc>
                <a:spcPct val="130000"/>
              </a:lnSpc>
            </a:pPr>
            <a:r>
              <a:rPr lang="zh-CN" altLang="en-US" sz="1600">
                <a:latin typeface="Arial" pitchFamily="34" charset="0"/>
              </a:rPr>
              <a:t>         与</a:t>
            </a:r>
            <a:r>
              <a:rPr lang="en-US" altLang="zh-CN" sz="1600">
                <a:latin typeface="Arial" pitchFamily="34" charset="0"/>
              </a:rPr>
              <a:t>a[p+i]</a:t>
            </a:r>
            <a:r>
              <a:rPr lang="zh-CN" altLang="en-US" sz="1600">
                <a:latin typeface="Arial" pitchFamily="34" charset="0"/>
              </a:rPr>
              <a:t>交换位置</a:t>
            </a:r>
            <a:r>
              <a:rPr lang="en-US" altLang="zh-CN" sz="1600">
                <a:latin typeface="Arial" pitchFamily="34" charset="0"/>
              </a:rPr>
              <a:t>;</a:t>
            </a:r>
          </a:p>
          <a:p>
            <a:pPr>
              <a:lnSpc>
                <a:spcPct val="130000"/>
              </a:lnSpc>
            </a:pPr>
            <a:r>
              <a:rPr lang="en-US" altLang="zh-CN" sz="1600">
                <a:latin typeface="Arial" pitchFamily="34" charset="0"/>
              </a:rPr>
              <a:t>      //</a:t>
            </a:r>
            <a:r>
              <a:rPr lang="zh-CN" altLang="en-US" sz="1600">
                <a:latin typeface="Arial" pitchFamily="34" charset="0"/>
              </a:rPr>
              <a:t>找中位数的中位数，</a:t>
            </a:r>
            <a:r>
              <a:rPr lang="en-US" altLang="zh-CN" sz="1600">
                <a:latin typeface="Arial" pitchFamily="34" charset="0"/>
              </a:rPr>
              <a:t>r-p-4</a:t>
            </a:r>
            <a:r>
              <a:rPr lang="zh-CN" altLang="en-US" sz="1600">
                <a:latin typeface="Arial" pitchFamily="34" charset="0"/>
              </a:rPr>
              <a:t>即上面所说的</a:t>
            </a:r>
            <a:r>
              <a:rPr lang="en-US" altLang="zh-CN" sz="1600">
                <a:latin typeface="Arial" pitchFamily="34" charset="0"/>
              </a:rPr>
              <a:t>n-5</a:t>
            </a:r>
          </a:p>
          <a:p>
            <a:pPr>
              <a:lnSpc>
                <a:spcPct val="130000"/>
              </a:lnSpc>
            </a:pPr>
            <a:r>
              <a:rPr lang="en-US" altLang="zh-CN" sz="1600">
                <a:latin typeface="Arial" pitchFamily="34" charset="0"/>
              </a:rPr>
              <a:t>      Type x = Select(a, p, p+(r-p-4)/5, (r-p-4)/10);</a:t>
            </a:r>
          </a:p>
          <a:p>
            <a:pPr>
              <a:lnSpc>
                <a:spcPct val="130000"/>
              </a:lnSpc>
            </a:pPr>
            <a:r>
              <a:rPr lang="en-US" altLang="zh-CN" sz="1600">
                <a:latin typeface="Arial" pitchFamily="34" charset="0"/>
              </a:rPr>
              <a:t>      int i=Partition(a,p,r, x),</a:t>
            </a:r>
          </a:p>
          <a:p>
            <a:pPr>
              <a:lnSpc>
                <a:spcPct val="130000"/>
              </a:lnSpc>
            </a:pPr>
            <a:r>
              <a:rPr lang="en-US" altLang="zh-CN" sz="1600">
                <a:latin typeface="Arial" pitchFamily="34" charset="0"/>
              </a:rPr>
              <a:t>      j=i-p+1;</a:t>
            </a:r>
          </a:p>
          <a:p>
            <a:pPr>
              <a:lnSpc>
                <a:spcPct val="130000"/>
              </a:lnSpc>
            </a:pPr>
            <a:r>
              <a:rPr lang="en-US" altLang="zh-CN" sz="1600">
                <a:latin typeface="Arial" pitchFamily="34" charset="0"/>
              </a:rPr>
              <a:t>      if (k&lt;=j) return Select(a,p,i,k);</a:t>
            </a:r>
          </a:p>
          <a:p>
            <a:pPr>
              <a:lnSpc>
                <a:spcPct val="130000"/>
              </a:lnSpc>
            </a:pPr>
            <a:r>
              <a:rPr lang="en-US" altLang="zh-CN" sz="1600">
                <a:latin typeface="Arial" pitchFamily="34" charset="0"/>
              </a:rPr>
              <a:t>      else return Select(a,i+1,r,k-j);</a:t>
            </a:r>
          </a:p>
          <a:p>
            <a:pPr>
              <a:lnSpc>
                <a:spcPct val="130000"/>
              </a:lnSpc>
            </a:pPr>
            <a:r>
              <a:rPr lang="en-US" altLang="zh-CN" sz="1600">
                <a:latin typeface="Arial" pitchFamily="34" charset="0"/>
              </a:rPr>
              <a:t>}</a:t>
            </a:r>
          </a:p>
        </p:txBody>
      </p:sp>
      <p:sp>
        <p:nvSpPr>
          <p:cNvPr id="158723" name="Rectangle 3"/>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nvGrpSpPr>
          <p:cNvPr id="158724" name="Group 4"/>
          <p:cNvGrpSpPr/>
          <p:nvPr/>
        </p:nvGrpSpPr>
        <p:grpSpPr bwMode="auto">
          <a:xfrm>
            <a:off x="1042988" y="1989138"/>
            <a:ext cx="6988175" cy="1749425"/>
            <a:chOff x="657" y="1253"/>
            <a:chExt cx="4402" cy="1102"/>
          </a:xfrm>
        </p:grpSpPr>
        <p:sp>
          <p:nvSpPr>
            <p:cNvPr id="158725" name="AutoShape 5"/>
            <p:cNvSpPr>
              <a:spLocks noChangeArrowheads="1"/>
            </p:cNvSpPr>
            <p:nvPr/>
          </p:nvSpPr>
          <p:spPr bwMode="auto">
            <a:xfrm>
              <a:off x="657" y="1253"/>
              <a:ext cx="4402" cy="110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0" lang="zh-CN" altLang="en-US" b="1">
                  <a:latin typeface="Arial" pitchFamily="34" charset="0"/>
                  <a:ea typeface="黑体" pitchFamily="49" charset="-122"/>
                </a:rPr>
                <a:t>复杂度分析</a:t>
              </a:r>
            </a:p>
            <a:p>
              <a:pPr eaLnBrk="0" hangingPunct="0"/>
              <a:endParaRPr kumimoji="0" lang="zh-CN" altLang="en-US" b="1">
                <a:effectLst>
                  <a:outerShdw blurRad="38100" dist="38100" dir="2700000" algn="tl">
                    <a:srgbClr val="FFFFFF"/>
                  </a:outerShdw>
                </a:effectLst>
                <a:latin typeface="Arial" pitchFamily="34" charset="0"/>
                <a:ea typeface="黑体" pitchFamily="49" charset="-122"/>
              </a:endParaRPr>
            </a:p>
            <a:p>
              <a:pPr eaLnBrk="0" hangingPunct="0"/>
              <a:endParaRPr kumimoji="0" lang="zh-CN" altLang="en-US" b="1">
                <a:latin typeface="Arial" pitchFamily="34" charset="0"/>
              </a:endParaRPr>
            </a:p>
            <a:p>
              <a:pPr algn="ctr" eaLnBrk="0" hangingPunct="0"/>
              <a:r>
                <a:rPr kumimoji="0" lang="en-US" altLang="zh-CN">
                  <a:latin typeface="Arial" pitchFamily="34" charset="0"/>
                </a:rPr>
                <a:t>T(n)=</a:t>
              </a:r>
              <a:r>
                <a:rPr kumimoji="0" lang="en-US" altLang="zh-CN" b="1">
                  <a:latin typeface="Arial" pitchFamily="34" charset="0"/>
                </a:rPr>
                <a:t>O(n)</a:t>
              </a:r>
              <a:endParaRPr kumimoji="0" lang="en-US" altLang="zh-CN" b="1">
                <a:solidFill>
                  <a:srgbClr val="FF0000"/>
                </a:solidFill>
                <a:latin typeface="Arial" pitchFamily="34" charset="0"/>
                <a:ea typeface="楷体_GB2312"/>
                <a:cs typeface="楷体_GB2312"/>
                <a:sym typeface="Wingdings" pitchFamily="2" charset="2"/>
              </a:endParaRPr>
            </a:p>
          </p:txBody>
        </p:sp>
        <p:graphicFrame>
          <p:nvGraphicFramePr>
            <p:cNvPr id="158726" name="Object 6"/>
            <p:cNvGraphicFramePr>
              <a:graphicFrameLocks noChangeAspect="1"/>
            </p:cNvGraphicFramePr>
            <p:nvPr/>
          </p:nvGraphicFramePr>
          <p:xfrm>
            <a:off x="1655" y="1480"/>
            <a:ext cx="2948" cy="563"/>
          </p:xfrm>
          <a:graphic>
            <a:graphicData uri="http://schemas.openxmlformats.org/presentationml/2006/ole">
              <mc:AlternateContent xmlns:mc="http://schemas.openxmlformats.org/markup-compatibility/2006">
                <mc:Choice xmlns:v="urn:schemas-microsoft-com:vml" Requires="v">
                  <p:oleObj spid="_x0000_s158830" name="公式" r:id="rId3" imgW="2540000" imgH="482600" progId="Equation.3">
                    <p:embed/>
                  </p:oleObj>
                </mc:Choice>
                <mc:Fallback>
                  <p:oleObj name="公式" r:id="rId3" imgW="2540000" imgH="482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1480"/>
                          <a:ext cx="2948" cy="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8727" name="Text Box 7"/>
          <p:cNvSpPr txBox="1">
            <a:spLocks noChangeArrowheads="1"/>
          </p:cNvSpPr>
          <p:nvPr/>
        </p:nvSpPr>
        <p:spPr bwMode="auto">
          <a:xfrm>
            <a:off x="539750" y="4076700"/>
            <a:ext cx="8137525" cy="16160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chemeClr val="bg1"/>
                </a:solidFill>
                <a:latin typeface="Arial" pitchFamily="34" charset="0"/>
                <a:ea typeface="楷体_GB2312"/>
                <a:cs typeface="楷体_GB2312"/>
              </a:rPr>
              <a:t>上述算法将每一组的大小定为</a:t>
            </a:r>
            <a:r>
              <a:rPr kumimoji="0" lang="en-US" altLang="zh-CN" b="1">
                <a:solidFill>
                  <a:schemeClr val="bg1"/>
                </a:solidFill>
                <a:latin typeface="Arial" pitchFamily="34" charset="0"/>
                <a:ea typeface="楷体_GB2312"/>
                <a:cs typeface="楷体_GB2312"/>
              </a:rPr>
              <a:t>5</a:t>
            </a:r>
            <a:r>
              <a:rPr kumimoji="0" lang="zh-CN" altLang="en-US" b="1">
                <a:solidFill>
                  <a:schemeClr val="bg1"/>
                </a:solidFill>
                <a:latin typeface="Arial" pitchFamily="34" charset="0"/>
                <a:ea typeface="楷体_GB2312"/>
                <a:cs typeface="楷体_GB2312"/>
              </a:rPr>
              <a:t>，并选取</a:t>
            </a:r>
            <a:r>
              <a:rPr kumimoji="0" lang="en-US" altLang="zh-CN" b="1">
                <a:solidFill>
                  <a:schemeClr val="bg1"/>
                </a:solidFill>
                <a:latin typeface="Arial" pitchFamily="34" charset="0"/>
                <a:ea typeface="楷体_GB2312"/>
                <a:cs typeface="楷体_GB2312"/>
              </a:rPr>
              <a:t>75</a:t>
            </a:r>
            <a:r>
              <a:rPr kumimoji="0" lang="zh-CN" altLang="en-US" b="1">
                <a:solidFill>
                  <a:schemeClr val="bg1"/>
                </a:solidFill>
                <a:latin typeface="Arial" pitchFamily="34" charset="0"/>
                <a:ea typeface="楷体_GB2312"/>
                <a:cs typeface="楷体_GB2312"/>
              </a:rPr>
              <a:t>作为是否作递归调用的分界点。这</a:t>
            </a:r>
            <a:r>
              <a:rPr kumimoji="0" lang="en-US" altLang="zh-CN" b="1">
                <a:solidFill>
                  <a:schemeClr val="bg1"/>
                </a:solidFill>
                <a:latin typeface="Arial" pitchFamily="34" charset="0"/>
                <a:ea typeface="楷体_GB2312"/>
                <a:cs typeface="楷体_GB2312"/>
              </a:rPr>
              <a:t>2</a:t>
            </a:r>
            <a:r>
              <a:rPr kumimoji="0" lang="zh-CN" altLang="en-US" b="1">
                <a:solidFill>
                  <a:schemeClr val="bg1"/>
                </a:solidFill>
                <a:latin typeface="Arial" pitchFamily="34" charset="0"/>
                <a:ea typeface="楷体_GB2312"/>
                <a:cs typeface="楷体_GB2312"/>
              </a:rPr>
              <a:t>点保证了</a:t>
            </a:r>
            <a:r>
              <a:rPr kumimoji="0" lang="en-US" altLang="zh-CN" b="1">
                <a:solidFill>
                  <a:schemeClr val="bg1"/>
                </a:solidFill>
                <a:latin typeface="Arial" pitchFamily="34" charset="0"/>
                <a:ea typeface="楷体_GB2312"/>
                <a:cs typeface="楷体_GB2312"/>
              </a:rPr>
              <a:t>T(n)</a:t>
            </a:r>
            <a:r>
              <a:rPr kumimoji="0" lang="zh-CN" altLang="en-US" b="1">
                <a:solidFill>
                  <a:schemeClr val="bg1"/>
                </a:solidFill>
                <a:latin typeface="Arial" pitchFamily="34" charset="0"/>
                <a:ea typeface="楷体_GB2312"/>
                <a:cs typeface="楷体_GB2312"/>
              </a:rPr>
              <a:t>的递归式中</a:t>
            </a:r>
            <a:r>
              <a:rPr kumimoji="0" lang="en-US" altLang="zh-CN" b="1">
                <a:solidFill>
                  <a:schemeClr val="bg1"/>
                </a:solidFill>
                <a:latin typeface="Arial" pitchFamily="34" charset="0"/>
                <a:ea typeface="楷体_GB2312"/>
                <a:cs typeface="楷体_GB2312"/>
              </a:rPr>
              <a:t>2</a:t>
            </a:r>
            <a:r>
              <a:rPr kumimoji="0" lang="zh-CN" altLang="en-US" b="1">
                <a:solidFill>
                  <a:schemeClr val="bg1"/>
                </a:solidFill>
                <a:latin typeface="Arial" pitchFamily="34" charset="0"/>
                <a:ea typeface="楷体_GB2312"/>
                <a:cs typeface="楷体_GB2312"/>
              </a:rPr>
              <a:t>个自变量之和</a:t>
            </a:r>
            <a:r>
              <a:rPr kumimoji="0" lang="en-US" altLang="zh-CN" b="1">
                <a:solidFill>
                  <a:schemeClr val="bg1"/>
                </a:solidFill>
                <a:latin typeface="Arial" pitchFamily="34" charset="0"/>
                <a:ea typeface="楷体_GB2312"/>
                <a:cs typeface="楷体_GB2312"/>
              </a:rPr>
              <a:t>n/5+3n/4=19n/20=</a:t>
            </a:r>
            <a:r>
              <a:rPr kumimoji="0" lang="en-US" altLang="en-US" b="1">
                <a:solidFill>
                  <a:schemeClr val="bg1"/>
                </a:solidFill>
                <a:latin typeface="Arial" pitchFamily="34" charset="0"/>
                <a:ea typeface="楷体_GB2312"/>
                <a:cs typeface="楷体_GB2312"/>
              </a:rPr>
              <a:t>ε</a:t>
            </a:r>
            <a:r>
              <a:rPr kumimoji="0" lang="en-US" altLang="zh-CN" b="1">
                <a:solidFill>
                  <a:schemeClr val="bg1"/>
                </a:solidFill>
                <a:latin typeface="Arial" pitchFamily="34" charset="0"/>
                <a:ea typeface="楷体_GB2312"/>
                <a:cs typeface="楷体_GB2312"/>
              </a:rPr>
              <a:t>n</a:t>
            </a:r>
            <a:r>
              <a:rPr kumimoji="0" lang="zh-CN" altLang="en-US" b="1">
                <a:solidFill>
                  <a:schemeClr val="bg1"/>
                </a:solidFill>
                <a:latin typeface="Arial" pitchFamily="34" charset="0"/>
                <a:ea typeface="楷体_GB2312"/>
                <a:cs typeface="楷体_GB2312"/>
              </a:rPr>
              <a:t>，</a:t>
            </a:r>
            <a:r>
              <a:rPr kumimoji="0" lang="en-US" altLang="zh-CN" b="1">
                <a:solidFill>
                  <a:schemeClr val="bg1"/>
                </a:solidFill>
                <a:latin typeface="Arial" pitchFamily="34" charset="0"/>
                <a:ea typeface="楷体_GB2312"/>
                <a:cs typeface="楷体_GB2312"/>
              </a:rPr>
              <a:t>0&lt;</a:t>
            </a:r>
            <a:r>
              <a:rPr kumimoji="0" lang="en-US" altLang="en-US" b="1">
                <a:solidFill>
                  <a:schemeClr val="bg1"/>
                </a:solidFill>
                <a:latin typeface="Arial" pitchFamily="34" charset="0"/>
                <a:ea typeface="楷体_GB2312"/>
                <a:cs typeface="楷体_GB2312"/>
              </a:rPr>
              <a:t>ε</a:t>
            </a:r>
            <a:r>
              <a:rPr kumimoji="0" lang="en-US" altLang="zh-CN" b="1">
                <a:solidFill>
                  <a:schemeClr val="bg1"/>
                </a:solidFill>
                <a:latin typeface="Arial" pitchFamily="34" charset="0"/>
                <a:ea typeface="楷体_GB2312"/>
                <a:cs typeface="楷体_GB2312"/>
              </a:rPr>
              <a:t>&lt;1</a:t>
            </a:r>
            <a:r>
              <a:rPr kumimoji="0" lang="zh-CN" altLang="en-US" b="1">
                <a:solidFill>
                  <a:schemeClr val="bg1"/>
                </a:solidFill>
                <a:latin typeface="Arial" pitchFamily="34" charset="0"/>
                <a:ea typeface="楷体_GB2312"/>
                <a:cs typeface="楷体_GB2312"/>
              </a:rPr>
              <a:t>。这是使</a:t>
            </a:r>
            <a:r>
              <a:rPr kumimoji="0" lang="en-US" altLang="zh-CN" b="1">
                <a:solidFill>
                  <a:schemeClr val="bg1"/>
                </a:solidFill>
                <a:latin typeface="Arial" pitchFamily="34" charset="0"/>
                <a:ea typeface="楷体_GB2312"/>
                <a:cs typeface="楷体_GB2312"/>
              </a:rPr>
              <a:t>T(n)=O(n)</a:t>
            </a:r>
            <a:r>
              <a:rPr kumimoji="0" lang="zh-CN" altLang="en-US" b="1">
                <a:solidFill>
                  <a:schemeClr val="bg1"/>
                </a:solidFill>
                <a:latin typeface="Arial" pitchFamily="34" charset="0"/>
                <a:ea typeface="楷体_GB2312"/>
                <a:cs typeface="楷体_GB2312"/>
              </a:rPr>
              <a:t>的关键之处。当然，除了</a:t>
            </a:r>
            <a:r>
              <a:rPr kumimoji="0" lang="en-US" altLang="zh-CN" b="1">
                <a:solidFill>
                  <a:schemeClr val="bg1"/>
                </a:solidFill>
                <a:latin typeface="Arial" pitchFamily="34" charset="0"/>
                <a:ea typeface="楷体_GB2312"/>
                <a:cs typeface="楷体_GB2312"/>
              </a:rPr>
              <a:t>5</a:t>
            </a:r>
            <a:r>
              <a:rPr kumimoji="0" lang="zh-CN" altLang="en-US" b="1">
                <a:solidFill>
                  <a:schemeClr val="bg1"/>
                </a:solidFill>
                <a:latin typeface="Arial" pitchFamily="34" charset="0"/>
                <a:ea typeface="楷体_GB2312"/>
                <a:cs typeface="楷体_GB2312"/>
              </a:rPr>
              <a:t>和</a:t>
            </a:r>
            <a:r>
              <a:rPr kumimoji="0" lang="en-US" altLang="zh-CN" b="1">
                <a:solidFill>
                  <a:schemeClr val="bg1"/>
                </a:solidFill>
                <a:latin typeface="Arial" pitchFamily="34" charset="0"/>
                <a:ea typeface="楷体_GB2312"/>
                <a:cs typeface="楷体_GB2312"/>
              </a:rPr>
              <a:t>75</a:t>
            </a:r>
            <a:r>
              <a:rPr kumimoji="0" lang="zh-CN" altLang="en-US" b="1">
                <a:solidFill>
                  <a:schemeClr val="bg1"/>
                </a:solidFill>
                <a:latin typeface="Arial" pitchFamily="34" charset="0"/>
                <a:ea typeface="楷体_GB2312"/>
                <a:cs typeface="楷体_GB2312"/>
              </a:rPr>
              <a:t>之外，还有其他选择。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blinds(horizontal)">
                                      <p:cBhvr>
                                        <p:cTn id="7" dur="500"/>
                                        <p:tgtEl>
                                          <p:spTgt spid="1587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8727"/>
                                        </p:tgtEl>
                                        <p:attrNameLst>
                                          <p:attrName>style.visibility</p:attrName>
                                        </p:attrNameLst>
                                      </p:cBhvr>
                                      <p:to>
                                        <p:strVal val="visible"/>
                                      </p:to>
                                    </p:set>
                                    <p:animEffect transition="in" filter="blinds(horizontal)">
                                      <p:cBhvr>
                                        <p:cTn id="12" dur="500"/>
                                        <p:tgtEl>
                                          <p:spTgt spid="158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bldLvl="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p:cNvSpPr>
            <a:spLocks noGrp="1" noChangeArrowheads="1"/>
          </p:cNvSpPr>
          <p:nvPr>
            <p:ph type="ctrTitle"/>
          </p:nvPr>
        </p:nvSpPr>
        <p:spPr>
          <a:xfrm>
            <a:off x="827088" y="981075"/>
            <a:ext cx="7772400" cy="1470025"/>
          </a:xfrm>
        </p:spPr>
        <p:txBody>
          <a:bodyPr/>
          <a:lstStyle/>
          <a:p>
            <a:r>
              <a:rPr lang="zh-CN" altLang="en-US" sz="4400" b="1" dirty="0">
                <a:solidFill>
                  <a:srgbClr val="1E048A"/>
                </a:solidFill>
              </a:rPr>
              <a:t>分治法的应用</a:t>
            </a:r>
            <a:br>
              <a:rPr lang="zh-CN" altLang="en-US" sz="4400" b="1" dirty="0">
                <a:solidFill>
                  <a:srgbClr val="1E048A"/>
                </a:solidFill>
              </a:rPr>
            </a:br>
            <a:r>
              <a:rPr lang="zh-CN" altLang="en-US" sz="4400" b="1" dirty="0">
                <a:solidFill>
                  <a:srgbClr val="1E048A"/>
                </a:solidFill>
              </a:rPr>
              <a:t>最接近点对问题</a:t>
            </a:r>
          </a:p>
        </p:txBody>
      </p:sp>
      <p:sp>
        <p:nvSpPr>
          <p:cNvPr id="184325" name="Rectangle 5"/>
          <p:cNvSpPr>
            <a:spLocks noGrp="1" noChangeArrowheads="1"/>
          </p:cNvSpPr>
          <p:nvPr>
            <p:ph type="subTitle" idx="1"/>
          </p:nvPr>
        </p:nvSpPr>
        <p:spPr>
          <a:xfrm>
            <a:off x="468313" y="2852738"/>
            <a:ext cx="8352159" cy="2786062"/>
          </a:xfrm>
        </p:spPr>
        <p:txBody>
          <a:bodyPr/>
          <a:lstStyle/>
          <a:p>
            <a:pPr marL="342900" indent="-342900" algn="just">
              <a:lnSpc>
                <a:spcPct val="80000"/>
              </a:lnSpc>
              <a:buFont typeface="Wingdings" pitchFamily="2" charset="2"/>
              <a:buChar char="ü"/>
            </a:pPr>
            <a:r>
              <a:rPr lang="en-US" altLang="zh-CN" sz="2000" dirty="0"/>
              <a:t> </a:t>
            </a:r>
            <a:r>
              <a:rPr lang="zh-CN" altLang="en-US" sz="2400" dirty="0"/>
              <a:t>在应用中，常用诸如点、圆等简单的几何对象代表现实世界中的实体。在涉及这些几何对象的问题中，常需要了解其邻域中其他几何对象的信息。</a:t>
            </a:r>
          </a:p>
          <a:p>
            <a:pPr marL="342900" indent="-342900" algn="just">
              <a:lnSpc>
                <a:spcPct val="80000"/>
              </a:lnSpc>
              <a:buFont typeface="Wingdings" pitchFamily="2" charset="2"/>
              <a:buChar char="ü"/>
            </a:pPr>
            <a:r>
              <a:rPr lang="zh-CN" altLang="en-US" sz="2400" dirty="0"/>
              <a:t> 最接近点对问题的提法是：给定平面上</a:t>
            </a:r>
            <a:r>
              <a:rPr lang="en-US" altLang="zh-CN" sz="2400" dirty="0"/>
              <a:t>n</a:t>
            </a:r>
            <a:r>
              <a:rPr lang="zh-CN" altLang="en-US" sz="2400" dirty="0"/>
              <a:t>个点，找其中的一对点，使得在</a:t>
            </a:r>
            <a:r>
              <a:rPr lang="en-US" altLang="zh-CN" sz="2400" dirty="0"/>
              <a:t>n</a:t>
            </a:r>
            <a:r>
              <a:rPr lang="zh-CN" altLang="en-US" sz="2400" dirty="0"/>
              <a:t>个点的所有点对中，该点对的距离最小。</a:t>
            </a:r>
          </a:p>
          <a:p>
            <a:pPr marL="342900" indent="-342900" algn="just">
              <a:lnSpc>
                <a:spcPct val="80000"/>
              </a:lnSpc>
              <a:buFont typeface="Wingdings" pitchFamily="2" charset="2"/>
              <a:buChar char="ü"/>
            </a:pPr>
            <a:r>
              <a:rPr lang="zh-CN" altLang="en-US" sz="2400" dirty="0"/>
              <a:t> 严格地说，最接近点对可能多于</a:t>
            </a:r>
            <a:r>
              <a:rPr lang="en-US" altLang="zh-CN" sz="2400" dirty="0"/>
              <a:t>1</a:t>
            </a:r>
            <a:r>
              <a:rPr lang="zh-CN" altLang="en-US" sz="2400" dirty="0"/>
              <a:t>对。为了简单起见，这里只限于找其中的一对。</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685800" y="260648"/>
            <a:ext cx="7772400" cy="1143000"/>
          </a:xfrm>
        </p:spPr>
        <p:txBody>
          <a:bodyPr/>
          <a:lstStyle/>
          <a:p>
            <a:r>
              <a:rPr lang="zh-CN" altLang="en-US" b="1" dirty="0">
                <a:solidFill>
                  <a:srgbClr val="1E048A"/>
                </a:solidFill>
              </a:rPr>
              <a:t>最接近点对问题</a:t>
            </a:r>
          </a:p>
        </p:txBody>
      </p:sp>
      <p:sp>
        <p:nvSpPr>
          <p:cNvPr id="219140" name="Text Box 4"/>
          <p:cNvSpPr txBox="1">
            <a:spLocks noChangeArrowheads="1"/>
          </p:cNvSpPr>
          <p:nvPr/>
        </p:nvSpPr>
        <p:spPr bwMode="auto">
          <a:xfrm>
            <a:off x="250825" y="1557338"/>
            <a:ext cx="8496300" cy="11874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b="1">
                <a:ea typeface="楷体_GB2312" pitchFamily="49" charset="-122"/>
              </a:rPr>
              <a:t>问题提出：</a:t>
            </a:r>
          </a:p>
          <a:p>
            <a:pPr lvl="1">
              <a:buClr>
                <a:schemeClr val="accent2"/>
              </a:buClr>
              <a:buSzPct val="50000"/>
              <a:buFont typeface="Wingdings" pitchFamily="2" charset="2"/>
              <a:buChar char="u"/>
            </a:pPr>
            <a:r>
              <a:rPr lang="zh-CN" altLang="en-US" sz="2400" b="1">
                <a:ea typeface="楷体_GB2312" pitchFamily="49" charset="-122"/>
              </a:rPr>
              <a:t>在</a:t>
            </a:r>
            <a:r>
              <a:rPr lang="zh-CN" altLang="en-US" sz="2400" b="1">
                <a:solidFill>
                  <a:srgbClr val="CC3300"/>
                </a:solidFill>
                <a:ea typeface="楷体_GB2312" pitchFamily="49" charset="-122"/>
              </a:rPr>
              <a:t>直线上</a:t>
            </a:r>
            <a:r>
              <a:rPr lang="zh-CN" altLang="en-US" sz="2400" b="1">
                <a:ea typeface="楷体_GB2312" pitchFamily="49" charset="-122"/>
              </a:rPr>
              <a:t>的</a:t>
            </a:r>
            <a:r>
              <a:rPr lang="en-US" altLang="zh-CN" sz="2400" b="1">
                <a:ea typeface="楷体_GB2312" pitchFamily="49" charset="-122"/>
              </a:rPr>
              <a:t>n</a:t>
            </a:r>
            <a:r>
              <a:rPr lang="zh-CN" altLang="en-US" sz="2400" b="1">
                <a:ea typeface="楷体_GB2312" pitchFamily="49" charset="-122"/>
              </a:rPr>
              <a:t>个点中，找出其中的一对点，使得在</a:t>
            </a:r>
            <a:r>
              <a:rPr lang="en-US" altLang="zh-CN" sz="2400" b="1">
                <a:ea typeface="楷体_GB2312" pitchFamily="49" charset="-122"/>
              </a:rPr>
              <a:t>n</a:t>
            </a:r>
            <a:r>
              <a:rPr lang="zh-CN" altLang="en-US" sz="2400" b="1">
                <a:ea typeface="楷体_GB2312" pitchFamily="49" charset="-122"/>
              </a:rPr>
              <a:t>个点组成的所有点对中，该点对的距离最小！</a:t>
            </a:r>
          </a:p>
        </p:txBody>
      </p:sp>
      <p:sp>
        <p:nvSpPr>
          <p:cNvPr id="219142" name="Text Box 6"/>
          <p:cNvSpPr txBox="1">
            <a:spLocks noChangeArrowheads="1"/>
          </p:cNvSpPr>
          <p:nvPr/>
        </p:nvSpPr>
        <p:spPr bwMode="auto">
          <a:xfrm>
            <a:off x="609600" y="3024188"/>
            <a:ext cx="3241675" cy="1374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思路</a:t>
            </a:r>
            <a:r>
              <a:rPr lang="en-US" altLang="zh-CN" sz="2000" b="1">
                <a:solidFill>
                  <a:schemeClr val="bg1"/>
                </a:solidFill>
                <a:ea typeface="楷体_GB2312" pitchFamily="49" charset="-122"/>
              </a:rPr>
              <a:t>1:</a:t>
            </a:r>
          </a:p>
          <a:p>
            <a:pPr>
              <a:buClr>
                <a:schemeClr val="accent2"/>
              </a:buClr>
              <a:buSzPct val="50000"/>
              <a:buFont typeface="Wingdings" pitchFamily="2" charset="2"/>
              <a:buNone/>
            </a:pPr>
            <a:r>
              <a:rPr lang="zh-CN" altLang="en-US" sz="2000" b="1">
                <a:solidFill>
                  <a:schemeClr val="bg1"/>
                </a:solidFill>
                <a:ea typeface="楷体_GB2312" pitchFamily="49" charset="-122"/>
              </a:rPr>
              <a:t>只要将每一点与其他</a:t>
            </a:r>
            <a:r>
              <a:rPr lang="en-US" altLang="zh-CN" sz="2000" b="1">
                <a:solidFill>
                  <a:schemeClr val="bg1"/>
                </a:solidFill>
                <a:ea typeface="楷体_GB2312" pitchFamily="49" charset="-122"/>
              </a:rPr>
              <a:t>n-1</a:t>
            </a:r>
            <a:r>
              <a:rPr lang="zh-CN" altLang="en-US" sz="2000" b="1">
                <a:solidFill>
                  <a:schemeClr val="bg1"/>
                </a:solidFill>
                <a:ea typeface="楷体_GB2312" pitchFamily="49" charset="-122"/>
              </a:rPr>
              <a:t>个点距离算出，找出达到最小距离的两点即可。</a:t>
            </a:r>
          </a:p>
        </p:txBody>
      </p:sp>
      <p:sp>
        <p:nvSpPr>
          <p:cNvPr id="219143" name="Text Box 7"/>
          <p:cNvSpPr txBox="1">
            <a:spLocks noChangeArrowheads="1"/>
          </p:cNvSpPr>
          <p:nvPr/>
        </p:nvSpPr>
        <p:spPr bwMode="auto">
          <a:xfrm>
            <a:off x="609600" y="4464050"/>
            <a:ext cx="3241675" cy="7651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效率</a:t>
            </a:r>
            <a:r>
              <a:rPr lang="en-US" altLang="zh-CN" sz="2000" b="1">
                <a:solidFill>
                  <a:schemeClr val="bg1"/>
                </a:solidFill>
                <a:ea typeface="楷体_GB2312" pitchFamily="49" charset="-122"/>
              </a:rPr>
              <a:t>:</a:t>
            </a:r>
          </a:p>
          <a:p>
            <a:pPr>
              <a:buClr>
                <a:schemeClr val="accent2"/>
              </a:buClr>
              <a:buSzPct val="50000"/>
              <a:buFont typeface="Wingdings" pitchFamily="2" charset="2"/>
              <a:buNone/>
            </a:pPr>
            <a:r>
              <a:rPr lang="en-US" altLang="zh-CN" sz="2000" b="1" i="1">
                <a:solidFill>
                  <a:schemeClr val="bg1"/>
                </a:solidFill>
                <a:ea typeface="楷体_GB2312" pitchFamily="49" charset="-122"/>
              </a:rPr>
              <a:t>O(n</a:t>
            </a:r>
            <a:r>
              <a:rPr lang="en-US" altLang="zh-CN" sz="2000" b="1" i="1" baseline="30000">
                <a:solidFill>
                  <a:schemeClr val="bg1"/>
                </a:solidFill>
                <a:ea typeface="楷体_GB2312" pitchFamily="49" charset="-122"/>
              </a:rPr>
              <a:t>2</a:t>
            </a:r>
            <a:r>
              <a:rPr lang="en-US" altLang="zh-CN" sz="2000" b="1" i="1">
                <a:solidFill>
                  <a:schemeClr val="bg1"/>
                </a:solidFill>
                <a:ea typeface="楷体_GB2312" pitchFamily="49" charset="-122"/>
              </a:rPr>
              <a:t>)</a:t>
            </a:r>
          </a:p>
        </p:txBody>
      </p:sp>
      <p:sp>
        <p:nvSpPr>
          <p:cNvPr id="219144" name="Text Box 8"/>
          <p:cNvSpPr txBox="1">
            <a:spLocks noChangeArrowheads="1"/>
          </p:cNvSpPr>
          <p:nvPr/>
        </p:nvSpPr>
        <p:spPr bwMode="auto">
          <a:xfrm>
            <a:off x="4859338" y="3024188"/>
            <a:ext cx="3241675" cy="1374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思路</a:t>
            </a:r>
            <a:r>
              <a:rPr lang="en-US" altLang="zh-CN" sz="2000" b="1">
                <a:solidFill>
                  <a:schemeClr val="bg1"/>
                </a:solidFill>
                <a:ea typeface="楷体_GB2312" pitchFamily="49" charset="-122"/>
              </a:rPr>
              <a:t>2:</a:t>
            </a:r>
          </a:p>
          <a:p>
            <a:pPr>
              <a:buClr>
                <a:schemeClr val="accent2"/>
              </a:buClr>
              <a:buSzPct val="50000"/>
              <a:buFont typeface="Wingdings" pitchFamily="2" charset="2"/>
              <a:buNone/>
            </a:pPr>
            <a:r>
              <a:rPr lang="zh-CN" altLang="en-US" sz="2000" b="1">
                <a:solidFill>
                  <a:schemeClr val="bg1"/>
                </a:solidFill>
                <a:ea typeface="楷体_GB2312" pitchFamily="49" charset="-122"/>
              </a:rPr>
              <a:t>在直线上，最近点对问题可以通过</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次排序和</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维扫描来解决。</a:t>
            </a:r>
          </a:p>
        </p:txBody>
      </p:sp>
      <p:sp>
        <p:nvSpPr>
          <p:cNvPr id="219145" name="Text Box 9"/>
          <p:cNvSpPr txBox="1">
            <a:spLocks noChangeArrowheads="1"/>
          </p:cNvSpPr>
          <p:nvPr/>
        </p:nvSpPr>
        <p:spPr bwMode="auto">
          <a:xfrm>
            <a:off x="4859338" y="4464050"/>
            <a:ext cx="3241675" cy="7651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效率</a:t>
            </a:r>
            <a:r>
              <a:rPr lang="en-US" altLang="zh-CN" sz="2000" b="1">
                <a:solidFill>
                  <a:schemeClr val="bg1"/>
                </a:solidFill>
                <a:ea typeface="楷体_GB2312" pitchFamily="49" charset="-122"/>
              </a:rPr>
              <a:t>:</a:t>
            </a:r>
          </a:p>
          <a:p>
            <a:pPr>
              <a:buClr>
                <a:schemeClr val="accent2"/>
              </a:buClr>
              <a:buSzPct val="50000"/>
              <a:buFont typeface="Wingdings" pitchFamily="2" charset="2"/>
              <a:buNone/>
            </a:pPr>
            <a:r>
              <a:rPr lang="en-US" altLang="zh-CN" sz="2000" b="1" i="1">
                <a:solidFill>
                  <a:schemeClr val="bg1"/>
                </a:solidFill>
                <a:ea typeface="楷体_GB2312" pitchFamily="49" charset="-122"/>
              </a:rPr>
              <a:t>O(nlogn)</a:t>
            </a:r>
          </a:p>
        </p:txBody>
      </p:sp>
      <p:sp>
        <p:nvSpPr>
          <p:cNvPr id="8" name="Text Box 3"/>
          <p:cNvSpPr txBox="1">
            <a:spLocks noChangeArrowheads="1"/>
          </p:cNvSpPr>
          <p:nvPr/>
        </p:nvSpPr>
        <p:spPr bwMode="auto">
          <a:xfrm>
            <a:off x="1834331" y="5906889"/>
            <a:ext cx="5329287" cy="461665"/>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buClr>
                <a:schemeClr val="accent2"/>
              </a:buClr>
              <a:buSzPct val="50000"/>
              <a:buFont typeface="Wingdings" pitchFamily="2" charset="2"/>
              <a:buChar char="u"/>
            </a:pPr>
            <a:r>
              <a:rPr lang="zh-CN" altLang="en-US" b="1" dirty="0">
                <a:ea typeface="楷体_GB2312" pitchFamily="49" charset="-122"/>
              </a:rPr>
              <a:t>体会分治的策略</a:t>
            </a:r>
            <a:r>
              <a:rPr lang="zh-CN" altLang="en-US" sz="2400" b="1" dirty="0">
                <a:ea typeface="楷体_GB2312" pitchFamily="49" charset="-122"/>
              </a:rPr>
              <a:t>：缩小问题的规模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9142"/>
                                        </p:tgtEl>
                                        <p:attrNameLst>
                                          <p:attrName>style.visibility</p:attrName>
                                        </p:attrNameLst>
                                      </p:cBhvr>
                                      <p:to>
                                        <p:strVal val="visible"/>
                                      </p:to>
                                    </p:set>
                                    <p:animEffect transition="in" filter="box(in)">
                                      <p:cBhvr>
                                        <p:cTn id="7" dur="500"/>
                                        <p:tgtEl>
                                          <p:spTgt spid="21914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19143"/>
                                        </p:tgtEl>
                                        <p:attrNameLst>
                                          <p:attrName>style.visibility</p:attrName>
                                        </p:attrNameLst>
                                      </p:cBhvr>
                                      <p:to>
                                        <p:strVal val="visible"/>
                                      </p:to>
                                    </p:set>
                                    <p:animEffect transition="in" filter="checkerboard(across)">
                                      <p:cBhvr>
                                        <p:cTn id="12" dur="500"/>
                                        <p:tgtEl>
                                          <p:spTgt spid="2191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19144"/>
                                        </p:tgtEl>
                                        <p:attrNameLst>
                                          <p:attrName>style.visibility</p:attrName>
                                        </p:attrNameLst>
                                      </p:cBhvr>
                                      <p:to>
                                        <p:strVal val="visible"/>
                                      </p:to>
                                    </p:set>
                                    <p:animEffect transition="in" filter="box(in)">
                                      <p:cBhvr>
                                        <p:cTn id="17" dur="500"/>
                                        <p:tgtEl>
                                          <p:spTgt spid="21914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9145"/>
                                        </p:tgtEl>
                                        <p:attrNameLst>
                                          <p:attrName>style.visibility</p:attrName>
                                        </p:attrNameLst>
                                      </p:cBhvr>
                                      <p:to>
                                        <p:strVal val="visible"/>
                                      </p:to>
                                    </p:set>
                                    <p:animEffect transition="in" filter="checkerboard(across)">
                                      <p:cBhvr>
                                        <p:cTn id="22" dur="500"/>
                                        <p:tgtEl>
                                          <p:spTgt spid="21914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2" grpId="0" animBg="1"/>
      <p:bldP spid="219143" grpId="0" animBg="1"/>
      <p:bldP spid="219144" grpId="0" animBg="1"/>
      <p:bldP spid="219145" grpId="0" animBg="1"/>
      <p:bldP spid="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685800" y="188640"/>
            <a:ext cx="7772400" cy="1143000"/>
          </a:xfrm>
        </p:spPr>
        <p:txBody>
          <a:bodyPr/>
          <a:lstStyle/>
          <a:p>
            <a:r>
              <a:rPr lang="zh-CN" altLang="en-US" b="1" dirty="0">
                <a:solidFill>
                  <a:srgbClr val="1E048A"/>
                </a:solidFill>
              </a:rPr>
              <a:t>最接近点对问题</a:t>
            </a:r>
          </a:p>
        </p:txBody>
      </p:sp>
      <p:sp>
        <p:nvSpPr>
          <p:cNvPr id="221187" name="Text Box 3"/>
          <p:cNvSpPr txBox="1">
            <a:spLocks noChangeArrowheads="1"/>
          </p:cNvSpPr>
          <p:nvPr/>
        </p:nvSpPr>
        <p:spPr bwMode="auto">
          <a:xfrm>
            <a:off x="250825" y="1557338"/>
            <a:ext cx="8496300" cy="11874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b="1">
                <a:ea typeface="楷体_GB2312" pitchFamily="49" charset="-122"/>
              </a:rPr>
              <a:t>问题提出：</a:t>
            </a:r>
          </a:p>
          <a:p>
            <a:pPr lvl="1">
              <a:buClr>
                <a:schemeClr val="accent2"/>
              </a:buClr>
              <a:buSzPct val="50000"/>
              <a:buFont typeface="Wingdings" pitchFamily="2" charset="2"/>
              <a:buChar char="u"/>
            </a:pPr>
            <a:r>
              <a:rPr lang="zh-CN" altLang="en-US" sz="2400" b="1">
                <a:ea typeface="楷体_GB2312" pitchFamily="49" charset="-122"/>
              </a:rPr>
              <a:t>在</a:t>
            </a:r>
            <a:r>
              <a:rPr lang="zh-CN" altLang="en-US" sz="2400" b="1">
                <a:solidFill>
                  <a:srgbClr val="CC3300"/>
                </a:solidFill>
                <a:ea typeface="楷体_GB2312" pitchFamily="49" charset="-122"/>
              </a:rPr>
              <a:t>二维平面上</a:t>
            </a:r>
            <a:r>
              <a:rPr lang="zh-CN" altLang="en-US" sz="2400" b="1">
                <a:ea typeface="楷体_GB2312" pitchFamily="49" charset="-122"/>
              </a:rPr>
              <a:t>的</a:t>
            </a:r>
            <a:r>
              <a:rPr lang="en-US" altLang="zh-CN" sz="2400" b="1">
                <a:ea typeface="楷体_GB2312" pitchFamily="49" charset="-122"/>
              </a:rPr>
              <a:t>n</a:t>
            </a:r>
            <a:r>
              <a:rPr lang="zh-CN" altLang="en-US" sz="2400" b="1">
                <a:ea typeface="楷体_GB2312" pitchFamily="49" charset="-122"/>
              </a:rPr>
              <a:t>个点中，找出其中的一对点，使得在</a:t>
            </a:r>
            <a:r>
              <a:rPr lang="en-US" altLang="zh-CN" sz="2400" b="1">
                <a:ea typeface="楷体_GB2312" pitchFamily="49" charset="-122"/>
              </a:rPr>
              <a:t>n</a:t>
            </a:r>
            <a:r>
              <a:rPr lang="zh-CN" altLang="en-US" sz="2400" b="1">
                <a:ea typeface="楷体_GB2312" pitchFamily="49" charset="-122"/>
              </a:rPr>
              <a:t>个点组成的所有点对中，该点对的距离最小！</a:t>
            </a:r>
          </a:p>
        </p:txBody>
      </p:sp>
      <p:sp>
        <p:nvSpPr>
          <p:cNvPr id="221190" name="Text Box 6"/>
          <p:cNvSpPr txBox="1">
            <a:spLocks noChangeArrowheads="1"/>
          </p:cNvSpPr>
          <p:nvPr/>
        </p:nvSpPr>
        <p:spPr bwMode="auto">
          <a:xfrm>
            <a:off x="4859338" y="3024188"/>
            <a:ext cx="3241675" cy="1374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思路</a:t>
            </a:r>
            <a:r>
              <a:rPr lang="en-US" altLang="zh-CN" sz="2000" b="1">
                <a:solidFill>
                  <a:schemeClr val="bg1"/>
                </a:solidFill>
                <a:ea typeface="楷体_GB2312" pitchFamily="49" charset="-122"/>
              </a:rPr>
              <a:t>2:</a:t>
            </a:r>
          </a:p>
          <a:p>
            <a:pPr>
              <a:buClr>
                <a:schemeClr val="accent2"/>
              </a:buClr>
              <a:buSzPct val="50000"/>
              <a:buFont typeface="Wingdings" pitchFamily="2" charset="2"/>
              <a:buNone/>
            </a:pPr>
            <a:r>
              <a:rPr lang="zh-CN" altLang="en-US" sz="2000" b="1">
                <a:solidFill>
                  <a:schemeClr val="bg1"/>
                </a:solidFill>
                <a:ea typeface="楷体_GB2312" pitchFamily="49" charset="-122"/>
              </a:rPr>
              <a:t>在直线上，最近点对问题可以通过</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次排序和</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维扫描来解决。</a:t>
            </a:r>
          </a:p>
        </p:txBody>
      </p:sp>
      <p:sp>
        <p:nvSpPr>
          <p:cNvPr id="221191" name="Text Box 7"/>
          <p:cNvSpPr txBox="1">
            <a:spLocks noChangeArrowheads="1"/>
          </p:cNvSpPr>
          <p:nvPr/>
        </p:nvSpPr>
        <p:spPr bwMode="auto">
          <a:xfrm>
            <a:off x="4859338" y="4464050"/>
            <a:ext cx="3241675" cy="7651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在二维空间中，这个思路是行不通的。</a:t>
            </a:r>
          </a:p>
        </p:txBody>
      </p:sp>
      <p:pic>
        <p:nvPicPr>
          <p:cNvPr id="22119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924175"/>
            <a:ext cx="2863850" cy="2952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1190"/>
                                        </p:tgtEl>
                                        <p:attrNameLst>
                                          <p:attrName>style.visibility</p:attrName>
                                        </p:attrNameLst>
                                      </p:cBhvr>
                                      <p:to>
                                        <p:strVal val="visible"/>
                                      </p:to>
                                    </p:set>
                                    <p:animEffect transition="in" filter="box(in)">
                                      <p:cBhvr>
                                        <p:cTn id="7" dur="500"/>
                                        <p:tgtEl>
                                          <p:spTgt spid="22119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1191"/>
                                        </p:tgtEl>
                                        <p:attrNameLst>
                                          <p:attrName>style.visibility</p:attrName>
                                        </p:attrNameLst>
                                      </p:cBhvr>
                                      <p:to>
                                        <p:strVal val="visible"/>
                                      </p:to>
                                    </p:set>
                                    <p:animEffect transition="in" filter="checkerboard(across)">
                                      <p:cBhvr>
                                        <p:cTn id="12" dur="500"/>
                                        <p:tgtEl>
                                          <p:spTgt spid="221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0" grpId="0" animBg="1"/>
      <p:bldP spid="221191"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188640"/>
            <a:ext cx="7772400" cy="1143000"/>
          </a:xfrm>
        </p:spPr>
        <p:txBody>
          <a:bodyPr/>
          <a:lstStyle/>
          <a:p>
            <a:r>
              <a:rPr lang="zh-CN" altLang="en-US" sz="4000" b="1" dirty="0">
                <a:solidFill>
                  <a:srgbClr val="1E048A"/>
                </a:solidFill>
              </a:rPr>
              <a:t>最接近点对问题</a:t>
            </a:r>
          </a:p>
        </p:txBody>
      </p:sp>
      <p:sp>
        <p:nvSpPr>
          <p:cNvPr id="222211" name="Text Box 3"/>
          <p:cNvSpPr txBox="1">
            <a:spLocks noChangeArrowheads="1"/>
          </p:cNvSpPr>
          <p:nvPr/>
        </p:nvSpPr>
        <p:spPr bwMode="auto">
          <a:xfrm>
            <a:off x="250825" y="1557338"/>
            <a:ext cx="8496300" cy="11874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b="1">
                <a:ea typeface="楷体_GB2312" pitchFamily="49" charset="-122"/>
              </a:rPr>
              <a:t>问题提出：</a:t>
            </a:r>
          </a:p>
          <a:p>
            <a:pPr lvl="1">
              <a:buClr>
                <a:schemeClr val="accent2"/>
              </a:buClr>
              <a:buSzPct val="50000"/>
              <a:buFont typeface="Wingdings" pitchFamily="2" charset="2"/>
              <a:buChar char="u"/>
            </a:pPr>
            <a:r>
              <a:rPr lang="zh-CN" altLang="en-US" sz="2400" b="1">
                <a:ea typeface="楷体_GB2312" pitchFamily="49" charset="-122"/>
              </a:rPr>
              <a:t>在</a:t>
            </a:r>
            <a:r>
              <a:rPr lang="zh-CN" altLang="en-US" sz="2400" b="1">
                <a:solidFill>
                  <a:srgbClr val="CC3300"/>
                </a:solidFill>
                <a:ea typeface="楷体_GB2312" pitchFamily="49" charset="-122"/>
              </a:rPr>
              <a:t>二维平面上</a:t>
            </a:r>
            <a:r>
              <a:rPr lang="zh-CN" altLang="en-US" sz="2400" b="1">
                <a:ea typeface="楷体_GB2312" pitchFamily="49" charset="-122"/>
              </a:rPr>
              <a:t>的</a:t>
            </a:r>
            <a:r>
              <a:rPr lang="en-US" altLang="zh-CN" sz="2400" b="1">
                <a:ea typeface="楷体_GB2312" pitchFamily="49" charset="-122"/>
              </a:rPr>
              <a:t>n</a:t>
            </a:r>
            <a:r>
              <a:rPr lang="zh-CN" altLang="en-US" sz="2400" b="1">
                <a:ea typeface="楷体_GB2312" pitchFamily="49" charset="-122"/>
              </a:rPr>
              <a:t>个点中，找出其中的一对点，使得在</a:t>
            </a:r>
            <a:r>
              <a:rPr lang="en-US" altLang="zh-CN" sz="2400" b="1">
                <a:ea typeface="楷体_GB2312" pitchFamily="49" charset="-122"/>
              </a:rPr>
              <a:t>n</a:t>
            </a:r>
            <a:r>
              <a:rPr lang="zh-CN" altLang="en-US" sz="2400" b="1">
                <a:ea typeface="楷体_GB2312" pitchFamily="49" charset="-122"/>
              </a:rPr>
              <a:t>个点组成的所有点对中，该点对的距离最小！</a:t>
            </a:r>
          </a:p>
        </p:txBody>
      </p:sp>
      <p:sp>
        <p:nvSpPr>
          <p:cNvPr id="222212" name="Text Box 4"/>
          <p:cNvSpPr txBox="1">
            <a:spLocks noChangeArrowheads="1"/>
          </p:cNvSpPr>
          <p:nvPr/>
        </p:nvSpPr>
        <p:spPr bwMode="auto">
          <a:xfrm>
            <a:off x="4859338" y="3024188"/>
            <a:ext cx="3241675" cy="1292662"/>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分治法的思路</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2000" b="1" dirty="0">
                <a:solidFill>
                  <a:schemeClr val="bg1"/>
                </a:solidFill>
              </a:rPr>
              <a:t>① </a:t>
            </a:r>
            <a:r>
              <a:rPr lang="zh-CN" altLang="en-US" sz="2000" b="1" dirty="0">
                <a:solidFill>
                  <a:schemeClr val="bg1"/>
                </a:solidFill>
              </a:rPr>
              <a:t>划分成子规模点集</a:t>
            </a:r>
          </a:p>
          <a:p>
            <a:pPr>
              <a:buClr>
                <a:schemeClr val="accent2"/>
              </a:buClr>
              <a:buSzPct val="50000"/>
              <a:buFont typeface="Wingdings" pitchFamily="2" charset="2"/>
              <a:buNone/>
            </a:pPr>
            <a:r>
              <a:rPr lang="zh-CN" altLang="en-US" sz="2000" b="1" dirty="0">
                <a:solidFill>
                  <a:schemeClr val="bg1"/>
                </a:solidFill>
              </a:rPr>
              <a:t>② 找到极值情况</a:t>
            </a:r>
          </a:p>
          <a:p>
            <a:pPr>
              <a:buClr>
                <a:schemeClr val="accent2"/>
              </a:buClr>
              <a:buSzPct val="50000"/>
              <a:buFont typeface="Wingdings" pitchFamily="2" charset="2"/>
              <a:buNone/>
            </a:pPr>
            <a:r>
              <a:rPr lang="zh-CN" altLang="en-US" sz="2000" b="1" dirty="0">
                <a:solidFill>
                  <a:schemeClr val="bg1"/>
                </a:solidFill>
              </a:rPr>
              <a:t>③ 合并</a:t>
            </a:r>
          </a:p>
        </p:txBody>
      </p:sp>
      <p:sp>
        <p:nvSpPr>
          <p:cNvPr id="222213" name="Text Box 5"/>
          <p:cNvSpPr txBox="1">
            <a:spLocks noChangeArrowheads="1"/>
          </p:cNvSpPr>
          <p:nvPr/>
        </p:nvSpPr>
        <p:spPr bwMode="auto">
          <a:xfrm>
            <a:off x="4859338" y="4365625"/>
            <a:ext cx="3241675" cy="40011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zh-CN" sz="2000" b="1">
                <a:solidFill>
                  <a:schemeClr val="bg1"/>
                </a:solidFill>
              </a:rPr>
              <a:t>④</a:t>
            </a:r>
            <a:r>
              <a:rPr lang="zh-CN" altLang="en-US" sz="2000" b="1">
                <a:solidFill>
                  <a:schemeClr val="bg1"/>
                </a:solidFill>
              </a:rPr>
              <a:t>提高效率（平衡子思想）</a:t>
            </a:r>
          </a:p>
        </p:txBody>
      </p:sp>
      <p:pic>
        <p:nvPicPr>
          <p:cNvPr id="2222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924175"/>
            <a:ext cx="2863850" cy="2952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2212"/>
                                        </p:tgtEl>
                                        <p:attrNameLst>
                                          <p:attrName>style.visibility</p:attrName>
                                        </p:attrNameLst>
                                      </p:cBhvr>
                                      <p:to>
                                        <p:strVal val="visible"/>
                                      </p:to>
                                    </p:set>
                                    <p:animEffect transition="in" filter="box(in)">
                                      <p:cBhvr>
                                        <p:cTn id="7" dur="500"/>
                                        <p:tgtEl>
                                          <p:spTgt spid="2222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2213"/>
                                        </p:tgtEl>
                                        <p:attrNameLst>
                                          <p:attrName>style.visibility</p:attrName>
                                        </p:attrNameLst>
                                      </p:cBhvr>
                                      <p:to>
                                        <p:strVal val="visible"/>
                                      </p:to>
                                    </p:set>
                                    <p:animEffect transition="in" filter="checkerboard(across)">
                                      <p:cBhvr>
                                        <p:cTn id="12" dur="500"/>
                                        <p:tgtEl>
                                          <p:spTgt spid="222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2" grpId="0" animBg="1"/>
      <p:bldP spid="222213"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nvSpPr>
        <p:spPr bwMode="auto">
          <a:xfrm>
            <a:off x="684213" y="0"/>
            <a:ext cx="77724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一维：最接近点对问题</a:t>
            </a:r>
          </a:p>
        </p:txBody>
      </p:sp>
      <p:sp>
        <p:nvSpPr>
          <p:cNvPr id="224261" name="Rectangle 5"/>
          <p:cNvSpPr>
            <a:spLocks noChangeArrowheads="1"/>
          </p:cNvSpPr>
          <p:nvPr/>
        </p:nvSpPr>
        <p:spPr bwMode="auto">
          <a:xfrm>
            <a:off x="395288" y="836613"/>
            <a:ext cx="8135937" cy="822325"/>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此时，</a:t>
            </a:r>
            <a:r>
              <a:rPr lang="en-US" altLang="zh-CN" sz="2400">
                <a:ea typeface="楷体_GB2312" pitchFamily="49" charset="-122"/>
              </a:rPr>
              <a:t>S</a:t>
            </a:r>
            <a:r>
              <a:rPr lang="zh-CN" altLang="en-US" sz="2400">
                <a:ea typeface="楷体_GB2312" pitchFamily="49" charset="-122"/>
              </a:rPr>
              <a:t>中的</a:t>
            </a:r>
            <a:r>
              <a:rPr lang="en-US" altLang="zh-CN" sz="2400">
                <a:ea typeface="楷体_GB2312" pitchFamily="49" charset="-122"/>
              </a:rPr>
              <a:t>n</a:t>
            </a:r>
            <a:r>
              <a:rPr lang="zh-CN" altLang="en-US" sz="2400">
                <a:ea typeface="楷体_GB2312" pitchFamily="49" charset="-122"/>
              </a:rPr>
              <a:t>个点退化为</a:t>
            </a:r>
            <a:r>
              <a:rPr lang="en-US" altLang="zh-CN" sz="2400">
                <a:ea typeface="楷体_GB2312" pitchFamily="49" charset="-122"/>
              </a:rPr>
              <a:t>x</a:t>
            </a:r>
            <a:r>
              <a:rPr lang="zh-CN" altLang="en-US" sz="2400">
                <a:ea typeface="楷体_GB2312" pitchFamily="49" charset="-122"/>
              </a:rPr>
              <a:t>轴上的</a:t>
            </a:r>
            <a:r>
              <a:rPr lang="en-US" altLang="zh-CN" sz="2400">
                <a:ea typeface="楷体_GB2312" pitchFamily="49" charset="-122"/>
              </a:rPr>
              <a:t>n</a:t>
            </a:r>
            <a:r>
              <a:rPr lang="zh-CN" altLang="en-US" sz="2400">
                <a:ea typeface="楷体_GB2312" pitchFamily="49" charset="-122"/>
              </a:rPr>
              <a:t>个实数 </a:t>
            </a:r>
            <a:r>
              <a:rPr lang="en-US" altLang="zh-CN" sz="2400">
                <a:ea typeface="楷体_GB2312" pitchFamily="49" charset="-122"/>
              </a:rPr>
              <a:t>x1,x2,…,xn</a:t>
            </a:r>
            <a:r>
              <a:rPr lang="zh-CN" altLang="en-US" sz="2400">
                <a:ea typeface="楷体_GB2312" pitchFamily="49" charset="-122"/>
              </a:rPr>
              <a:t>。最接近点对即为这</a:t>
            </a:r>
            <a:r>
              <a:rPr lang="en-US" altLang="zh-CN" sz="2400">
                <a:ea typeface="楷体_GB2312" pitchFamily="49" charset="-122"/>
              </a:rPr>
              <a:t>n</a:t>
            </a:r>
            <a:r>
              <a:rPr lang="zh-CN" altLang="en-US" sz="2400">
                <a:ea typeface="楷体_GB2312" pitchFamily="49" charset="-122"/>
              </a:rPr>
              <a:t>个实数中相差最小的</a:t>
            </a:r>
            <a:r>
              <a:rPr lang="en-US" altLang="zh-CN" sz="2400">
                <a:ea typeface="楷体_GB2312" pitchFamily="49" charset="-122"/>
              </a:rPr>
              <a:t>2</a:t>
            </a:r>
            <a:r>
              <a:rPr lang="zh-CN" altLang="en-US" sz="2400">
                <a:ea typeface="楷体_GB2312" pitchFamily="49" charset="-122"/>
              </a:rPr>
              <a:t>个实数。</a:t>
            </a:r>
          </a:p>
        </p:txBody>
      </p:sp>
      <p:sp>
        <p:nvSpPr>
          <p:cNvPr id="224263" name="Text Box 7"/>
          <p:cNvSpPr txBox="1">
            <a:spLocks noChangeArrowheads="1"/>
          </p:cNvSpPr>
          <p:nvPr/>
        </p:nvSpPr>
        <p:spPr bwMode="auto">
          <a:xfrm>
            <a:off x="468313" y="2997200"/>
            <a:ext cx="8372475" cy="191770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Wingdings" pitchFamily="2" charset="2"/>
              <a:buChar char="Ø"/>
            </a:pPr>
            <a:r>
              <a:rPr lang="en-US" altLang="zh-CN" sz="2400" b="1">
                <a:ea typeface="楷体_GB2312" pitchFamily="49" charset="-122"/>
              </a:rPr>
              <a:t> </a:t>
            </a:r>
            <a:r>
              <a:rPr lang="zh-CN" altLang="en-US" sz="2400" b="1">
                <a:ea typeface="楷体_GB2312" pitchFamily="49" charset="-122"/>
              </a:rPr>
              <a:t>假设我们用</a:t>
            </a:r>
            <a:r>
              <a:rPr lang="en-US" altLang="zh-CN" sz="2400" b="1">
                <a:ea typeface="楷体_GB2312" pitchFamily="49" charset="-122"/>
              </a:rPr>
              <a:t>x</a:t>
            </a:r>
            <a:r>
              <a:rPr lang="zh-CN" altLang="en-US" sz="2400" b="1">
                <a:ea typeface="楷体_GB2312" pitchFamily="49" charset="-122"/>
              </a:rPr>
              <a:t>轴上某个点</a:t>
            </a:r>
            <a:r>
              <a:rPr lang="en-US" altLang="zh-CN" sz="2400" b="1">
                <a:ea typeface="楷体_GB2312" pitchFamily="49" charset="-122"/>
              </a:rPr>
              <a:t>m</a:t>
            </a:r>
            <a:r>
              <a:rPr lang="zh-CN" altLang="en-US" sz="2400" b="1">
                <a:ea typeface="楷体_GB2312" pitchFamily="49" charset="-122"/>
              </a:rPr>
              <a:t>将</a:t>
            </a:r>
            <a:r>
              <a:rPr lang="en-US" altLang="zh-CN" sz="2400" b="1">
                <a:ea typeface="楷体_GB2312" pitchFamily="49" charset="-122"/>
              </a:rPr>
              <a:t>S</a:t>
            </a:r>
            <a:r>
              <a:rPr lang="zh-CN" altLang="en-US" sz="2400" b="1">
                <a:ea typeface="楷体_GB2312" pitchFamily="49" charset="-122"/>
              </a:rPr>
              <a:t>划分为</a:t>
            </a:r>
            <a:r>
              <a:rPr lang="en-US" altLang="zh-CN" sz="2400" b="1">
                <a:ea typeface="楷体_GB2312" pitchFamily="49" charset="-122"/>
              </a:rPr>
              <a:t>2</a:t>
            </a:r>
            <a:r>
              <a:rPr lang="zh-CN" altLang="en-US" sz="2400" b="1">
                <a:ea typeface="楷体_GB2312" pitchFamily="49" charset="-122"/>
              </a:rPr>
              <a:t>个子集</a:t>
            </a:r>
            <a:r>
              <a:rPr lang="en-US" altLang="zh-CN" sz="2400" b="1">
                <a:ea typeface="楷体_GB2312" pitchFamily="49" charset="-122"/>
              </a:rPr>
              <a:t>S1</a:t>
            </a:r>
            <a:r>
              <a:rPr lang="zh-CN" altLang="en-US" sz="2400" b="1">
                <a:ea typeface="楷体_GB2312" pitchFamily="49" charset="-122"/>
              </a:rPr>
              <a:t>和</a:t>
            </a:r>
            <a:r>
              <a:rPr lang="en-US" altLang="zh-CN" sz="2400" b="1">
                <a:ea typeface="楷体_GB2312" pitchFamily="49" charset="-122"/>
              </a:rPr>
              <a:t>S2 </a:t>
            </a:r>
            <a:r>
              <a:rPr lang="zh-CN" altLang="en-US" sz="2400" b="1">
                <a:ea typeface="楷体_GB2312" pitchFamily="49" charset="-122"/>
              </a:rPr>
              <a:t>；</a:t>
            </a:r>
          </a:p>
          <a:p>
            <a:pPr>
              <a:buClr>
                <a:schemeClr val="accent2"/>
              </a:buClr>
              <a:buFont typeface="Wingdings" pitchFamily="2" charset="2"/>
              <a:buChar char="Ø"/>
            </a:pPr>
            <a:r>
              <a:rPr lang="zh-CN" altLang="en-US" sz="2400" b="1">
                <a:ea typeface="楷体_GB2312" pitchFamily="49" charset="-122"/>
              </a:rPr>
              <a:t> 递归地在</a:t>
            </a:r>
            <a:r>
              <a:rPr lang="en-US" altLang="zh-CN" sz="2400" b="1">
                <a:ea typeface="楷体_GB2312" pitchFamily="49" charset="-122"/>
              </a:rPr>
              <a:t>S1</a:t>
            </a:r>
            <a:r>
              <a:rPr lang="zh-CN" altLang="en-US" sz="2400" b="1">
                <a:ea typeface="楷体_GB2312" pitchFamily="49" charset="-122"/>
              </a:rPr>
              <a:t>和</a:t>
            </a:r>
            <a:r>
              <a:rPr lang="en-US" altLang="zh-CN" sz="2400" b="1">
                <a:ea typeface="楷体_GB2312" pitchFamily="49" charset="-122"/>
              </a:rPr>
              <a:t>S2</a:t>
            </a:r>
            <a:r>
              <a:rPr lang="zh-CN" altLang="en-US" sz="2400" b="1">
                <a:ea typeface="楷体_GB2312" pitchFamily="49" charset="-122"/>
              </a:rPr>
              <a:t>上找出其最接近点对</a:t>
            </a:r>
            <a:r>
              <a:rPr lang="en-US" altLang="zh-CN" sz="2400" b="1">
                <a:ea typeface="楷体_GB2312" pitchFamily="49" charset="-122"/>
              </a:rPr>
              <a:t>{p1,p2}</a:t>
            </a:r>
            <a:r>
              <a:rPr lang="zh-CN" altLang="en-US" sz="2400" b="1">
                <a:ea typeface="楷体_GB2312" pitchFamily="49" charset="-122"/>
              </a:rPr>
              <a:t>和</a:t>
            </a:r>
            <a:r>
              <a:rPr lang="en-US" altLang="zh-CN" sz="2400" b="1">
                <a:ea typeface="楷体_GB2312" pitchFamily="49" charset="-122"/>
              </a:rPr>
              <a:t>{q1,q2}</a:t>
            </a:r>
            <a:r>
              <a:rPr lang="zh-CN" altLang="en-US" sz="2400" b="1">
                <a:ea typeface="楷体_GB2312" pitchFamily="49" charset="-122"/>
              </a:rPr>
              <a:t>，  并设</a:t>
            </a:r>
            <a:r>
              <a:rPr lang="en-US" altLang="zh-CN" sz="2400" b="1">
                <a:ea typeface="楷体_GB2312" pitchFamily="49" charset="-122"/>
              </a:rPr>
              <a:t>d=min{|p1-p2|,|q1-q2|}</a:t>
            </a:r>
            <a:r>
              <a:rPr lang="zh-CN" altLang="en-US" sz="2400" b="1">
                <a:ea typeface="楷体_GB2312" pitchFamily="49" charset="-122"/>
              </a:rPr>
              <a:t>，</a:t>
            </a:r>
            <a:r>
              <a:rPr lang="en-US" altLang="zh-CN" sz="2400" b="1">
                <a:ea typeface="楷体_GB2312" pitchFamily="49" charset="-122"/>
              </a:rPr>
              <a:t>S</a:t>
            </a:r>
            <a:r>
              <a:rPr lang="zh-CN" altLang="en-US" sz="2400" b="1">
                <a:ea typeface="楷体_GB2312" pitchFamily="49" charset="-122"/>
              </a:rPr>
              <a:t>中的最接近点对或者是</a:t>
            </a:r>
            <a:r>
              <a:rPr lang="en-US" altLang="zh-CN" sz="2400" b="1">
                <a:ea typeface="楷体_GB2312" pitchFamily="49" charset="-122"/>
              </a:rPr>
              <a:t>{p1,p2}</a:t>
            </a:r>
            <a:r>
              <a:rPr lang="zh-CN" altLang="en-US" sz="2400" b="1">
                <a:ea typeface="楷体_GB2312" pitchFamily="49" charset="-122"/>
              </a:rPr>
              <a:t>，或者是</a:t>
            </a:r>
            <a:r>
              <a:rPr lang="en-US" altLang="zh-CN" sz="2400" b="1">
                <a:ea typeface="楷体_GB2312" pitchFamily="49" charset="-122"/>
              </a:rPr>
              <a:t>{q1,q2} </a:t>
            </a:r>
          </a:p>
          <a:p>
            <a:pPr>
              <a:buClr>
                <a:schemeClr val="accent2"/>
              </a:buClr>
              <a:buFont typeface="Wingdings" pitchFamily="2" charset="2"/>
              <a:buChar char="Ø"/>
            </a:pPr>
            <a:r>
              <a:rPr lang="en-US" altLang="zh-CN" sz="2400" b="1">
                <a:ea typeface="楷体_GB2312" pitchFamily="49" charset="-122"/>
              </a:rPr>
              <a:t> </a:t>
            </a:r>
            <a:r>
              <a:rPr lang="zh-CN" altLang="en-US" sz="2400" b="1">
                <a:ea typeface="楷体_GB2312" pitchFamily="49" charset="-122"/>
              </a:rPr>
              <a:t>合并</a:t>
            </a:r>
          </a:p>
        </p:txBody>
      </p:sp>
      <p:pic>
        <p:nvPicPr>
          <p:cNvPr id="2242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557338"/>
            <a:ext cx="6384925" cy="1423987"/>
          </a:xfrm>
          <a:prstGeom prst="rect">
            <a:avLst/>
          </a:prstGeom>
          <a:noFill/>
          <a:extLst>
            <a:ext uri="{909E8E84-426E-40DD-AFC4-6F175D3DCCD1}">
              <a14:hiddenFill xmlns:a14="http://schemas.microsoft.com/office/drawing/2010/main">
                <a:solidFill>
                  <a:srgbClr val="FFFFFF"/>
                </a:solidFill>
              </a14:hiddenFill>
            </a:ext>
          </a:extLst>
        </p:spPr>
      </p:pic>
      <p:pic>
        <p:nvPicPr>
          <p:cNvPr id="2242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5013325"/>
            <a:ext cx="6457950" cy="1466850"/>
          </a:xfrm>
          <a:prstGeom prst="rect">
            <a:avLst/>
          </a:prstGeom>
          <a:noFill/>
          <a:extLst>
            <a:ext uri="{909E8E84-426E-40DD-AFC4-6F175D3DCCD1}">
              <a14:hiddenFill xmlns:a14="http://schemas.microsoft.com/office/drawing/2010/main">
                <a:solidFill>
                  <a:srgbClr val="FFFFFF"/>
                </a:solidFill>
              </a14:hiddenFill>
            </a:ext>
          </a:extLst>
        </p:spPr>
      </p:pic>
      <p:sp>
        <p:nvSpPr>
          <p:cNvPr id="224267" name="Text Box 11"/>
          <p:cNvSpPr txBox="1">
            <a:spLocks noChangeArrowheads="1"/>
          </p:cNvSpPr>
          <p:nvPr/>
        </p:nvSpPr>
        <p:spPr bwMode="auto">
          <a:xfrm>
            <a:off x="611188" y="2420938"/>
            <a:ext cx="7924800" cy="544512"/>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思考：此时找到的距离是全集</a:t>
            </a:r>
            <a:r>
              <a:rPr lang="en-US" altLang="zh-CN" sz="2800" b="1">
                <a:solidFill>
                  <a:schemeClr val="bg1"/>
                </a:solidFill>
                <a:effectLst>
                  <a:outerShdw blurRad="38100" dist="38100" dir="2700000" algn="tl">
                    <a:srgbClr val="000000"/>
                  </a:outerShdw>
                </a:effectLst>
                <a:ea typeface="楷体_GB2312" pitchFamily="49" charset="-122"/>
              </a:rPr>
              <a:t>S</a:t>
            </a:r>
            <a:r>
              <a:rPr lang="zh-CN" altLang="en-US" sz="2800" b="1">
                <a:solidFill>
                  <a:schemeClr val="bg1"/>
                </a:solidFill>
                <a:effectLst>
                  <a:outerShdw blurRad="38100" dist="38100" dir="2700000" algn="tl">
                    <a:srgbClr val="000000"/>
                  </a:outerShdw>
                </a:effectLst>
                <a:ea typeface="楷体_GB2312" pitchFamily="49" charset="-122"/>
              </a:rPr>
              <a:t>的最小距离吗？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4265"/>
                                        </p:tgtEl>
                                        <p:attrNameLst>
                                          <p:attrName>style.visibility</p:attrName>
                                        </p:attrNameLst>
                                      </p:cBhvr>
                                      <p:to>
                                        <p:strVal val="visible"/>
                                      </p:to>
                                    </p:set>
                                    <p:animEffect transition="in" filter="box(in)">
                                      <p:cBhvr>
                                        <p:cTn id="7" dur="500"/>
                                        <p:tgtEl>
                                          <p:spTgt spid="22426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4263"/>
                                        </p:tgtEl>
                                        <p:attrNameLst>
                                          <p:attrName>style.visibility</p:attrName>
                                        </p:attrNameLst>
                                      </p:cBhvr>
                                      <p:to>
                                        <p:strVal val="visible"/>
                                      </p:to>
                                    </p:set>
                                    <p:animEffect transition="in" filter="checkerboard(across)">
                                      <p:cBhvr>
                                        <p:cTn id="12" dur="500"/>
                                        <p:tgtEl>
                                          <p:spTgt spid="2242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4267"/>
                                        </p:tgtEl>
                                        <p:attrNameLst>
                                          <p:attrName>style.visibility</p:attrName>
                                        </p:attrNameLst>
                                      </p:cBhvr>
                                      <p:to>
                                        <p:strVal val="visible"/>
                                      </p:to>
                                    </p:set>
                                    <p:animEffect transition="in" filter="blinds(horizontal)">
                                      <p:cBhvr>
                                        <p:cTn id="17" dur="500"/>
                                        <p:tgtEl>
                                          <p:spTgt spid="22426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24266"/>
                                        </p:tgtEl>
                                        <p:attrNameLst>
                                          <p:attrName>style.visibility</p:attrName>
                                        </p:attrNameLst>
                                      </p:cBhvr>
                                      <p:to>
                                        <p:strVal val="visible"/>
                                      </p:to>
                                    </p:set>
                                    <p:animEffect transition="in" filter="randombar(horizontal)">
                                      <p:cBhvr>
                                        <p:cTn id="22" dur="500"/>
                                        <p:tgtEl>
                                          <p:spTgt spid="224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3" grpId="0" animBg="1"/>
      <p:bldP spid="22426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Text Box 4"/>
          <p:cNvSpPr txBox="1">
            <a:spLocks noChangeArrowheads="1"/>
          </p:cNvSpPr>
          <p:nvPr/>
        </p:nvSpPr>
        <p:spPr bwMode="auto">
          <a:xfrm>
            <a:off x="323850" y="2124075"/>
            <a:ext cx="4608513" cy="4473575"/>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如果</a:t>
            </a:r>
            <a:r>
              <a:rPr lang="en-US" altLang="zh-CN" sz="2400">
                <a:ea typeface="楷体_GB2312" pitchFamily="49" charset="-122"/>
              </a:rPr>
              <a:t>S</a:t>
            </a:r>
            <a:r>
              <a:rPr lang="zh-CN" altLang="en-US" sz="2400">
                <a:ea typeface="楷体_GB2312" pitchFamily="49" charset="-122"/>
              </a:rPr>
              <a:t>的最接近点对是</a:t>
            </a:r>
            <a:r>
              <a:rPr lang="en-US" altLang="zh-CN" sz="2400">
                <a:ea typeface="楷体_GB2312" pitchFamily="49" charset="-122"/>
              </a:rPr>
              <a:t>{p3,q3}</a:t>
            </a:r>
            <a:r>
              <a:rPr lang="zh-CN" altLang="en-US" sz="2400">
                <a:ea typeface="楷体_GB2312" pitchFamily="49" charset="-122"/>
              </a:rPr>
              <a:t>，即</a:t>
            </a:r>
            <a:r>
              <a:rPr lang="en-US" altLang="zh-CN" sz="2400">
                <a:ea typeface="楷体_GB2312" pitchFamily="49" charset="-122"/>
              </a:rPr>
              <a:t>|p3-q3|&lt;d</a:t>
            </a:r>
            <a:r>
              <a:rPr lang="zh-CN" altLang="en-US" sz="2400">
                <a:ea typeface="楷体_GB2312" pitchFamily="49" charset="-122"/>
              </a:rPr>
              <a:t>，则</a:t>
            </a:r>
            <a:r>
              <a:rPr lang="en-US" altLang="zh-CN" sz="2400">
                <a:ea typeface="楷体_GB2312" pitchFamily="49" charset="-122"/>
              </a:rPr>
              <a:t>p3</a:t>
            </a:r>
            <a:r>
              <a:rPr lang="zh-CN" altLang="en-US" sz="2400">
                <a:ea typeface="楷体_GB2312" pitchFamily="49" charset="-122"/>
              </a:rPr>
              <a:t>和</a:t>
            </a:r>
            <a:r>
              <a:rPr lang="en-US" altLang="zh-CN" sz="2400">
                <a:ea typeface="楷体_GB2312" pitchFamily="49" charset="-122"/>
              </a:rPr>
              <a:t>q3</a:t>
            </a:r>
            <a:r>
              <a:rPr lang="zh-CN" altLang="en-US" sz="2400">
                <a:ea typeface="楷体_GB2312" pitchFamily="49" charset="-122"/>
              </a:rPr>
              <a:t>两者与</a:t>
            </a:r>
            <a:r>
              <a:rPr lang="en-US" altLang="zh-CN" sz="2400">
                <a:ea typeface="楷体_GB2312" pitchFamily="49" charset="-122"/>
              </a:rPr>
              <a:t>m</a:t>
            </a:r>
            <a:r>
              <a:rPr lang="zh-CN" altLang="en-US" sz="2400">
                <a:ea typeface="楷体_GB2312" pitchFamily="49" charset="-122"/>
              </a:rPr>
              <a:t>的距离不超过</a:t>
            </a:r>
            <a:r>
              <a:rPr lang="en-US" altLang="zh-CN" sz="2400">
                <a:ea typeface="楷体_GB2312" pitchFamily="49" charset="-122"/>
              </a:rPr>
              <a:t>d</a:t>
            </a:r>
            <a:r>
              <a:rPr lang="zh-CN" altLang="en-US" sz="2400">
                <a:ea typeface="楷体_GB2312" pitchFamily="49" charset="-122"/>
              </a:rPr>
              <a:t>，</a:t>
            </a:r>
            <a:r>
              <a:rPr lang="en-US" altLang="en-US" sz="2400">
                <a:ea typeface="楷体_GB2312" pitchFamily="49" charset="-122"/>
              </a:rPr>
              <a:t>即</a:t>
            </a:r>
            <a:r>
              <a:rPr lang="en-US" altLang="zh-CN" sz="2400" b="1">
                <a:ea typeface="楷体_GB2312" pitchFamily="49" charset="-122"/>
              </a:rPr>
              <a:t>p3∈(m-d,m]</a:t>
            </a:r>
            <a:r>
              <a:rPr lang="zh-CN" altLang="en-US" sz="2400" b="1">
                <a:ea typeface="楷体_GB2312" pitchFamily="49" charset="-122"/>
              </a:rPr>
              <a:t>，</a:t>
            </a:r>
            <a:r>
              <a:rPr lang="en-US" altLang="zh-CN" sz="2400" b="1">
                <a:ea typeface="楷体_GB2312" pitchFamily="49" charset="-122"/>
              </a:rPr>
              <a:t>q3∈(m,m+d]</a:t>
            </a:r>
            <a:r>
              <a:rPr lang="zh-CN" altLang="en-US" sz="2400">
                <a:ea typeface="楷体_GB2312" pitchFamily="49" charset="-122"/>
              </a:rPr>
              <a:t>。</a:t>
            </a:r>
          </a:p>
          <a:p>
            <a:pPr>
              <a:buClr>
                <a:schemeClr val="accent2"/>
              </a:buClr>
              <a:buSzPct val="50000"/>
              <a:buFont typeface="Wingdings" pitchFamily="2" charset="2"/>
              <a:buChar char="u"/>
            </a:pPr>
            <a:r>
              <a:rPr lang="zh-CN" altLang="en-US" sz="2400">
                <a:ea typeface="楷体_GB2312" pitchFamily="49" charset="-122"/>
              </a:rPr>
              <a:t>由于在</a:t>
            </a:r>
            <a:r>
              <a:rPr lang="en-US" altLang="zh-CN" sz="2400">
                <a:ea typeface="楷体_GB2312" pitchFamily="49" charset="-122"/>
              </a:rPr>
              <a:t>S1</a:t>
            </a:r>
            <a:r>
              <a:rPr lang="zh-CN" altLang="en-US" sz="2400">
                <a:ea typeface="楷体_GB2312" pitchFamily="49" charset="-122"/>
              </a:rPr>
              <a:t>中，每个长度为</a:t>
            </a:r>
            <a:r>
              <a:rPr lang="en-US" altLang="zh-CN" sz="2400">
                <a:ea typeface="楷体_GB2312" pitchFamily="49" charset="-122"/>
              </a:rPr>
              <a:t>d</a:t>
            </a:r>
            <a:r>
              <a:rPr lang="zh-CN" altLang="en-US" sz="2400">
                <a:ea typeface="楷体_GB2312" pitchFamily="49" charset="-122"/>
              </a:rPr>
              <a:t>的半闭区间至多包含一个点（否则必有两点距离小于</a:t>
            </a:r>
            <a:r>
              <a:rPr lang="en-US" altLang="zh-CN" sz="2400">
                <a:ea typeface="楷体_GB2312" pitchFamily="49" charset="-122"/>
              </a:rPr>
              <a:t>d</a:t>
            </a:r>
            <a:r>
              <a:rPr lang="zh-CN" altLang="en-US" sz="2400">
                <a:ea typeface="楷体_GB2312" pitchFamily="49" charset="-122"/>
              </a:rPr>
              <a:t>），并且</a:t>
            </a:r>
            <a:r>
              <a:rPr lang="en-US" altLang="zh-CN" sz="2400">
                <a:ea typeface="楷体_GB2312" pitchFamily="49" charset="-122"/>
              </a:rPr>
              <a:t>m</a:t>
            </a:r>
            <a:r>
              <a:rPr lang="zh-CN" altLang="en-US" sz="2400">
                <a:ea typeface="楷体_GB2312" pitchFamily="49" charset="-122"/>
              </a:rPr>
              <a:t>是</a:t>
            </a:r>
            <a:r>
              <a:rPr lang="en-US" altLang="zh-CN" sz="2400">
                <a:ea typeface="楷体_GB2312" pitchFamily="49" charset="-122"/>
              </a:rPr>
              <a:t>S1</a:t>
            </a:r>
            <a:r>
              <a:rPr lang="zh-CN" altLang="en-US" sz="2400">
                <a:ea typeface="楷体_GB2312" pitchFamily="49" charset="-122"/>
              </a:rPr>
              <a:t>和</a:t>
            </a:r>
            <a:r>
              <a:rPr lang="en-US" altLang="zh-CN" sz="2400">
                <a:ea typeface="楷体_GB2312" pitchFamily="49" charset="-122"/>
              </a:rPr>
              <a:t>S2</a:t>
            </a:r>
            <a:r>
              <a:rPr lang="zh-CN" altLang="en-US" sz="2400">
                <a:ea typeface="楷体_GB2312" pitchFamily="49" charset="-122"/>
              </a:rPr>
              <a:t>的分割点，因此</a:t>
            </a:r>
            <a:r>
              <a:rPr lang="en-US" altLang="zh-CN" sz="2400">
                <a:ea typeface="楷体_GB2312" pitchFamily="49" charset="-122"/>
              </a:rPr>
              <a:t>(m-d,m]</a:t>
            </a:r>
            <a:r>
              <a:rPr lang="zh-CN" altLang="en-US" sz="2400">
                <a:ea typeface="楷体_GB2312" pitchFamily="49" charset="-122"/>
              </a:rPr>
              <a:t>中至多包含</a:t>
            </a:r>
            <a:r>
              <a:rPr lang="en-US" altLang="zh-CN" sz="2400">
                <a:ea typeface="楷体_GB2312" pitchFamily="49" charset="-122"/>
              </a:rPr>
              <a:t>S</a:t>
            </a:r>
            <a:r>
              <a:rPr lang="zh-CN" altLang="en-US" sz="2400">
                <a:ea typeface="楷体_GB2312" pitchFamily="49" charset="-122"/>
              </a:rPr>
              <a:t>中的一个点。由图可以看出，</a:t>
            </a:r>
            <a:r>
              <a:rPr lang="zh-CN" altLang="en-US" sz="2400" b="1">
                <a:ea typeface="楷体_GB2312" pitchFamily="49" charset="-122"/>
              </a:rPr>
              <a:t>如果</a:t>
            </a:r>
            <a:r>
              <a:rPr lang="en-US" altLang="zh-CN" sz="2400" b="1">
                <a:ea typeface="楷体_GB2312" pitchFamily="49" charset="-122"/>
              </a:rPr>
              <a:t>(m-d,m]</a:t>
            </a:r>
            <a:r>
              <a:rPr lang="zh-CN" altLang="en-US" sz="2400" b="1">
                <a:ea typeface="楷体_GB2312" pitchFamily="49" charset="-122"/>
              </a:rPr>
              <a:t>中有</a:t>
            </a:r>
            <a:r>
              <a:rPr lang="en-US" altLang="zh-CN" sz="2400" b="1">
                <a:ea typeface="楷体_GB2312" pitchFamily="49" charset="-122"/>
              </a:rPr>
              <a:t>S</a:t>
            </a:r>
            <a:r>
              <a:rPr lang="zh-CN" altLang="en-US" sz="2400" b="1">
                <a:ea typeface="楷体_GB2312" pitchFamily="49" charset="-122"/>
              </a:rPr>
              <a:t>中的点，则</a:t>
            </a:r>
            <a:r>
              <a:rPr lang="en-US" altLang="zh-CN" sz="2400" b="1">
                <a:ea typeface="楷体_GB2312" pitchFamily="49" charset="-122"/>
              </a:rPr>
              <a:t>p3</a:t>
            </a:r>
            <a:r>
              <a:rPr lang="zh-CN" altLang="en-US" sz="2400" b="1">
                <a:ea typeface="楷体_GB2312" pitchFamily="49" charset="-122"/>
              </a:rPr>
              <a:t>就是</a:t>
            </a:r>
            <a:r>
              <a:rPr lang="en-US" altLang="zh-CN" sz="2400" b="1">
                <a:ea typeface="楷体_GB2312" pitchFamily="49" charset="-122"/>
              </a:rPr>
              <a:t>S1</a:t>
            </a:r>
            <a:r>
              <a:rPr lang="zh-CN" altLang="en-US" sz="2400" b="1">
                <a:ea typeface="楷体_GB2312" pitchFamily="49" charset="-122"/>
              </a:rPr>
              <a:t>中最大点。</a:t>
            </a:r>
          </a:p>
          <a:p>
            <a:pPr>
              <a:buClr>
                <a:schemeClr val="accent2"/>
              </a:buClr>
              <a:buSzPct val="50000"/>
              <a:buFont typeface="Wingdings" pitchFamily="2" charset="2"/>
              <a:buChar char="u"/>
            </a:pPr>
            <a:r>
              <a:rPr lang="zh-CN" altLang="en-US" sz="2400" b="1">
                <a:ea typeface="楷体_GB2312" pitchFamily="49" charset="-122"/>
              </a:rPr>
              <a:t>同理，</a:t>
            </a:r>
            <a:r>
              <a:rPr lang="en-US" altLang="zh-CN" sz="2400" b="1">
                <a:ea typeface="楷体_GB2312" pitchFamily="49" charset="-122"/>
              </a:rPr>
              <a:t>q3</a:t>
            </a:r>
            <a:r>
              <a:rPr lang="zh-CN" altLang="en-US" sz="2400" b="1">
                <a:ea typeface="楷体_GB2312" pitchFamily="49" charset="-122"/>
              </a:rPr>
              <a:t>就是</a:t>
            </a:r>
            <a:r>
              <a:rPr lang="en-US" altLang="zh-CN" sz="2400" b="1">
                <a:ea typeface="楷体_GB2312" pitchFamily="49" charset="-122"/>
              </a:rPr>
              <a:t>S2</a:t>
            </a:r>
            <a:r>
              <a:rPr lang="zh-CN" altLang="en-US" sz="2400" b="1">
                <a:ea typeface="楷体_GB2312" pitchFamily="49" charset="-122"/>
              </a:rPr>
              <a:t>中的最小点。</a:t>
            </a:r>
          </a:p>
        </p:txBody>
      </p:sp>
      <p:sp>
        <p:nvSpPr>
          <p:cNvPr id="226310" name="Text Box 6"/>
          <p:cNvSpPr txBox="1">
            <a:spLocks noChangeArrowheads="1"/>
          </p:cNvSpPr>
          <p:nvPr/>
        </p:nvSpPr>
        <p:spPr bwMode="auto">
          <a:xfrm>
            <a:off x="0" y="0"/>
            <a:ext cx="2592388"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如何找</a:t>
            </a:r>
            <a:r>
              <a:rPr lang="en-US" altLang="zh-CN" sz="2800" b="1">
                <a:solidFill>
                  <a:schemeClr val="bg1"/>
                </a:solidFill>
                <a:effectLst>
                  <a:outerShdw blurRad="38100" dist="38100" dir="2700000" algn="tl">
                    <a:srgbClr val="000000"/>
                  </a:outerShdw>
                </a:effectLst>
                <a:ea typeface="楷体_GB2312" pitchFamily="49" charset="-122"/>
              </a:rPr>
              <a:t>p3,q3</a:t>
            </a:r>
            <a:r>
              <a:rPr lang="zh-CN" altLang="en-US" sz="2800" b="1">
                <a:solidFill>
                  <a:schemeClr val="bg1"/>
                </a:solidFill>
                <a:effectLst>
                  <a:outerShdw blurRad="38100" dist="38100" dir="2700000" algn="tl">
                    <a:srgbClr val="000000"/>
                  </a:outerShdw>
                </a:effectLst>
                <a:ea typeface="楷体_GB2312" pitchFamily="49" charset="-122"/>
              </a:rPr>
              <a:t>？</a:t>
            </a:r>
          </a:p>
        </p:txBody>
      </p:sp>
      <p:pic>
        <p:nvPicPr>
          <p:cNvPr id="2263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8" y="549275"/>
            <a:ext cx="6989762" cy="1543050"/>
          </a:xfrm>
          <a:prstGeom prst="rect">
            <a:avLst/>
          </a:prstGeom>
          <a:noFill/>
          <a:extLst>
            <a:ext uri="{909E8E84-426E-40DD-AFC4-6F175D3DCCD1}">
              <a14:hiddenFill xmlns:a14="http://schemas.microsoft.com/office/drawing/2010/main">
                <a:solidFill>
                  <a:srgbClr val="FFFFFF"/>
                </a:solidFill>
              </a14:hiddenFill>
            </a:ext>
          </a:extLst>
        </p:spPr>
      </p:pic>
      <p:sp>
        <p:nvSpPr>
          <p:cNvPr id="226312" name="Text Box 8"/>
          <p:cNvSpPr txBox="1">
            <a:spLocks noChangeArrowheads="1"/>
          </p:cNvSpPr>
          <p:nvPr/>
        </p:nvSpPr>
        <p:spPr bwMode="auto">
          <a:xfrm>
            <a:off x="5292725" y="2276475"/>
            <a:ext cx="3529013" cy="249299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分治法的思路</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1800" b="1" dirty="0">
                <a:solidFill>
                  <a:schemeClr val="bg1"/>
                </a:solidFill>
              </a:rPr>
              <a:t>① </a:t>
            </a:r>
            <a:r>
              <a:rPr lang="zh-CN" altLang="en-US" sz="1800" b="1" dirty="0">
                <a:solidFill>
                  <a:schemeClr val="bg1"/>
                </a:solidFill>
              </a:rPr>
              <a:t>划分成子规模点集</a:t>
            </a:r>
            <a:r>
              <a:rPr lang="en-US" altLang="zh-CN" sz="1800" b="1" dirty="0">
                <a:solidFill>
                  <a:schemeClr val="bg1"/>
                </a:solidFill>
              </a:rPr>
              <a:t>S1</a:t>
            </a:r>
            <a:r>
              <a:rPr lang="zh-CN" altLang="en-US" sz="1800" b="1" dirty="0">
                <a:solidFill>
                  <a:schemeClr val="bg1"/>
                </a:solidFill>
              </a:rPr>
              <a:t>和</a:t>
            </a:r>
            <a:r>
              <a:rPr lang="en-US" altLang="zh-CN" sz="1800" b="1" dirty="0">
                <a:solidFill>
                  <a:schemeClr val="bg1"/>
                </a:solidFill>
              </a:rPr>
              <a:t>S2</a:t>
            </a:r>
          </a:p>
          <a:p>
            <a:pPr>
              <a:buClr>
                <a:schemeClr val="accent2"/>
              </a:buClr>
              <a:buSzPct val="50000"/>
              <a:buFont typeface="Wingdings" pitchFamily="2" charset="2"/>
              <a:buNone/>
            </a:pPr>
            <a:r>
              <a:rPr lang="en-US" altLang="zh-CN" sz="1800" b="1" dirty="0">
                <a:solidFill>
                  <a:schemeClr val="bg1"/>
                </a:solidFill>
              </a:rPr>
              <a:t>② </a:t>
            </a:r>
            <a:r>
              <a:rPr lang="zh-CN" altLang="en-US" sz="1800" b="1" dirty="0">
                <a:solidFill>
                  <a:schemeClr val="bg1"/>
                </a:solidFill>
              </a:rPr>
              <a:t>找到</a:t>
            </a:r>
            <a:r>
              <a:rPr lang="en-US" altLang="zh-CN" sz="1800" b="1" dirty="0">
                <a:solidFill>
                  <a:schemeClr val="bg1"/>
                </a:solidFill>
              </a:rPr>
              <a:t>S1</a:t>
            </a:r>
            <a:r>
              <a:rPr lang="zh-CN" altLang="en-US" sz="1800" b="1" dirty="0">
                <a:solidFill>
                  <a:schemeClr val="bg1"/>
                </a:solidFill>
              </a:rPr>
              <a:t>和</a:t>
            </a:r>
            <a:r>
              <a:rPr lang="en-US" altLang="zh-CN" sz="1800" b="1" dirty="0">
                <a:solidFill>
                  <a:schemeClr val="bg1"/>
                </a:solidFill>
              </a:rPr>
              <a:t>S2</a:t>
            </a:r>
            <a:r>
              <a:rPr lang="zh-CN" altLang="en-US" sz="1800" b="1" dirty="0">
                <a:solidFill>
                  <a:schemeClr val="bg1"/>
                </a:solidFill>
              </a:rPr>
              <a:t>的最小距离</a:t>
            </a:r>
            <a:r>
              <a:rPr lang="en-US" altLang="zh-CN" sz="1800" b="1" dirty="0">
                <a:solidFill>
                  <a:schemeClr val="bg1"/>
                </a:solidFill>
              </a:rPr>
              <a:t>d</a:t>
            </a:r>
            <a:r>
              <a:rPr lang="zh-CN" altLang="en-US" sz="1800" b="1" dirty="0">
                <a:solidFill>
                  <a:schemeClr val="bg1"/>
                </a:solidFill>
              </a:rPr>
              <a:t>。③ 合并</a:t>
            </a:r>
            <a:r>
              <a:rPr lang="en-US" altLang="zh-CN" sz="1800" b="1" dirty="0">
                <a:solidFill>
                  <a:schemeClr val="bg1"/>
                </a:solidFill>
              </a:rPr>
              <a:t>S1</a:t>
            </a:r>
            <a:r>
              <a:rPr lang="zh-CN" altLang="en-US" sz="1800" b="1" dirty="0">
                <a:solidFill>
                  <a:schemeClr val="bg1"/>
                </a:solidFill>
              </a:rPr>
              <a:t>和</a:t>
            </a:r>
            <a:r>
              <a:rPr lang="en-US" altLang="zh-CN" sz="1800" b="1" dirty="0">
                <a:solidFill>
                  <a:schemeClr val="bg1"/>
                </a:solidFill>
              </a:rPr>
              <a:t>S2</a:t>
            </a:r>
            <a:r>
              <a:rPr lang="zh-CN" altLang="en-US" sz="1800" b="1" dirty="0">
                <a:solidFill>
                  <a:schemeClr val="bg1"/>
                </a:solidFill>
              </a:rPr>
              <a:t>：并利用</a:t>
            </a:r>
            <a:r>
              <a:rPr lang="en-US" altLang="zh-CN" sz="1800" b="1" dirty="0">
                <a:solidFill>
                  <a:schemeClr val="bg1"/>
                </a:solidFill>
              </a:rPr>
              <a:t>d</a:t>
            </a:r>
            <a:r>
              <a:rPr lang="zh-CN" altLang="en-US" sz="1800" b="1" dirty="0">
                <a:solidFill>
                  <a:schemeClr val="bg1"/>
                </a:solidFill>
              </a:rPr>
              <a:t>在</a:t>
            </a:r>
            <a:r>
              <a:rPr lang="en-US" altLang="zh-CN" sz="1800" b="1" dirty="0">
                <a:solidFill>
                  <a:schemeClr val="bg1"/>
                </a:solidFill>
              </a:rPr>
              <a:t>S1</a:t>
            </a:r>
            <a:r>
              <a:rPr lang="zh-CN" altLang="en-US" sz="1800" b="1" dirty="0">
                <a:solidFill>
                  <a:schemeClr val="bg1"/>
                </a:solidFill>
              </a:rPr>
              <a:t>的</a:t>
            </a:r>
            <a:r>
              <a:rPr lang="en-US" altLang="zh-CN" sz="1800" b="1" dirty="0">
                <a:solidFill>
                  <a:schemeClr val="bg1"/>
                </a:solidFill>
              </a:rPr>
              <a:t>(m-</a:t>
            </a:r>
            <a:r>
              <a:rPr lang="en-US" altLang="zh-CN" sz="1800" b="1" dirty="0" err="1">
                <a:solidFill>
                  <a:schemeClr val="bg1"/>
                </a:solidFill>
              </a:rPr>
              <a:t>d,m</a:t>
            </a:r>
            <a:r>
              <a:rPr lang="en-US" altLang="zh-CN" sz="1800" b="1" dirty="0">
                <a:solidFill>
                  <a:schemeClr val="bg1"/>
                </a:solidFill>
              </a:rPr>
              <a:t>]</a:t>
            </a:r>
            <a:r>
              <a:rPr lang="zh-CN" altLang="en-US" sz="1800" b="1" dirty="0">
                <a:solidFill>
                  <a:schemeClr val="bg1"/>
                </a:solidFill>
              </a:rPr>
              <a:t>和</a:t>
            </a:r>
            <a:r>
              <a:rPr lang="en-US" altLang="zh-CN" sz="2000" b="1" dirty="0">
                <a:solidFill>
                  <a:schemeClr val="bg1"/>
                </a:solidFill>
              </a:rPr>
              <a:t>S2</a:t>
            </a:r>
            <a:r>
              <a:rPr lang="zh-CN" altLang="en-US" sz="2000" b="1" dirty="0">
                <a:solidFill>
                  <a:schemeClr val="bg1"/>
                </a:solidFill>
              </a:rPr>
              <a:t>的</a:t>
            </a:r>
            <a:r>
              <a:rPr lang="en-US" altLang="zh-CN" sz="2000" b="1" dirty="0">
                <a:solidFill>
                  <a:schemeClr val="bg1"/>
                </a:solidFill>
              </a:rPr>
              <a:t>(</a:t>
            </a:r>
            <a:r>
              <a:rPr lang="en-US" altLang="zh-CN" sz="2000" b="1" dirty="0" err="1">
                <a:solidFill>
                  <a:schemeClr val="bg1"/>
                </a:solidFill>
              </a:rPr>
              <a:t>m,m+d</a:t>
            </a:r>
            <a:r>
              <a:rPr lang="en-US" altLang="zh-CN" sz="2000" b="1" dirty="0">
                <a:solidFill>
                  <a:schemeClr val="bg1"/>
                </a:solidFill>
              </a:rPr>
              <a:t>]</a:t>
            </a:r>
            <a:r>
              <a:rPr lang="zh-CN" altLang="en-US" sz="2000" b="1" dirty="0">
                <a:solidFill>
                  <a:schemeClr val="bg1"/>
                </a:solidFill>
              </a:rPr>
              <a:t>中找最大点和最小点，即</a:t>
            </a:r>
            <a:r>
              <a:rPr lang="en-US" altLang="zh-CN" sz="2000" b="1" dirty="0">
                <a:solidFill>
                  <a:schemeClr val="bg1"/>
                </a:solidFill>
              </a:rPr>
              <a:t>p3</a:t>
            </a:r>
            <a:r>
              <a:rPr lang="zh-CN" altLang="en-US" sz="2000" b="1" dirty="0">
                <a:solidFill>
                  <a:schemeClr val="bg1"/>
                </a:solidFill>
              </a:rPr>
              <a:t>和</a:t>
            </a:r>
            <a:r>
              <a:rPr lang="en-US" altLang="zh-CN" sz="2000" b="1" dirty="0">
                <a:solidFill>
                  <a:schemeClr val="bg1"/>
                </a:solidFill>
              </a:rPr>
              <a:t>q3</a:t>
            </a:r>
            <a:r>
              <a:rPr lang="zh-CN" altLang="en-US" sz="2000" b="1" dirty="0">
                <a:solidFill>
                  <a:schemeClr val="bg1"/>
                </a:solidFill>
              </a:rPr>
              <a:t>。选出最小距离，完成合并</a:t>
            </a:r>
          </a:p>
          <a:p>
            <a:pPr>
              <a:buClr>
                <a:schemeClr val="accent2"/>
              </a:buClr>
              <a:buSzPct val="50000"/>
              <a:buFont typeface="Wingdings" pitchFamily="2" charset="2"/>
              <a:buNone/>
            </a:pPr>
            <a:endParaRPr lang="en-US" altLang="zh-CN" sz="2000" b="1" dirty="0">
              <a:solidFill>
                <a:schemeClr val="bg1"/>
              </a:solidFill>
            </a:endParaRPr>
          </a:p>
        </p:txBody>
      </p:sp>
      <p:sp>
        <p:nvSpPr>
          <p:cNvPr id="226313" name="Text Box 9"/>
          <p:cNvSpPr txBox="1">
            <a:spLocks noChangeArrowheads="1"/>
          </p:cNvSpPr>
          <p:nvPr/>
        </p:nvSpPr>
        <p:spPr bwMode="auto">
          <a:xfrm>
            <a:off x="5292725" y="4416425"/>
            <a:ext cx="3529013" cy="221599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分治法的算法复杂性</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2000" b="1">
                <a:solidFill>
                  <a:schemeClr val="bg1"/>
                </a:solidFill>
              </a:rPr>
              <a:t>① </a:t>
            </a:r>
            <a:r>
              <a:rPr lang="zh-CN" altLang="en-US" sz="2000" b="1">
                <a:solidFill>
                  <a:schemeClr val="bg1"/>
                </a:solidFill>
              </a:rPr>
              <a:t>划分成子规模点集</a:t>
            </a:r>
            <a:r>
              <a:rPr lang="en-US" altLang="zh-CN" sz="2000" b="1">
                <a:solidFill>
                  <a:schemeClr val="bg1"/>
                </a:solidFill>
              </a:rPr>
              <a:t>S1</a:t>
            </a:r>
            <a:r>
              <a:rPr lang="zh-CN" altLang="en-US" sz="2000" b="1">
                <a:solidFill>
                  <a:schemeClr val="bg1"/>
                </a:solidFill>
              </a:rPr>
              <a:t>和</a:t>
            </a:r>
            <a:r>
              <a:rPr lang="en-US" altLang="zh-CN" sz="2000" b="1">
                <a:solidFill>
                  <a:schemeClr val="bg1"/>
                </a:solidFill>
              </a:rPr>
              <a:t>S2</a:t>
            </a:r>
          </a:p>
          <a:p>
            <a:pPr>
              <a:buClr>
                <a:schemeClr val="accent2"/>
              </a:buClr>
              <a:buSzPct val="50000"/>
              <a:buFont typeface="Wingdings" pitchFamily="2" charset="2"/>
              <a:buNone/>
            </a:pPr>
            <a:r>
              <a:rPr lang="en-US" altLang="zh-CN" sz="2000" b="1">
                <a:solidFill>
                  <a:schemeClr val="bg1"/>
                </a:solidFill>
              </a:rPr>
              <a:t>②</a:t>
            </a:r>
            <a:r>
              <a:rPr lang="zh-CN" altLang="en-US" sz="2000" b="1">
                <a:solidFill>
                  <a:schemeClr val="bg1"/>
                </a:solidFill>
              </a:rPr>
              <a:t>我们用线性时间就能找到区间</a:t>
            </a:r>
            <a:r>
              <a:rPr lang="en-US" altLang="zh-CN" sz="2000" b="1">
                <a:solidFill>
                  <a:schemeClr val="bg1"/>
                </a:solidFill>
              </a:rPr>
              <a:t>(m-d,m]</a:t>
            </a:r>
            <a:r>
              <a:rPr lang="zh-CN" altLang="en-US" sz="2000" b="1">
                <a:solidFill>
                  <a:schemeClr val="bg1"/>
                </a:solidFill>
              </a:rPr>
              <a:t>和</a:t>
            </a:r>
            <a:r>
              <a:rPr lang="en-US" altLang="zh-CN" sz="2000" b="1">
                <a:solidFill>
                  <a:schemeClr val="bg1"/>
                </a:solidFill>
              </a:rPr>
              <a:t>(m,m+d]</a:t>
            </a:r>
            <a:r>
              <a:rPr lang="zh-CN" altLang="en-US" sz="2000" b="1">
                <a:solidFill>
                  <a:schemeClr val="bg1"/>
                </a:solidFill>
              </a:rPr>
              <a:t>中所有点，即</a:t>
            </a:r>
            <a:r>
              <a:rPr lang="en-US" altLang="zh-CN" sz="2000" b="1">
                <a:solidFill>
                  <a:schemeClr val="bg1"/>
                </a:solidFill>
              </a:rPr>
              <a:t>p3</a:t>
            </a:r>
            <a:r>
              <a:rPr lang="zh-CN" altLang="en-US" sz="2000" b="1">
                <a:solidFill>
                  <a:schemeClr val="bg1"/>
                </a:solidFill>
              </a:rPr>
              <a:t>和</a:t>
            </a:r>
            <a:r>
              <a:rPr lang="en-US" altLang="zh-CN" sz="2000" b="1">
                <a:solidFill>
                  <a:schemeClr val="bg1"/>
                </a:solidFill>
              </a:rPr>
              <a:t>q3</a:t>
            </a:r>
            <a:r>
              <a:rPr lang="zh-CN" altLang="en-US" sz="2000" b="1">
                <a:solidFill>
                  <a:schemeClr val="bg1"/>
                </a:solidFill>
              </a:rPr>
              <a:t>。从而我们用线性时间就可以将</a:t>
            </a:r>
            <a:r>
              <a:rPr lang="en-US" altLang="zh-CN" sz="2000" b="1">
                <a:solidFill>
                  <a:schemeClr val="bg1"/>
                </a:solidFill>
              </a:rPr>
              <a:t>S1</a:t>
            </a:r>
            <a:r>
              <a:rPr lang="zh-CN" altLang="en-US" sz="2000" b="1">
                <a:solidFill>
                  <a:schemeClr val="bg1"/>
                </a:solidFill>
              </a:rPr>
              <a:t>的解和</a:t>
            </a:r>
            <a:r>
              <a:rPr lang="en-US" altLang="zh-CN" sz="2000" b="1">
                <a:solidFill>
                  <a:schemeClr val="bg1"/>
                </a:solidFill>
              </a:rPr>
              <a:t>S2</a:t>
            </a:r>
            <a:r>
              <a:rPr lang="zh-CN" altLang="en-US" sz="2000" b="1">
                <a:solidFill>
                  <a:schemeClr val="bg1"/>
                </a:solidFill>
              </a:rPr>
              <a:t>的解合并成为</a:t>
            </a:r>
            <a:r>
              <a:rPr lang="en-US" altLang="zh-CN" sz="2000" b="1">
                <a:solidFill>
                  <a:schemeClr val="bg1"/>
                </a:solidFill>
              </a:rPr>
              <a:t>S</a:t>
            </a:r>
            <a:r>
              <a:rPr lang="zh-CN" altLang="en-US" sz="2000" b="1">
                <a:solidFill>
                  <a:schemeClr val="bg1"/>
                </a:solidFill>
              </a:rPr>
              <a:t>的解。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6310"/>
                                        </p:tgtEl>
                                        <p:attrNameLst>
                                          <p:attrName>style.visibility</p:attrName>
                                        </p:attrNameLst>
                                      </p:cBhvr>
                                      <p:to>
                                        <p:strVal val="visible"/>
                                      </p:to>
                                    </p:set>
                                    <p:animEffect transition="in" filter="blinds(horizontal)">
                                      <p:cBhvr>
                                        <p:cTn id="7" dur="500"/>
                                        <p:tgtEl>
                                          <p:spTgt spid="2263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6308"/>
                                        </p:tgtEl>
                                        <p:attrNameLst>
                                          <p:attrName>style.visibility</p:attrName>
                                        </p:attrNameLst>
                                      </p:cBhvr>
                                      <p:to>
                                        <p:strVal val="visible"/>
                                      </p:to>
                                    </p:set>
                                    <p:animEffect transition="in" filter="randombar(horizontal)">
                                      <p:cBhvr>
                                        <p:cTn id="12" dur="500"/>
                                        <p:tgtEl>
                                          <p:spTgt spid="22630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26312"/>
                                        </p:tgtEl>
                                        <p:attrNameLst>
                                          <p:attrName>style.visibility</p:attrName>
                                        </p:attrNameLst>
                                      </p:cBhvr>
                                      <p:to>
                                        <p:strVal val="visible"/>
                                      </p:to>
                                    </p:set>
                                    <p:animEffect transition="in" filter="box(in)">
                                      <p:cBhvr>
                                        <p:cTn id="17" dur="500"/>
                                        <p:tgtEl>
                                          <p:spTgt spid="2263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26313"/>
                                        </p:tgtEl>
                                        <p:attrNameLst>
                                          <p:attrName>style.visibility</p:attrName>
                                        </p:attrNameLst>
                                      </p:cBhvr>
                                      <p:to>
                                        <p:strVal val="visible"/>
                                      </p:to>
                                    </p:set>
                                    <p:animEffect transition="in" filter="box(in)">
                                      <p:cBhvr>
                                        <p:cTn id="22"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animBg="1"/>
      <p:bldP spid="226310" grpId="0" animBg="1"/>
      <p:bldP spid="226312" grpId="0" animBg="1"/>
      <p:bldP spid="2263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942975"/>
            <a:ext cx="739140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Text Box 3"/>
          <p:cNvSpPr txBox="1">
            <a:spLocks noChangeArrowheads="1"/>
          </p:cNvSpPr>
          <p:nvPr/>
        </p:nvSpPr>
        <p:spPr bwMode="auto">
          <a:xfrm>
            <a:off x="0" y="0"/>
            <a:ext cx="341947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算法的最坏情况？</a:t>
            </a:r>
          </a:p>
        </p:txBody>
      </p:sp>
      <p:pic>
        <p:nvPicPr>
          <p:cNvPr id="2304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8" y="549275"/>
            <a:ext cx="6989762" cy="1543050"/>
          </a:xfrm>
          <a:prstGeom prst="rect">
            <a:avLst/>
          </a:prstGeom>
          <a:noFill/>
          <a:extLst>
            <a:ext uri="{909E8E84-426E-40DD-AFC4-6F175D3DCCD1}">
              <a14:hiddenFill xmlns:a14="http://schemas.microsoft.com/office/drawing/2010/main">
                <a:solidFill>
                  <a:srgbClr val="FFFFFF"/>
                </a:solidFill>
              </a14:hiddenFill>
            </a:ext>
          </a:extLst>
        </p:spPr>
      </p:pic>
      <p:sp>
        <p:nvSpPr>
          <p:cNvPr id="230405" name="Text Box 5"/>
          <p:cNvSpPr txBox="1">
            <a:spLocks noChangeArrowheads="1"/>
          </p:cNvSpPr>
          <p:nvPr/>
        </p:nvSpPr>
        <p:spPr bwMode="auto">
          <a:xfrm>
            <a:off x="755650" y="3716338"/>
            <a:ext cx="3529013" cy="166199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最坏情况</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2000" b="1" dirty="0">
                <a:solidFill>
                  <a:schemeClr val="bg1"/>
                </a:solidFill>
              </a:rPr>
              <a:t>① </a:t>
            </a:r>
            <a:r>
              <a:rPr lang="zh-CN" altLang="en-US" sz="2000" b="1" dirty="0">
                <a:solidFill>
                  <a:schemeClr val="bg1"/>
                </a:solidFill>
              </a:rPr>
              <a:t>划分成子规模点集</a:t>
            </a:r>
            <a:r>
              <a:rPr lang="en-US" altLang="zh-CN" sz="2000" b="1" dirty="0">
                <a:solidFill>
                  <a:schemeClr val="bg1"/>
                </a:solidFill>
              </a:rPr>
              <a:t>S1</a:t>
            </a:r>
            <a:r>
              <a:rPr lang="zh-CN" altLang="en-US" sz="2000" b="1" dirty="0">
                <a:solidFill>
                  <a:schemeClr val="bg1"/>
                </a:solidFill>
              </a:rPr>
              <a:t>和</a:t>
            </a:r>
            <a:r>
              <a:rPr lang="en-US" altLang="zh-CN" sz="2000" b="1" dirty="0">
                <a:solidFill>
                  <a:schemeClr val="bg1"/>
                </a:solidFill>
              </a:rPr>
              <a:t>S2</a:t>
            </a:r>
          </a:p>
          <a:p>
            <a:pPr>
              <a:buClr>
                <a:schemeClr val="accent2"/>
              </a:buClr>
              <a:buSzPct val="50000"/>
              <a:buFont typeface="Wingdings" pitchFamily="2" charset="2"/>
              <a:buNone/>
            </a:pPr>
            <a:r>
              <a:rPr lang="en-US" altLang="zh-CN" sz="2000" b="1" dirty="0">
                <a:solidFill>
                  <a:schemeClr val="bg1"/>
                </a:solidFill>
              </a:rPr>
              <a:t>② S1</a:t>
            </a:r>
            <a:r>
              <a:rPr lang="zh-CN" altLang="en-US" sz="2000" b="1" dirty="0">
                <a:solidFill>
                  <a:schemeClr val="bg1"/>
                </a:solidFill>
              </a:rPr>
              <a:t>的个数</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S2</a:t>
            </a:r>
            <a:r>
              <a:rPr lang="zh-CN" altLang="en-US" sz="2000" b="1" dirty="0">
                <a:solidFill>
                  <a:schemeClr val="bg1"/>
                </a:solidFill>
              </a:rPr>
              <a:t>的个数</a:t>
            </a:r>
            <a:r>
              <a:rPr lang="en-US" altLang="zh-CN" sz="2000" b="1" dirty="0">
                <a:solidFill>
                  <a:schemeClr val="bg1"/>
                </a:solidFill>
              </a:rPr>
              <a:t>=n-1</a:t>
            </a:r>
          </a:p>
          <a:p>
            <a:pPr>
              <a:buClr>
                <a:schemeClr val="accent2"/>
              </a:buClr>
              <a:buSzPct val="50000"/>
              <a:buFont typeface="Wingdings" pitchFamily="2" charset="2"/>
              <a:buNone/>
            </a:pPr>
            <a:endParaRPr lang="en-US" altLang="zh-CN" sz="2000" b="1" dirty="0">
              <a:solidFill>
                <a:schemeClr val="bg1"/>
              </a:solidFill>
            </a:endParaRPr>
          </a:p>
        </p:txBody>
      </p:sp>
      <p:pic>
        <p:nvPicPr>
          <p:cNvPr id="2304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349500"/>
            <a:ext cx="4038600" cy="1200150"/>
          </a:xfrm>
          <a:prstGeom prst="rect">
            <a:avLst/>
          </a:prstGeom>
          <a:noFill/>
          <a:extLst>
            <a:ext uri="{909E8E84-426E-40DD-AFC4-6F175D3DCCD1}">
              <a14:hiddenFill xmlns:a14="http://schemas.microsoft.com/office/drawing/2010/main">
                <a:solidFill>
                  <a:srgbClr val="FFFFFF"/>
                </a:solidFill>
              </a14:hiddenFill>
            </a:ext>
          </a:extLst>
        </p:spPr>
      </p:pic>
      <p:sp>
        <p:nvSpPr>
          <p:cNvPr id="230408" name="Text Box 8"/>
          <p:cNvSpPr txBox="1">
            <a:spLocks noChangeArrowheads="1"/>
          </p:cNvSpPr>
          <p:nvPr/>
        </p:nvSpPr>
        <p:spPr bwMode="auto">
          <a:xfrm>
            <a:off x="755650" y="5013325"/>
            <a:ext cx="3529013" cy="64633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效率</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1800" b="1">
                <a:solidFill>
                  <a:schemeClr val="bg1"/>
                </a:solidFill>
                <a:ea typeface="楷体_GB2312" pitchFamily="49" charset="-122"/>
              </a:rPr>
              <a:t>O(n</a:t>
            </a:r>
            <a:r>
              <a:rPr lang="en-US" altLang="zh-CN" sz="1800" b="1" baseline="30000">
                <a:solidFill>
                  <a:schemeClr val="bg1"/>
                </a:solidFill>
                <a:ea typeface="楷体_GB2312" pitchFamily="49" charset="-122"/>
              </a:rPr>
              <a:t>2</a:t>
            </a:r>
            <a:r>
              <a:rPr lang="en-US" altLang="zh-CN" sz="1800" b="1">
                <a:solidFill>
                  <a:schemeClr val="bg1"/>
                </a:solidFill>
                <a:ea typeface="楷体_GB2312" pitchFamily="49" charset="-122"/>
              </a:rPr>
              <a:t>)</a:t>
            </a:r>
          </a:p>
        </p:txBody>
      </p:sp>
      <p:sp>
        <p:nvSpPr>
          <p:cNvPr id="230409" name="Text Box 9"/>
          <p:cNvSpPr txBox="1">
            <a:spLocks noChangeArrowheads="1"/>
          </p:cNvSpPr>
          <p:nvPr/>
        </p:nvSpPr>
        <p:spPr bwMode="auto">
          <a:xfrm>
            <a:off x="4787900" y="3716338"/>
            <a:ext cx="3529013" cy="166199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改进方案</a:t>
            </a:r>
            <a:r>
              <a:rPr lang="en-US" altLang="zh-CN" sz="1800" b="1">
                <a:solidFill>
                  <a:schemeClr val="bg1"/>
                </a:solidFill>
                <a:ea typeface="楷体_GB2312" pitchFamily="49" charset="-122"/>
              </a:rPr>
              <a:t>:</a:t>
            </a:r>
          </a:p>
          <a:p>
            <a:r>
              <a:rPr lang="zh-CN" altLang="zh-CN" sz="2000" b="1">
                <a:solidFill>
                  <a:schemeClr val="bg1"/>
                </a:solidFill>
              </a:rPr>
              <a:t>基于平衡子问题的思想，用S中各点坐标的中位数来作分割点。</a:t>
            </a:r>
            <a:endParaRPr lang="zh-CN" altLang="en-US" sz="2000" b="1">
              <a:solidFill>
                <a:schemeClr val="bg1"/>
              </a:solidFill>
            </a:endParaRPr>
          </a:p>
          <a:p>
            <a:pPr>
              <a:buClr>
                <a:schemeClr val="accent2"/>
              </a:buClr>
              <a:buSzPct val="50000"/>
              <a:buFont typeface="Wingdings" pitchFamily="2" charset="2"/>
              <a:buNone/>
            </a:pPr>
            <a:endParaRPr lang="en-US" altLang="zh-CN" sz="2000" b="1">
              <a:solidFill>
                <a:schemeClr val="bg1"/>
              </a:solidFill>
            </a:endParaRPr>
          </a:p>
        </p:txBody>
      </p:sp>
      <p:sp>
        <p:nvSpPr>
          <p:cNvPr id="230410" name="Text Box 10"/>
          <p:cNvSpPr txBox="1">
            <a:spLocks noChangeArrowheads="1"/>
          </p:cNvSpPr>
          <p:nvPr/>
        </p:nvSpPr>
        <p:spPr bwMode="auto">
          <a:xfrm>
            <a:off x="4787900" y="5013325"/>
            <a:ext cx="3529013" cy="64633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效率</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1800" b="1">
                <a:solidFill>
                  <a:schemeClr val="bg1"/>
                </a:solidFill>
                <a:ea typeface="楷体_GB2312" pitchFamily="49" charset="-122"/>
              </a:rPr>
              <a:t>=</a:t>
            </a:r>
            <a:r>
              <a:rPr lang="zh-CN" altLang="en-US" sz="1800" b="1">
                <a:solidFill>
                  <a:schemeClr val="bg1"/>
                </a:solidFill>
                <a:ea typeface="楷体_GB2312" pitchFamily="49" charset="-122"/>
              </a:rPr>
              <a:t>线性时间选择</a:t>
            </a:r>
            <a:r>
              <a:rPr lang="en-US" altLang="zh-CN" sz="1800" b="1">
                <a:solidFill>
                  <a:schemeClr val="bg1"/>
                </a:solidFill>
                <a:ea typeface="楷体_GB2312" pitchFamily="49" charset="-122"/>
              </a:rPr>
              <a:t>= 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0403"/>
                                        </p:tgtEl>
                                        <p:attrNameLst>
                                          <p:attrName>style.visibility</p:attrName>
                                        </p:attrNameLst>
                                      </p:cBhvr>
                                      <p:to>
                                        <p:strVal val="visible"/>
                                      </p:to>
                                    </p:set>
                                    <p:animEffect transition="in" filter="blinds(horizontal)">
                                      <p:cBhvr>
                                        <p:cTn id="7" dur="500"/>
                                        <p:tgtEl>
                                          <p:spTgt spid="2304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0405"/>
                                        </p:tgtEl>
                                        <p:attrNameLst>
                                          <p:attrName>style.visibility</p:attrName>
                                        </p:attrNameLst>
                                      </p:cBhvr>
                                      <p:to>
                                        <p:strVal val="visible"/>
                                      </p:to>
                                    </p:set>
                                    <p:animEffect transition="in" filter="box(in)">
                                      <p:cBhvr>
                                        <p:cTn id="12" dur="500"/>
                                        <p:tgtEl>
                                          <p:spTgt spid="23040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30408"/>
                                        </p:tgtEl>
                                        <p:attrNameLst>
                                          <p:attrName>style.visibility</p:attrName>
                                        </p:attrNameLst>
                                      </p:cBhvr>
                                      <p:to>
                                        <p:strVal val="visible"/>
                                      </p:to>
                                    </p:set>
                                    <p:animEffect transition="in" filter="checkerboard(across)">
                                      <p:cBhvr>
                                        <p:cTn id="17" dur="500"/>
                                        <p:tgtEl>
                                          <p:spTgt spid="23040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30409"/>
                                        </p:tgtEl>
                                        <p:attrNameLst>
                                          <p:attrName>style.visibility</p:attrName>
                                        </p:attrNameLst>
                                      </p:cBhvr>
                                      <p:to>
                                        <p:strVal val="visible"/>
                                      </p:to>
                                    </p:set>
                                    <p:animEffect transition="in" filter="box(in)">
                                      <p:cBhvr>
                                        <p:cTn id="22" dur="500"/>
                                        <p:tgtEl>
                                          <p:spTgt spid="23040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30407"/>
                                        </p:tgtEl>
                                        <p:attrNameLst>
                                          <p:attrName>style.visibility</p:attrName>
                                        </p:attrNameLst>
                                      </p:cBhvr>
                                      <p:to>
                                        <p:strVal val="visible"/>
                                      </p:to>
                                    </p:set>
                                    <p:animEffect transition="in" filter="randombar(horizontal)">
                                      <p:cBhvr>
                                        <p:cTn id="27" dur="500"/>
                                        <p:tgtEl>
                                          <p:spTgt spid="23040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30410"/>
                                        </p:tgtEl>
                                        <p:attrNameLst>
                                          <p:attrName>style.visibility</p:attrName>
                                        </p:attrNameLst>
                                      </p:cBhvr>
                                      <p:to>
                                        <p:strVal val="visible"/>
                                      </p:to>
                                    </p:set>
                                    <p:animEffect transition="in" filter="checkerboard(across)">
                                      <p:cBhvr>
                                        <p:cTn id="32" dur="500"/>
                                        <p:tgtEl>
                                          <p:spTgt spid="230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animBg="1"/>
      <p:bldP spid="230405" grpId="0" animBg="1"/>
      <p:bldP spid="230408" grpId="0" animBg="1"/>
      <p:bldP spid="230409" grpId="0" animBg="1"/>
      <p:bldP spid="230410"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76250"/>
            <a:ext cx="8316912" cy="575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zh-CN" altLang="en-US" dirty="0">
                <a:solidFill>
                  <a:srgbClr val="1E048A"/>
                </a:solidFill>
              </a:rPr>
              <a:t>一维情况下的算法复杂性</a:t>
            </a:r>
          </a:p>
        </p:txBody>
      </p:sp>
      <p:grpSp>
        <p:nvGrpSpPr>
          <p:cNvPr id="232452" name="Group 4"/>
          <p:cNvGrpSpPr/>
          <p:nvPr/>
        </p:nvGrpSpPr>
        <p:grpSpPr bwMode="auto">
          <a:xfrm>
            <a:off x="1042988" y="1989138"/>
            <a:ext cx="6988175" cy="1749425"/>
            <a:chOff x="657" y="1253"/>
            <a:chExt cx="4402" cy="1102"/>
          </a:xfrm>
        </p:grpSpPr>
        <p:sp>
          <p:nvSpPr>
            <p:cNvPr id="232453" name="AutoShape 5"/>
            <p:cNvSpPr>
              <a:spLocks noChangeArrowheads="1"/>
            </p:cNvSpPr>
            <p:nvPr/>
          </p:nvSpPr>
          <p:spPr bwMode="auto">
            <a:xfrm>
              <a:off x="657" y="1253"/>
              <a:ext cx="4402" cy="110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ea typeface="黑体" pitchFamily="2" charset="-122"/>
                </a:rPr>
                <a:t>复杂度分析</a:t>
              </a:r>
            </a:p>
            <a:p>
              <a:pPr eaLnBrk="0" hangingPunct="0"/>
              <a:endParaRPr lang="zh-CN" altLang="en-US" sz="2400" b="1">
                <a:effectLst>
                  <a:outerShdw blurRad="38100" dist="38100" dir="2700000" algn="tl">
                    <a:srgbClr val="C0C0C0"/>
                  </a:outerShdw>
                </a:effectLst>
                <a:ea typeface="黑体" pitchFamily="2" charset="-122"/>
              </a:endParaRPr>
            </a:p>
            <a:p>
              <a:pPr eaLnBrk="0" hangingPunct="0"/>
              <a:endParaRPr lang="zh-CN" altLang="en-US" sz="2400" b="1"/>
            </a:p>
            <a:p>
              <a:pPr algn="ctr" eaLnBrk="0" hangingPunct="0"/>
              <a:r>
                <a:rPr lang="en-US" altLang="zh-CN" sz="2400" b="1" i="1"/>
                <a:t>T</a:t>
              </a:r>
              <a:r>
                <a:rPr lang="en-US" altLang="zh-CN" sz="2400" b="1"/>
                <a:t>(</a:t>
              </a:r>
              <a:r>
                <a:rPr lang="en-US" altLang="zh-CN" sz="2400" b="1" i="1"/>
                <a:t>n</a:t>
              </a:r>
              <a:r>
                <a:rPr lang="en-US" altLang="zh-CN" sz="2400" b="1"/>
                <a:t>) = </a:t>
              </a:r>
              <a:r>
                <a:rPr lang="en-US" altLang="zh-CN" sz="2400" b="1" i="1"/>
                <a:t>O</a:t>
              </a:r>
              <a:r>
                <a:rPr lang="en-US" altLang="zh-CN" sz="2400" b="1"/>
                <a:t>(</a:t>
              </a:r>
              <a:r>
                <a:rPr lang="en-US" altLang="zh-CN" sz="2400" b="1" i="1"/>
                <a:t>nlogn</a:t>
              </a:r>
              <a:r>
                <a:rPr lang="en-US" altLang="zh-CN" sz="2400" b="1"/>
                <a:t>)</a:t>
              </a:r>
              <a:endParaRPr lang="en-US" altLang="zh-CN" sz="2400" b="1">
                <a:solidFill>
                  <a:srgbClr val="FF0000"/>
                </a:solidFill>
                <a:ea typeface="楷体_GB2312" pitchFamily="49" charset="-122"/>
                <a:sym typeface="Wingdings" pitchFamily="2" charset="2"/>
              </a:endParaRPr>
            </a:p>
          </p:txBody>
        </p:sp>
        <p:graphicFrame>
          <p:nvGraphicFramePr>
            <p:cNvPr id="232454" name="Object 6"/>
            <p:cNvGraphicFramePr>
              <a:graphicFrameLocks noChangeAspect="1"/>
            </p:cNvGraphicFramePr>
            <p:nvPr/>
          </p:nvGraphicFramePr>
          <p:xfrm>
            <a:off x="1701" y="1389"/>
            <a:ext cx="2677" cy="627"/>
          </p:xfrm>
          <a:graphic>
            <a:graphicData uri="http://schemas.openxmlformats.org/presentationml/2006/ole">
              <mc:AlternateContent xmlns:mc="http://schemas.openxmlformats.org/markup-compatibility/2006">
                <mc:Choice xmlns:v="urn:schemas-microsoft-com:vml" Requires="v">
                  <p:oleObj spid="_x0000_s161873" name="公式" r:id="rId3" imgW="1955800" imgH="457200" progId="Equation.3">
                    <p:embed/>
                  </p:oleObj>
                </mc:Choice>
                <mc:Fallback>
                  <p:oleObj name="公式" r:id="rId3" imgW="1955800" imgH="457200" progId="Equation.3">
                    <p:embed/>
                    <p:pic>
                      <p:nvPicPr>
                        <p:cNvPr id="0" name="图片 161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389"/>
                          <a:ext cx="2677" cy="6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blinds(horizontal)">
                                      <p:cBhvr>
                                        <p:cTn id="7" dur="500"/>
                                        <p:tgtEl>
                                          <p:spTgt spid="23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二维：最接近点对问题</a:t>
            </a:r>
          </a:p>
        </p:txBody>
      </p:sp>
      <p:sp>
        <p:nvSpPr>
          <p:cNvPr id="171011" name="Rectangle 3"/>
          <p:cNvSpPr>
            <a:spLocks noChangeArrowheads="1"/>
          </p:cNvSpPr>
          <p:nvPr/>
        </p:nvSpPr>
        <p:spPr bwMode="auto">
          <a:xfrm>
            <a:off x="395288" y="1196975"/>
            <a:ext cx="8135937" cy="45720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下面来考虑二维的情形。</a:t>
            </a:r>
          </a:p>
        </p:txBody>
      </p:sp>
      <p:sp>
        <p:nvSpPr>
          <p:cNvPr id="171012" name="Text Box 4"/>
          <p:cNvSpPr txBox="1">
            <a:spLocks noChangeArrowheads="1"/>
          </p:cNvSpPr>
          <p:nvPr/>
        </p:nvSpPr>
        <p:spPr bwMode="auto">
          <a:xfrm>
            <a:off x="395288" y="1700213"/>
            <a:ext cx="8372475" cy="2344737"/>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Wingdings" pitchFamily="2" charset="2"/>
              <a:buChar char="Ø"/>
            </a:pPr>
            <a:r>
              <a:rPr lang="zh-CN" altLang="en-US" sz="2400">
                <a:ea typeface="楷体_GB2312" pitchFamily="49" charset="-122"/>
              </a:rPr>
              <a:t>选取一垂直线</a:t>
            </a:r>
            <a:r>
              <a:rPr lang="en-US" altLang="zh-CN" sz="2400" b="1">
                <a:ea typeface="楷体_GB2312" pitchFamily="49" charset="-122"/>
              </a:rPr>
              <a:t>l : x = m</a:t>
            </a:r>
            <a:r>
              <a:rPr lang="zh-CN" altLang="en-US" sz="2400">
                <a:ea typeface="楷体_GB2312" pitchFamily="49" charset="-122"/>
              </a:rPr>
              <a:t>来作为分割直线。其中</a:t>
            </a:r>
            <a:r>
              <a:rPr lang="en-US" altLang="zh-CN" sz="2400">
                <a:ea typeface="楷体_GB2312" pitchFamily="49" charset="-122"/>
              </a:rPr>
              <a:t>m</a:t>
            </a:r>
            <a:r>
              <a:rPr lang="zh-CN" altLang="en-US" sz="2400">
                <a:ea typeface="楷体_GB2312" pitchFamily="49" charset="-122"/>
              </a:rPr>
              <a:t>为</a:t>
            </a:r>
            <a:r>
              <a:rPr lang="en-US" altLang="zh-CN" sz="2400">
                <a:ea typeface="楷体_GB2312" pitchFamily="49" charset="-122"/>
              </a:rPr>
              <a:t>S</a:t>
            </a:r>
            <a:r>
              <a:rPr lang="zh-CN" altLang="en-US" sz="2400">
                <a:ea typeface="楷体_GB2312" pitchFamily="49" charset="-122"/>
              </a:rPr>
              <a:t>中各点</a:t>
            </a:r>
            <a:r>
              <a:rPr lang="en-US" altLang="zh-CN" sz="2400">
                <a:ea typeface="楷体_GB2312" pitchFamily="49" charset="-122"/>
              </a:rPr>
              <a:t>x</a:t>
            </a:r>
            <a:r>
              <a:rPr lang="zh-CN" altLang="en-US" sz="2400">
                <a:ea typeface="楷体_GB2312" pitchFamily="49" charset="-122"/>
              </a:rPr>
              <a:t>坐标的中位数。由此将</a:t>
            </a:r>
            <a:r>
              <a:rPr lang="en-US" altLang="zh-CN" sz="2400">
                <a:ea typeface="楷体_GB2312" pitchFamily="49" charset="-122"/>
              </a:rPr>
              <a:t>S</a:t>
            </a:r>
            <a:r>
              <a:rPr lang="zh-CN" altLang="en-US" sz="2400">
                <a:ea typeface="楷体_GB2312" pitchFamily="49" charset="-122"/>
              </a:rPr>
              <a:t>分割为</a:t>
            </a:r>
            <a:r>
              <a:rPr lang="en-US" altLang="zh-CN" sz="2400">
                <a:ea typeface="楷体_GB2312" pitchFamily="49" charset="-122"/>
              </a:rPr>
              <a:t>S1</a:t>
            </a:r>
            <a:r>
              <a:rPr lang="zh-CN" altLang="en-US" sz="2400">
                <a:ea typeface="楷体_GB2312" pitchFamily="49" charset="-122"/>
              </a:rPr>
              <a:t>和</a:t>
            </a:r>
            <a:r>
              <a:rPr lang="en-US" altLang="zh-CN" sz="2400">
                <a:ea typeface="楷体_GB2312" pitchFamily="49" charset="-122"/>
              </a:rPr>
              <a:t>S2</a:t>
            </a:r>
            <a:r>
              <a:rPr lang="zh-CN" altLang="en-US" sz="2400">
                <a:ea typeface="楷体_GB2312" pitchFamily="49" charset="-122"/>
              </a:rPr>
              <a:t>。</a:t>
            </a:r>
          </a:p>
          <a:p>
            <a:pPr>
              <a:buClr>
                <a:schemeClr val="accent2"/>
              </a:buClr>
              <a:buFont typeface="Wingdings" pitchFamily="2" charset="2"/>
              <a:buChar char="Ø"/>
            </a:pPr>
            <a:r>
              <a:rPr lang="zh-CN" altLang="en-US" sz="2400">
                <a:ea typeface="楷体_GB2312" pitchFamily="49" charset="-122"/>
              </a:rPr>
              <a:t>递归地在</a:t>
            </a:r>
            <a:r>
              <a:rPr lang="en-US" altLang="zh-CN" sz="2400">
                <a:ea typeface="楷体_GB2312" pitchFamily="49" charset="-122"/>
              </a:rPr>
              <a:t>S1</a:t>
            </a:r>
            <a:r>
              <a:rPr lang="zh-CN" altLang="en-US" sz="2400">
                <a:ea typeface="楷体_GB2312" pitchFamily="49" charset="-122"/>
              </a:rPr>
              <a:t>和</a:t>
            </a:r>
            <a:r>
              <a:rPr lang="en-US" altLang="zh-CN" sz="2400">
                <a:ea typeface="楷体_GB2312" pitchFamily="49" charset="-122"/>
              </a:rPr>
              <a:t>S2</a:t>
            </a:r>
            <a:r>
              <a:rPr lang="zh-CN" altLang="en-US" sz="2400">
                <a:ea typeface="楷体_GB2312" pitchFamily="49" charset="-122"/>
              </a:rPr>
              <a:t>上找出其最小距离</a:t>
            </a:r>
            <a:r>
              <a:rPr lang="en-US" altLang="zh-CN" sz="2400">
                <a:ea typeface="楷体_GB2312" pitchFamily="49" charset="-122"/>
              </a:rPr>
              <a:t>d1</a:t>
            </a:r>
            <a:r>
              <a:rPr lang="zh-CN" altLang="en-US" sz="2400">
                <a:ea typeface="楷体_GB2312" pitchFamily="49" charset="-122"/>
              </a:rPr>
              <a:t>和</a:t>
            </a:r>
            <a:r>
              <a:rPr lang="en-US" altLang="zh-CN" sz="2400">
                <a:ea typeface="楷体_GB2312" pitchFamily="49" charset="-122"/>
              </a:rPr>
              <a:t>d2</a:t>
            </a:r>
            <a:r>
              <a:rPr lang="zh-CN" altLang="en-US" sz="2400">
                <a:ea typeface="楷体_GB2312" pitchFamily="49" charset="-122"/>
              </a:rPr>
              <a:t>，并设</a:t>
            </a:r>
            <a:r>
              <a:rPr lang="en-US" altLang="zh-CN" sz="2400" b="1">
                <a:ea typeface="楷体_GB2312" pitchFamily="49" charset="-122"/>
              </a:rPr>
              <a:t>d=min{d1,d2}</a:t>
            </a:r>
            <a:r>
              <a:rPr lang="zh-CN" altLang="en-US" sz="2400">
                <a:ea typeface="楷体_GB2312" pitchFamily="49" charset="-122"/>
              </a:rPr>
              <a:t>，</a:t>
            </a:r>
            <a:r>
              <a:rPr lang="en-US" altLang="zh-CN" sz="2400">
                <a:ea typeface="楷体_GB2312" pitchFamily="49" charset="-122"/>
              </a:rPr>
              <a:t>S</a:t>
            </a:r>
            <a:r>
              <a:rPr lang="zh-CN" altLang="en-US" sz="2400">
                <a:ea typeface="楷体_GB2312" pitchFamily="49" charset="-122"/>
              </a:rPr>
              <a:t>中的最接近点对或者是</a:t>
            </a:r>
            <a:r>
              <a:rPr lang="en-US" altLang="zh-CN" sz="2400">
                <a:ea typeface="楷体_GB2312" pitchFamily="49" charset="-122"/>
              </a:rPr>
              <a:t>d</a:t>
            </a:r>
            <a:r>
              <a:rPr lang="zh-CN" altLang="en-US" sz="2400">
                <a:ea typeface="楷体_GB2312" pitchFamily="49" charset="-122"/>
              </a:rPr>
              <a:t>，或者是某个</a:t>
            </a:r>
            <a:r>
              <a:rPr lang="en-US" altLang="zh-CN" sz="2400">
                <a:ea typeface="楷体_GB2312" pitchFamily="49" charset="-122"/>
              </a:rPr>
              <a:t>{p,q}</a:t>
            </a:r>
            <a:r>
              <a:rPr lang="zh-CN" altLang="en-US" sz="2400">
                <a:ea typeface="楷体_GB2312" pitchFamily="49" charset="-122"/>
              </a:rPr>
              <a:t>，其中</a:t>
            </a:r>
            <a:r>
              <a:rPr lang="en-US" altLang="zh-CN" sz="2400">
                <a:ea typeface="楷体_GB2312" pitchFamily="49" charset="-122"/>
              </a:rPr>
              <a:t>p∈P1</a:t>
            </a:r>
            <a:r>
              <a:rPr lang="zh-CN" altLang="en-US" sz="2400">
                <a:ea typeface="楷体_GB2312" pitchFamily="49" charset="-122"/>
              </a:rPr>
              <a:t>且</a:t>
            </a:r>
            <a:r>
              <a:rPr lang="en-US" altLang="zh-CN" sz="2400">
                <a:ea typeface="楷体_GB2312" pitchFamily="49" charset="-122"/>
              </a:rPr>
              <a:t>q∈P2</a:t>
            </a:r>
            <a:r>
              <a:rPr lang="zh-CN" altLang="en-US" sz="2400">
                <a:ea typeface="楷体_GB2312" pitchFamily="49" charset="-122"/>
              </a:rPr>
              <a:t>。</a:t>
            </a:r>
          </a:p>
          <a:p>
            <a:pPr>
              <a:buClr>
                <a:schemeClr val="accent2"/>
              </a:buClr>
              <a:buFont typeface="Wingdings" pitchFamily="2" charset="2"/>
              <a:buChar char="Ø"/>
            </a:pPr>
            <a:r>
              <a:rPr lang="zh-CN" altLang="en-US" sz="2800" b="1">
                <a:solidFill>
                  <a:srgbClr val="FF0000"/>
                </a:solidFill>
                <a:ea typeface="楷体_GB2312" pitchFamily="49" charset="-122"/>
              </a:rPr>
              <a:t>合并：能否在线性时间内找到</a:t>
            </a:r>
            <a:r>
              <a:rPr lang="en-US" altLang="zh-CN" sz="2800" b="1">
                <a:solidFill>
                  <a:srgbClr val="FF0000"/>
                </a:solidFill>
                <a:ea typeface="楷体_GB2312" pitchFamily="49" charset="-122"/>
              </a:rPr>
              <a:t>p,q</a:t>
            </a:r>
            <a:r>
              <a:rPr lang="zh-CN" altLang="en-US" sz="2800" b="1">
                <a:solidFill>
                  <a:srgbClr val="FF0000"/>
                </a:solidFill>
                <a:ea typeface="楷体_GB2312" pitchFamily="49" charset="-122"/>
              </a:rPr>
              <a:t>，完成合并？</a:t>
            </a:r>
          </a:p>
        </p:txBody>
      </p:sp>
      <p:pic>
        <p:nvPicPr>
          <p:cNvPr id="1710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4076700"/>
            <a:ext cx="2819400"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0" y="0"/>
            <a:ext cx="341947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算法的最坏情况？</a:t>
            </a:r>
          </a:p>
        </p:txBody>
      </p:sp>
      <p:sp>
        <p:nvSpPr>
          <p:cNvPr id="238596" name="Text Box 4"/>
          <p:cNvSpPr txBox="1">
            <a:spLocks noChangeArrowheads="1"/>
          </p:cNvSpPr>
          <p:nvPr/>
        </p:nvSpPr>
        <p:spPr bwMode="auto">
          <a:xfrm>
            <a:off x="755650" y="3716338"/>
            <a:ext cx="3529013" cy="196977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最坏情况</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2000" b="1" dirty="0">
                <a:solidFill>
                  <a:schemeClr val="bg1"/>
                </a:solidFill>
              </a:rPr>
              <a:t>① </a:t>
            </a:r>
            <a:r>
              <a:rPr lang="zh-CN" altLang="en-US" sz="2000" b="1" dirty="0">
                <a:solidFill>
                  <a:schemeClr val="bg1"/>
                </a:solidFill>
              </a:rPr>
              <a:t>设</a:t>
            </a:r>
            <a:r>
              <a:rPr lang="en-US" altLang="zh-CN" sz="2000" b="1" dirty="0">
                <a:solidFill>
                  <a:schemeClr val="bg1"/>
                </a:solidFill>
              </a:rPr>
              <a:t>P1</a:t>
            </a:r>
            <a:r>
              <a:rPr lang="zh-CN" altLang="en-US" sz="2000" b="1" dirty="0">
                <a:solidFill>
                  <a:schemeClr val="bg1"/>
                </a:solidFill>
              </a:rPr>
              <a:t>中的一个点；对应</a:t>
            </a:r>
            <a:r>
              <a:rPr lang="en-US" altLang="zh-CN" sz="2000" b="1" dirty="0">
                <a:solidFill>
                  <a:schemeClr val="bg1"/>
                </a:solidFill>
              </a:rPr>
              <a:t>p,</a:t>
            </a:r>
            <a:r>
              <a:rPr lang="zh-CN" altLang="en-US" sz="2000" b="1" dirty="0">
                <a:solidFill>
                  <a:schemeClr val="bg1"/>
                </a:solidFill>
              </a:rPr>
              <a:t>在</a:t>
            </a:r>
            <a:r>
              <a:rPr lang="en-US" altLang="zh-CN" sz="2000" b="1" dirty="0">
                <a:solidFill>
                  <a:schemeClr val="bg1"/>
                </a:solidFill>
              </a:rPr>
              <a:t>P2</a:t>
            </a:r>
            <a:r>
              <a:rPr lang="zh-CN" altLang="en-US" sz="2000" b="1" dirty="0">
                <a:solidFill>
                  <a:schemeClr val="bg1"/>
                </a:solidFill>
              </a:rPr>
              <a:t>中共有</a:t>
            </a:r>
            <a:r>
              <a:rPr lang="en-US" altLang="zh-CN" sz="2000" b="1" dirty="0">
                <a:solidFill>
                  <a:schemeClr val="bg1"/>
                </a:solidFill>
              </a:rPr>
              <a:t>n/2</a:t>
            </a:r>
            <a:r>
              <a:rPr lang="zh-CN" altLang="en-US" sz="2000" b="1" dirty="0">
                <a:solidFill>
                  <a:schemeClr val="bg1"/>
                </a:solidFill>
              </a:rPr>
              <a:t>个候选点；</a:t>
            </a:r>
          </a:p>
          <a:p>
            <a:pPr>
              <a:buClr>
                <a:schemeClr val="accent2"/>
              </a:buClr>
              <a:buSzPct val="50000"/>
              <a:buFont typeface="Wingdings" pitchFamily="2" charset="2"/>
              <a:buNone/>
            </a:pPr>
            <a:r>
              <a:rPr lang="zh-CN" altLang="en-US" sz="2000" b="1" dirty="0">
                <a:solidFill>
                  <a:schemeClr val="bg1"/>
                </a:solidFill>
              </a:rPr>
              <a:t>② 则对应</a:t>
            </a:r>
            <a:r>
              <a:rPr lang="en-US" altLang="zh-CN" sz="2000" b="1" dirty="0">
                <a:solidFill>
                  <a:schemeClr val="bg1"/>
                </a:solidFill>
              </a:rPr>
              <a:t>P1</a:t>
            </a:r>
            <a:r>
              <a:rPr lang="zh-CN" altLang="en-US" sz="2000" b="1" dirty="0">
                <a:solidFill>
                  <a:schemeClr val="bg1"/>
                </a:solidFill>
              </a:rPr>
              <a:t>，共需要排查比较</a:t>
            </a:r>
            <a:r>
              <a:rPr lang="en-US" altLang="zh-CN" sz="2000" b="1" dirty="0">
                <a:solidFill>
                  <a:schemeClr val="bg1"/>
                </a:solidFill>
              </a:rPr>
              <a:t>n/2*n/2</a:t>
            </a:r>
            <a:r>
              <a:rPr lang="zh-CN" altLang="en-US" sz="2000" b="1" dirty="0">
                <a:solidFill>
                  <a:schemeClr val="bg1"/>
                </a:solidFill>
              </a:rPr>
              <a:t>个对候选点。</a:t>
            </a:r>
          </a:p>
          <a:p>
            <a:pPr>
              <a:buClr>
                <a:schemeClr val="accent2"/>
              </a:buClr>
              <a:buSzPct val="50000"/>
              <a:buFont typeface="Wingdings" pitchFamily="2" charset="2"/>
              <a:buNone/>
            </a:pPr>
            <a:endParaRPr lang="en-US" altLang="zh-CN" sz="2000" b="1" dirty="0">
              <a:solidFill>
                <a:schemeClr val="bg1"/>
              </a:solidFill>
            </a:endParaRPr>
          </a:p>
        </p:txBody>
      </p:sp>
      <p:sp>
        <p:nvSpPr>
          <p:cNvPr id="238599" name="Text Box 7"/>
          <p:cNvSpPr txBox="1">
            <a:spLocks noChangeArrowheads="1"/>
          </p:cNvSpPr>
          <p:nvPr/>
        </p:nvSpPr>
        <p:spPr bwMode="auto">
          <a:xfrm>
            <a:off x="4787900" y="3716338"/>
            <a:ext cx="3529013" cy="98488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改进方案</a:t>
            </a:r>
            <a:r>
              <a:rPr lang="en-US" altLang="zh-CN" sz="1800" b="1">
                <a:solidFill>
                  <a:schemeClr val="bg1"/>
                </a:solidFill>
                <a:ea typeface="楷体_GB2312" pitchFamily="49" charset="-122"/>
              </a:rPr>
              <a:t>:</a:t>
            </a:r>
          </a:p>
          <a:p>
            <a:r>
              <a:rPr lang="zh-CN" altLang="en-US" sz="2000" b="1">
                <a:solidFill>
                  <a:schemeClr val="bg1"/>
                </a:solidFill>
              </a:rPr>
              <a:t>缩小排查的规模，降低幂次</a:t>
            </a:r>
            <a:r>
              <a:rPr lang="zh-CN" altLang="zh-CN" sz="2000" b="1">
                <a:solidFill>
                  <a:schemeClr val="bg1"/>
                </a:solidFill>
              </a:rPr>
              <a:t>。</a:t>
            </a:r>
            <a:endParaRPr lang="zh-CN" altLang="en-US" sz="2000" b="1">
              <a:solidFill>
                <a:schemeClr val="bg1"/>
              </a:solidFill>
            </a:endParaRPr>
          </a:p>
          <a:p>
            <a:pPr>
              <a:buClr>
                <a:schemeClr val="accent2"/>
              </a:buClr>
              <a:buSzPct val="50000"/>
              <a:buFont typeface="Wingdings" pitchFamily="2" charset="2"/>
              <a:buNone/>
            </a:pPr>
            <a:endParaRPr lang="en-US" altLang="zh-CN" sz="2000" b="1">
              <a:solidFill>
                <a:schemeClr val="bg1"/>
              </a:solidFill>
            </a:endParaRPr>
          </a:p>
        </p:txBody>
      </p:sp>
      <p:sp>
        <p:nvSpPr>
          <p:cNvPr id="238600" name="Text Box 8"/>
          <p:cNvSpPr txBox="1">
            <a:spLocks noChangeArrowheads="1"/>
          </p:cNvSpPr>
          <p:nvPr/>
        </p:nvSpPr>
        <p:spPr bwMode="auto">
          <a:xfrm>
            <a:off x="4787900" y="4797425"/>
            <a:ext cx="3529013" cy="64633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效率</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1800" b="1">
                <a:solidFill>
                  <a:schemeClr val="bg1"/>
                </a:solidFill>
                <a:ea typeface="楷体_GB2312" pitchFamily="49" charset="-122"/>
              </a:rPr>
              <a:t>=</a:t>
            </a:r>
            <a:r>
              <a:rPr lang="zh-CN" altLang="en-US" sz="1800" b="1">
                <a:solidFill>
                  <a:schemeClr val="bg1"/>
                </a:solidFill>
                <a:ea typeface="楷体_GB2312" pitchFamily="49" charset="-122"/>
              </a:rPr>
              <a:t>在线性时间里查找</a:t>
            </a:r>
            <a:r>
              <a:rPr lang="en-US" altLang="zh-CN" sz="1800" b="1">
                <a:solidFill>
                  <a:schemeClr val="bg1"/>
                </a:solidFill>
                <a:ea typeface="楷体_GB2312" pitchFamily="49" charset="-122"/>
              </a:rPr>
              <a:t>= O(n)</a:t>
            </a:r>
          </a:p>
        </p:txBody>
      </p:sp>
      <p:pic>
        <p:nvPicPr>
          <p:cNvPr id="2386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2819400"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8594"/>
                                        </p:tgtEl>
                                        <p:attrNameLst>
                                          <p:attrName>style.visibility</p:attrName>
                                        </p:attrNameLst>
                                      </p:cBhvr>
                                      <p:to>
                                        <p:strVal val="visible"/>
                                      </p:to>
                                    </p:set>
                                    <p:animEffect transition="in" filter="blinds(horizontal)">
                                      <p:cBhvr>
                                        <p:cTn id="7" dur="500"/>
                                        <p:tgtEl>
                                          <p:spTgt spid="2385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8596"/>
                                        </p:tgtEl>
                                        <p:attrNameLst>
                                          <p:attrName>style.visibility</p:attrName>
                                        </p:attrNameLst>
                                      </p:cBhvr>
                                      <p:to>
                                        <p:strVal val="visible"/>
                                      </p:to>
                                    </p:set>
                                    <p:animEffect transition="in" filter="box(in)">
                                      <p:cBhvr>
                                        <p:cTn id="12" dur="500"/>
                                        <p:tgtEl>
                                          <p:spTgt spid="23859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38599"/>
                                        </p:tgtEl>
                                        <p:attrNameLst>
                                          <p:attrName>style.visibility</p:attrName>
                                        </p:attrNameLst>
                                      </p:cBhvr>
                                      <p:to>
                                        <p:strVal val="visible"/>
                                      </p:to>
                                    </p:set>
                                    <p:animEffect transition="in" filter="box(in)">
                                      <p:cBhvr>
                                        <p:cTn id="17" dur="500"/>
                                        <p:tgtEl>
                                          <p:spTgt spid="23859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38600"/>
                                        </p:tgtEl>
                                        <p:attrNameLst>
                                          <p:attrName>style.visibility</p:attrName>
                                        </p:attrNameLst>
                                      </p:cBhvr>
                                      <p:to>
                                        <p:strVal val="visible"/>
                                      </p:to>
                                    </p:set>
                                    <p:animEffect transition="in" filter="checkerboard(across)">
                                      <p:cBhvr>
                                        <p:cTn id="22" dur="500"/>
                                        <p:tgtEl>
                                          <p:spTgt spid="238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animBg="1"/>
      <p:bldP spid="238596" grpId="0" animBg="1"/>
      <p:bldP spid="238599" grpId="0" animBg="1"/>
      <p:bldP spid="238600"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Text Box 3"/>
          <p:cNvSpPr txBox="1">
            <a:spLocks noChangeArrowheads="1"/>
          </p:cNvSpPr>
          <p:nvPr/>
        </p:nvSpPr>
        <p:spPr bwMode="auto">
          <a:xfrm>
            <a:off x="250825" y="765175"/>
            <a:ext cx="8496300" cy="26479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考虑</a:t>
            </a:r>
            <a:r>
              <a:rPr lang="en-US" altLang="zh-CN" sz="2400">
                <a:ea typeface="楷体_GB2312" pitchFamily="49" charset="-122"/>
              </a:rPr>
              <a:t>P1</a:t>
            </a:r>
            <a:r>
              <a:rPr lang="zh-CN" altLang="en-US" sz="2400">
                <a:ea typeface="楷体_GB2312" pitchFamily="49" charset="-122"/>
              </a:rPr>
              <a:t>中任意一点</a:t>
            </a:r>
            <a:r>
              <a:rPr lang="en-US" altLang="zh-CN" sz="2400">
                <a:ea typeface="楷体_GB2312" pitchFamily="49" charset="-122"/>
              </a:rPr>
              <a:t>p</a:t>
            </a:r>
            <a:r>
              <a:rPr lang="zh-CN" altLang="en-US" sz="2400">
                <a:ea typeface="楷体_GB2312" pitchFamily="49" charset="-122"/>
              </a:rPr>
              <a:t>，它若与</a:t>
            </a:r>
            <a:r>
              <a:rPr lang="en-US" altLang="zh-CN" sz="2400">
                <a:ea typeface="楷体_GB2312" pitchFamily="49" charset="-122"/>
              </a:rPr>
              <a:t>P2</a:t>
            </a:r>
            <a:r>
              <a:rPr lang="zh-CN" altLang="en-US" sz="2400">
                <a:ea typeface="楷体_GB2312" pitchFamily="49" charset="-122"/>
              </a:rPr>
              <a:t>中的点</a:t>
            </a:r>
            <a:r>
              <a:rPr lang="en-US" altLang="zh-CN" sz="2400">
                <a:ea typeface="楷体_GB2312" pitchFamily="49" charset="-122"/>
              </a:rPr>
              <a:t>q</a:t>
            </a:r>
            <a:r>
              <a:rPr lang="zh-CN" altLang="en-US" sz="2400">
                <a:ea typeface="楷体_GB2312" pitchFamily="49" charset="-122"/>
              </a:rPr>
              <a:t>构成最接近点对的候选者，则必有</a:t>
            </a:r>
            <a:r>
              <a:rPr lang="en-US" altLang="zh-CN" sz="2400">
                <a:ea typeface="楷体_GB2312" pitchFamily="49" charset="-122"/>
              </a:rPr>
              <a:t>distance(p</a:t>
            </a:r>
            <a:r>
              <a:rPr lang="zh-CN" altLang="en-US" sz="2400">
                <a:ea typeface="楷体_GB2312" pitchFamily="49" charset="-122"/>
              </a:rPr>
              <a:t>，</a:t>
            </a:r>
            <a:r>
              <a:rPr lang="en-US" altLang="zh-CN" sz="2400">
                <a:ea typeface="楷体_GB2312" pitchFamily="49" charset="-122"/>
              </a:rPr>
              <a:t>q)</a:t>
            </a:r>
            <a:r>
              <a:rPr lang="zh-CN" altLang="en-US" sz="2400">
                <a:ea typeface="楷体_GB2312" pitchFamily="49" charset="-122"/>
              </a:rPr>
              <a:t>＜</a:t>
            </a:r>
            <a:r>
              <a:rPr lang="en-US" altLang="zh-CN" sz="2400">
                <a:ea typeface="楷体_GB2312" pitchFamily="49" charset="-122"/>
              </a:rPr>
              <a:t>d</a:t>
            </a:r>
            <a:r>
              <a:rPr lang="zh-CN" altLang="en-US" sz="2400">
                <a:ea typeface="楷体_GB2312" pitchFamily="49" charset="-122"/>
              </a:rPr>
              <a:t>。</a:t>
            </a:r>
            <a:r>
              <a:rPr lang="zh-CN" altLang="en-US" sz="2400" b="1">
                <a:ea typeface="楷体_GB2312" pitchFamily="49" charset="-122"/>
              </a:rPr>
              <a:t>满足这个条件的</a:t>
            </a:r>
            <a:r>
              <a:rPr lang="en-US" altLang="zh-CN" sz="2400" b="1">
                <a:ea typeface="楷体_GB2312" pitchFamily="49" charset="-122"/>
              </a:rPr>
              <a:t>P2</a:t>
            </a:r>
            <a:r>
              <a:rPr lang="zh-CN" altLang="en-US" sz="2400" b="1">
                <a:ea typeface="楷体_GB2312" pitchFamily="49" charset="-122"/>
              </a:rPr>
              <a:t>中的点一定落在一个</a:t>
            </a:r>
            <a:r>
              <a:rPr lang="en-US" altLang="zh-CN" sz="2400" b="1">
                <a:ea typeface="楷体_GB2312" pitchFamily="49" charset="-122"/>
              </a:rPr>
              <a:t>d×2d</a:t>
            </a:r>
            <a:r>
              <a:rPr lang="zh-CN" altLang="en-US" sz="2400" b="1">
                <a:ea typeface="楷体_GB2312" pitchFamily="49" charset="-122"/>
              </a:rPr>
              <a:t>的矩形</a:t>
            </a:r>
            <a:r>
              <a:rPr lang="en-US" altLang="zh-CN" sz="2400" b="1">
                <a:ea typeface="楷体_GB2312" pitchFamily="49" charset="-122"/>
              </a:rPr>
              <a:t>R</a:t>
            </a:r>
            <a:r>
              <a:rPr lang="zh-CN" altLang="en-US" sz="2400" b="1">
                <a:ea typeface="楷体_GB2312" pitchFamily="49" charset="-122"/>
              </a:rPr>
              <a:t>中</a:t>
            </a:r>
          </a:p>
          <a:p>
            <a:pPr>
              <a:buClr>
                <a:schemeClr val="accent2"/>
              </a:buClr>
              <a:buSzPct val="50000"/>
              <a:buFont typeface="Wingdings" pitchFamily="2" charset="2"/>
              <a:buChar char="u"/>
            </a:pPr>
            <a:r>
              <a:rPr lang="zh-CN" altLang="en-US" sz="2400">
                <a:ea typeface="楷体_GB2312" pitchFamily="49" charset="-122"/>
              </a:rPr>
              <a:t>由</a:t>
            </a:r>
            <a:r>
              <a:rPr lang="en-US" altLang="zh-CN" sz="2400">
                <a:ea typeface="楷体_GB2312" pitchFamily="49" charset="-122"/>
              </a:rPr>
              <a:t>d</a:t>
            </a:r>
            <a:r>
              <a:rPr lang="zh-CN" altLang="en-US" sz="2400">
                <a:ea typeface="楷体_GB2312" pitchFamily="49" charset="-122"/>
              </a:rPr>
              <a:t>的意义可知，</a:t>
            </a:r>
            <a:r>
              <a:rPr lang="en-US" altLang="zh-CN" sz="2400">
                <a:ea typeface="楷体_GB2312" pitchFamily="49" charset="-122"/>
              </a:rPr>
              <a:t>P2</a:t>
            </a:r>
            <a:r>
              <a:rPr lang="zh-CN" altLang="en-US" sz="2400">
                <a:ea typeface="楷体_GB2312" pitchFamily="49" charset="-122"/>
              </a:rPr>
              <a:t>中任何</a:t>
            </a:r>
            <a:r>
              <a:rPr lang="en-US" altLang="zh-CN" sz="2400">
                <a:ea typeface="楷体_GB2312" pitchFamily="49" charset="-122"/>
              </a:rPr>
              <a:t>2</a:t>
            </a:r>
            <a:r>
              <a:rPr lang="zh-CN" altLang="en-US" sz="2400">
                <a:ea typeface="楷体_GB2312" pitchFamily="49" charset="-122"/>
              </a:rPr>
              <a:t>个</a:t>
            </a:r>
            <a:r>
              <a:rPr lang="en-US" altLang="zh-CN" sz="2400">
                <a:ea typeface="楷体_GB2312" pitchFamily="49" charset="-122"/>
              </a:rPr>
              <a:t>S</a:t>
            </a:r>
            <a:r>
              <a:rPr lang="zh-CN" altLang="en-US" sz="2400">
                <a:ea typeface="楷体_GB2312" pitchFamily="49" charset="-122"/>
              </a:rPr>
              <a:t>中的点的距离都不小于</a:t>
            </a:r>
            <a:r>
              <a:rPr lang="en-US" altLang="zh-CN" sz="2400">
                <a:ea typeface="楷体_GB2312" pitchFamily="49" charset="-122"/>
              </a:rPr>
              <a:t>d</a:t>
            </a:r>
            <a:r>
              <a:rPr lang="zh-CN" altLang="en-US" sz="2400">
                <a:ea typeface="楷体_GB2312" pitchFamily="49" charset="-122"/>
              </a:rPr>
              <a:t>。由此可以推出</a:t>
            </a:r>
            <a:r>
              <a:rPr lang="zh-CN" altLang="en-US" sz="2400" b="1">
                <a:ea typeface="楷体_GB2312" pitchFamily="49" charset="-122"/>
              </a:rPr>
              <a:t>矩形</a:t>
            </a:r>
            <a:r>
              <a:rPr lang="en-US" altLang="zh-CN" sz="2400" b="1">
                <a:ea typeface="楷体_GB2312" pitchFamily="49" charset="-122"/>
              </a:rPr>
              <a:t>R</a:t>
            </a:r>
            <a:r>
              <a:rPr lang="zh-CN" altLang="en-US" sz="2400" b="1">
                <a:ea typeface="楷体_GB2312" pitchFamily="49" charset="-122"/>
              </a:rPr>
              <a:t>中最多只有</a:t>
            </a:r>
            <a:r>
              <a:rPr lang="en-US" altLang="zh-CN" sz="2400" b="1">
                <a:ea typeface="楷体_GB2312" pitchFamily="49" charset="-122"/>
              </a:rPr>
              <a:t>6</a:t>
            </a:r>
            <a:r>
              <a:rPr lang="zh-CN" altLang="en-US" sz="2400" b="1">
                <a:ea typeface="楷体_GB2312" pitchFamily="49" charset="-122"/>
              </a:rPr>
              <a:t>个</a:t>
            </a:r>
            <a:r>
              <a:rPr lang="en-US" altLang="zh-CN" sz="2400" b="1">
                <a:ea typeface="楷体_GB2312" pitchFamily="49" charset="-122"/>
              </a:rPr>
              <a:t>S</a:t>
            </a:r>
            <a:r>
              <a:rPr lang="zh-CN" altLang="en-US" sz="2400" b="1">
                <a:ea typeface="楷体_GB2312" pitchFamily="49" charset="-122"/>
              </a:rPr>
              <a:t>中的点</a:t>
            </a:r>
            <a:r>
              <a:rPr lang="zh-CN" altLang="en-US" sz="2400">
                <a:ea typeface="楷体_GB2312" pitchFamily="49" charset="-122"/>
              </a:rPr>
              <a:t>。</a:t>
            </a:r>
          </a:p>
          <a:p>
            <a:pPr>
              <a:buClr>
                <a:schemeClr val="accent2"/>
              </a:buClr>
              <a:buSzPct val="50000"/>
              <a:buFont typeface="Wingdings" pitchFamily="2" charset="2"/>
              <a:buChar char="u"/>
            </a:pPr>
            <a:r>
              <a:rPr lang="zh-CN" altLang="en-US" sz="2400">
                <a:ea typeface="楷体_GB2312" pitchFamily="49" charset="-122"/>
              </a:rPr>
              <a:t>因此，在分治法的合并步骤中</a:t>
            </a:r>
            <a:r>
              <a:rPr lang="zh-CN" altLang="en-US" sz="2400" b="1">
                <a:ea typeface="楷体_GB2312" pitchFamily="49" charset="-122"/>
              </a:rPr>
              <a:t>最多只需要检查</a:t>
            </a:r>
            <a:r>
              <a:rPr lang="en-US" altLang="zh-CN" sz="2400" b="1">
                <a:ea typeface="楷体_GB2312" pitchFamily="49" charset="-122"/>
              </a:rPr>
              <a:t>n/2×6=3n</a:t>
            </a:r>
            <a:r>
              <a:rPr lang="zh-CN" altLang="en-US" sz="2400" b="1">
                <a:ea typeface="楷体_GB2312" pitchFamily="49" charset="-122"/>
              </a:rPr>
              <a:t>个候选者</a:t>
            </a:r>
          </a:p>
        </p:txBody>
      </p:sp>
      <p:sp>
        <p:nvSpPr>
          <p:cNvPr id="17204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172042" name="Text Box 10"/>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能否在线性时间内找到</a:t>
            </a:r>
            <a:r>
              <a:rPr lang="en-US" altLang="zh-CN" sz="2800" b="1">
                <a:solidFill>
                  <a:schemeClr val="bg1"/>
                </a:solidFill>
                <a:effectLst>
                  <a:outerShdw blurRad="38100" dist="38100" dir="2700000" algn="tl">
                    <a:srgbClr val="000000"/>
                  </a:outerShdw>
                </a:effectLst>
                <a:ea typeface="楷体_GB2312" pitchFamily="49" charset="-122"/>
              </a:rPr>
              <a:t>p3,q3</a:t>
            </a:r>
            <a:r>
              <a:rPr lang="zh-CN" altLang="en-US" sz="2800" b="1">
                <a:solidFill>
                  <a:schemeClr val="bg1"/>
                </a:solidFill>
                <a:effectLst>
                  <a:outerShdw blurRad="38100" dist="38100" dir="2700000" algn="tl">
                    <a:srgbClr val="000000"/>
                  </a:outerShdw>
                </a:effectLst>
                <a:ea typeface="楷体_GB2312" pitchFamily="49" charset="-122"/>
              </a:rPr>
              <a:t>？</a:t>
            </a:r>
          </a:p>
        </p:txBody>
      </p:sp>
      <p:pic>
        <p:nvPicPr>
          <p:cNvPr id="17204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500438"/>
            <a:ext cx="2505075"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720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3500438"/>
            <a:ext cx="1495425" cy="2943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042"/>
                                        </p:tgtEl>
                                        <p:attrNameLst>
                                          <p:attrName>style.visibility</p:attrName>
                                        </p:attrNameLst>
                                      </p:cBhvr>
                                      <p:to>
                                        <p:strVal val="visible"/>
                                      </p:to>
                                    </p:set>
                                    <p:animEffect transition="in" filter="blinds(horizontal)">
                                      <p:cBhvr>
                                        <p:cTn id="7" dur="500"/>
                                        <p:tgtEl>
                                          <p:spTgt spid="1720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2035"/>
                                        </p:tgtEl>
                                        <p:attrNameLst>
                                          <p:attrName>style.visibility</p:attrName>
                                        </p:attrNameLst>
                                      </p:cBhvr>
                                      <p:to>
                                        <p:strVal val="visible"/>
                                      </p:to>
                                    </p:set>
                                    <p:animEffect transition="in" filter="randombar(horizontal)">
                                      <p:cBhvr>
                                        <p:cTn id="12" dur="500"/>
                                        <p:tgtEl>
                                          <p:spTgt spid="17203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72043"/>
                                        </p:tgtEl>
                                        <p:attrNameLst>
                                          <p:attrName>style.visibility</p:attrName>
                                        </p:attrNameLst>
                                      </p:cBhvr>
                                      <p:to>
                                        <p:strVal val="visible"/>
                                      </p:to>
                                    </p:set>
                                    <p:animEffect transition="in" filter="randombar(horizontal)">
                                      <p:cBhvr>
                                        <p:cTn id="17" dur="500"/>
                                        <p:tgtEl>
                                          <p:spTgt spid="17204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72045"/>
                                        </p:tgtEl>
                                        <p:attrNameLst>
                                          <p:attrName>style.visibility</p:attrName>
                                        </p:attrNameLst>
                                      </p:cBhvr>
                                      <p:to>
                                        <p:strVal val="visible"/>
                                      </p:to>
                                    </p:set>
                                    <p:animEffect transition="in" filter="randombar(horizontal)">
                                      <p:cBhvr>
                                        <p:cTn id="22" dur="500"/>
                                        <p:tgtEl>
                                          <p:spTgt spid="172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animBg="1"/>
      <p:bldP spid="172042"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p:cNvSpPr txBox="1">
            <a:spLocks noChangeArrowheads="1"/>
          </p:cNvSpPr>
          <p:nvPr/>
        </p:nvSpPr>
        <p:spPr bwMode="auto">
          <a:xfrm>
            <a:off x="250825" y="765175"/>
            <a:ext cx="8496300" cy="26479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考虑</a:t>
            </a:r>
            <a:r>
              <a:rPr lang="en-US" altLang="zh-CN" sz="2400">
                <a:ea typeface="楷体_GB2312" pitchFamily="49" charset="-122"/>
              </a:rPr>
              <a:t>P1</a:t>
            </a:r>
            <a:r>
              <a:rPr lang="zh-CN" altLang="en-US" sz="2400">
                <a:ea typeface="楷体_GB2312" pitchFamily="49" charset="-122"/>
              </a:rPr>
              <a:t>中任意一点</a:t>
            </a:r>
            <a:r>
              <a:rPr lang="en-US" altLang="zh-CN" sz="2400">
                <a:ea typeface="楷体_GB2312" pitchFamily="49" charset="-122"/>
              </a:rPr>
              <a:t>p</a:t>
            </a:r>
            <a:r>
              <a:rPr lang="zh-CN" altLang="en-US" sz="2400">
                <a:ea typeface="楷体_GB2312" pitchFamily="49" charset="-122"/>
              </a:rPr>
              <a:t>，它若与</a:t>
            </a:r>
            <a:r>
              <a:rPr lang="en-US" altLang="zh-CN" sz="2400">
                <a:ea typeface="楷体_GB2312" pitchFamily="49" charset="-122"/>
              </a:rPr>
              <a:t>P2</a:t>
            </a:r>
            <a:r>
              <a:rPr lang="zh-CN" altLang="en-US" sz="2400">
                <a:ea typeface="楷体_GB2312" pitchFamily="49" charset="-122"/>
              </a:rPr>
              <a:t>中的点</a:t>
            </a:r>
            <a:r>
              <a:rPr lang="en-US" altLang="zh-CN" sz="2400">
                <a:ea typeface="楷体_GB2312" pitchFamily="49" charset="-122"/>
              </a:rPr>
              <a:t>q</a:t>
            </a:r>
            <a:r>
              <a:rPr lang="zh-CN" altLang="en-US" sz="2400">
                <a:ea typeface="楷体_GB2312" pitchFamily="49" charset="-122"/>
              </a:rPr>
              <a:t>构成最接近点对的候选者，则必有</a:t>
            </a:r>
            <a:r>
              <a:rPr lang="en-US" altLang="zh-CN" sz="2400">
                <a:ea typeface="楷体_GB2312" pitchFamily="49" charset="-122"/>
              </a:rPr>
              <a:t>distance(p</a:t>
            </a:r>
            <a:r>
              <a:rPr lang="zh-CN" altLang="en-US" sz="2400">
                <a:ea typeface="楷体_GB2312" pitchFamily="49" charset="-122"/>
              </a:rPr>
              <a:t>，</a:t>
            </a:r>
            <a:r>
              <a:rPr lang="en-US" altLang="zh-CN" sz="2400">
                <a:ea typeface="楷体_GB2312" pitchFamily="49" charset="-122"/>
              </a:rPr>
              <a:t>q)</a:t>
            </a:r>
            <a:r>
              <a:rPr lang="zh-CN" altLang="en-US" sz="2400">
                <a:ea typeface="楷体_GB2312" pitchFamily="49" charset="-122"/>
              </a:rPr>
              <a:t>＜</a:t>
            </a:r>
            <a:r>
              <a:rPr lang="en-US" altLang="zh-CN" sz="2400">
                <a:ea typeface="楷体_GB2312" pitchFamily="49" charset="-122"/>
              </a:rPr>
              <a:t>d</a:t>
            </a:r>
            <a:r>
              <a:rPr lang="zh-CN" altLang="en-US" sz="2400">
                <a:ea typeface="楷体_GB2312" pitchFamily="49" charset="-122"/>
              </a:rPr>
              <a:t>。</a:t>
            </a:r>
            <a:r>
              <a:rPr lang="zh-CN" altLang="en-US" sz="2400" b="1">
                <a:ea typeface="楷体_GB2312" pitchFamily="49" charset="-122"/>
              </a:rPr>
              <a:t>满足这个条件的</a:t>
            </a:r>
            <a:r>
              <a:rPr lang="en-US" altLang="zh-CN" sz="2400" b="1">
                <a:ea typeface="楷体_GB2312" pitchFamily="49" charset="-122"/>
              </a:rPr>
              <a:t>P2</a:t>
            </a:r>
            <a:r>
              <a:rPr lang="zh-CN" altLang="en-US" sz="2400" b="1">
                <a:ea typeface="楷体_GB2312" pitchFamily="49" charset="-122"/>
              </a:rPr>
              <a:t>中的点一定落在一个</a:t>
            </a:r>
            <a:r>
              <a:rPr lang="en-US" altLang="zh-CN" sz="2400" b="1">
                <a:ea typeface="楷体_GB2312" pitchFamily="49" charset="-122"/>
              </a:rPr>
              <a:t>d×2d</a:t>
            </a:r>
            <a:r>
              <a:rPr lang="zh-CN" altLang="en-US" sz="2400" b="1">
                <a:ea typeface="楷体_GB2312" pitchFamily="49" charset="-122"/>
              </a:rPr>
              <a:t>的矩形</a:t>
            </a:r>
            <a:r>
              <a:rPr lang="en-US" altLang="zh-CN" sz="2400" b="1">
                <a:ea typeface="楷体_GB2312" pitchFamily="49" charset="-122"/>
              </a:rPr>
              <a:t>R</a:t>
            </a:r>
            <a:r>
              <a:rPr lang="zh-CN" altLang="en-US" sz="2400" b="1">
                <a:ea typeface="楷体_GB2312" pitchFamily="49" charset="-122"/>
              </a:rPr>
              <a:t>中</a:t>
            </a:r>
          </a:p>
          <a:p>
            <a:pPr>
              <a:buClr>
                <a:schemeClr val="accent2"/>
              </a:buClr>
              <a:buSzPct val="50000"/>
              <a:buFont typeface="Wingdings" pitchFamily="2" charset="2"/>
              <a:buChar char="u"/>
            </a:pPr>
            <a:r>
              <a:rPr lang="zh-CN" altLang="en-US" sz="2400">
                <a:ea typeface="楷体_GB2312" pitchFamily="49" charset="-122"/>
              </a:rPr>
              <a:t>由</a:t>
            </a:r>
            <a:r>
              <a:rPr lang="en-US" altLang="zh-CN" sz="2400">
                <a:ea typeface="楷体_GB2312" pitchFamily="49" charset="-122"/>
              </a:rPr>
              <a:t>d</a:t>
            </a:r>
            <a:r>
              <a:rPr lang="zh-CN" altLang="en-US" sz="2400">
                <a:ea typeface="楷体_GB2312" pitchFamily="49" charset="-122"/>
              </a:rPr>
              <a:t>的意义可知，</a:t>
            </a:r>
            <a:r>
              <a:rPr lang="en-US" altLang="zh-CN" sz="2400">
                <a:ea typeface="楷体_GB2312" pitchFamily="49" charset="-122"/>
              </a:rPr>
              <a:t>P2</a:t>
            </a:r>
            <a:r>
              <a:rPr lang="zh-CN" altLang="en-US" sz="2400">
                <a:ea typeface="楷体_GB2312" pitchFamily="49" charset="-122"/>
              </a:rPr>
              <a:t>中任何</a:t>
            </a:r>
            <a:r>
              <a:rPr lang="en-US" altLang="zh-CN" sz="2400">
                <a:ea typeface="楷体_GB2312" pitchFamily="49" charset="-122"/>
              </a:rPr>
              <a:t>2</a:t>
            </a:r>
            <a:r>
              <a:rPr lang="zh-CN" altLang="en-US" sz="2400">
                <a:ea typeface="楷体_GB2312" pitchFamily="49" charset="-122"/>
              </a:rPr>
              <a:t>个</a:t>
            </a:r>
            <a:r>
              <a:rPr lang="en-US" altLang="zh-CN" sz="2400">
                <a:ea typeface="楷体_GB2312" pitchFamily="49" charset="-122"/>
              </a:rPr>
              <a:t>S</a:t>
            </a:r>
            <a:r>
              <a:rPr lang="zh-CN" altLang="en-US" sz="2400">
                <a:ea typeface="楷体_GB2312" pitchFamily="49" charset="-122"/>
              </a:rPr>
              <a:t>中的点的距离都不小于</a:t>
            </a:r>
            <a:r>
              <a:rPr lang="en-US" altLang="zh-CN" sz="2400">
                <a:ea typeface="楷体_GB2312" pitchFamily="49" charset="-122"/>
              </a:rPr>
              <a:t>d</a:t>
            </a:r>
            <a:r>
              <a:rPr lang="zh-CN" altLang="en-US" sz="2400">
                <a:ea typeface="楷体_GB2312" pitchFamily="49" charset="-122"/>
              </a:rPr>
              <a:t>。由此可以推出</a:t>
            </a:r>
            <a:r>
              <a:rPr lang="zh-CN" altLang="en-US" sz="2400" b="1">
                <a:ea typeface="楷体_GB2312" pitchFamily="49" charset="-122"/>
              </a:rPr>
              <a:t>矩形</a:t>
            </a:r>
            <a:r>
              <a:rPr lang="en-US" altLang="zh-CN" sz="2400" b="1">
                <a:ea typeface="楷体_GB2312" pitchFamily="49" charset="-122"/>
              </a:rPr>
              <a:t>R</a:t>
            </a:r>
            <a:r>
              <a:rPr lang="zh-CN" altLang="en-US" sz="2400" b="1">
                <a:ea typeface="楷体_GB2312" pitchFamily="49" charset="-122"/>
              </a:rPr>
              <a:t>中最多只有</a:t>
            </a:r>
            <a:r>
              <a:rPr lang="en-US" altLang="zh-CN" sz="2400" b="1">
                <a:ea typeface="楷体_GB2312" pitchFamily="49" charset="-122"/>
              </a:rPr>
              <a:t>6</a:t>
            </a:r>
            <a:r>
              <a:rPr lang="zh-CN" altLang="en-US" sz="2400" b="1">
                <a:ea typeface="楷体_GB2312" pitchFamily="49" charset="-122"/>
              </a:rPr>
              <a:t>个</a:t>
            </a:r>
            <a:r>
              <a:rPr lang="en-US" altLang="zh-CN" sz="2400" b="1">
                <a:ea typeface="楷体_GB2312" pitchFamily="49" charset="-122"/>
              </a:rPr>
              <a:t>S</a:t>
            </a:r>
            <a:r>
              <a:rPr lang="zh-CN" altLang="en-US" sz="2400" b="1">
                <a:ea typeface="楷体_GB2312" pitchFamily="49" charset="-122"/>
              </a:rPr>
              <a:t>中的点</a:t>
            </a:r>
            <a:r>
              <a:rPr lang="zh-CN" altLang="en-US" sz="2400">
                <a:ea typeface="楷体_GB2312" pitchFamily="49" charset="-122"/>
              </a:rPr>
              <a:t>。</a:t>
            </a:r>
          </a:p>
          <a:p>
            <a:pPr>
              <a:buClr>
                <a:schemeClr val="accent2"/>
              </a:buClr>
              <a:buSzPct val="50000"/>
              <a:buFont typeface="Wingdings" pitchFamily="2" charset="2"/>
              <a:buChar char="u"/>
            </a:pPr>
            <a:r>
              <a:rPr lang="zh-CN" altLang="en-US" sz="2400">
                <a:ea typeface="楷体_GB2312" pitchFamily="49" charset="-122"/>
              </a:rPr>
              <a:t>因此，在分治法的合并步骤中</a:t>
            </a:r>
            <a:r>
              <a:rPr lang="zh-CN" altLang="en-US" sz="2400" b="1">
                <a:ea typeface="楷体_GB2312" pitchFamily="49" charset="-122"/>
              </a:rPr>
              <a:t>最多只需要检查</a:t>
            </a:r>
            <a:r>
              <a:rPr lang="en-US" altLang="zh-CN" sz="2400" b="1">
                <a:ea typeface="楷体_GB2312" pitchFamily="49" charset="-122"/>
              </a:rPr>
              <a:t>6×n/2=3n</a:t>
            </a:r>
            <a:r>
              <a:rPr lang="zh-CN" altLang="en-US" sz="2400" b="1">
                <a:ea typeface="楷体_GB2312" pitchFamily="49" charset="-122"/>
              </a:rPr>
              <a:t>个候选者</a:t>
            </a:r>
          </a:p>
        </p:txBody>
      </p:sp>
      <p:pic>
        <p:nvPicPr>
          <p:cNvPr id="240643" name="Picture 3" descr="t2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644900"/>
            <a:ext cx="2665412"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4" name="Text Box 4"/>
          <p:cNvSpPr txBox="1">
            <a:spLocks noChangeArrowheads="1"/>
          </p:cNvSpPr>
          <p:nvPr/>
        </p:nvSpPr>
        <p:spPr bwMode="auto">
          <a:xfrm>
            <a:off x="3635375" y="3573463"/>
            <a:ext cx="5508625" cy="2898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证明</a:t>
            </a:r>
            <a:r>
              <a:rPr lang="en-US" altLang="zh-CN" sz="2000" b="1">
                <a:solidFill>
                  <a:schemeClr val="bg1"/>
                </a:solidFill>
                <a:ea typeface="楷体_GB2312" pitchFamily="49" charset="-122"/>
              </a:rPr>
              <a:t>:</a:t>
            </a:r>
            <a:r>
              <a:rPr lang="zh-CN" altLang="en-US" sz="2000">
                <a:solidFill>
                  <a:schemeClr val="bg1"/>
                </a:solidFill>
                <a:ea typeface="楷体_GB2312" pitchFamily="49" charset="-122"/>
              </a:rPr>
              <a:t>将矩形</a:t>
            </a:r>
            <a:r>
              <a:rPr lang="en-US" altLang="zh-CN" sz="2000">
                <a:solidFill>
                  <a:schemeClr val="bg1"/>
                </a:solidFill>
                <a:ea typeface="楷体_GB2312" pitchFamily="49" charset="-122"/>
              </a:rPr>
              <a:t>R</a:t>
            </a:r>
            <a:r>
              <a:rPr lang="zh-CN" altLang="en-US" sz="2000">
                <a:solidFill>
                  <a:schemeClr val="bg1"/>
                </a:solidFill>
                <a:ea typeface="楷体_GB2312" pitchFamily="49" charset="-122"/>
              </a:rPr>
              <a:t>的长为</a:t>
            </a:r>
            <a:r>
              <a:rPr lang="en-US" altLang="zh-CN" sz="2000">
                <a:solidFill>
                  <a:schemeClr val="bg1"/>
                </a:solidFill>
                <a:ea typeface="楷体_GB2312" pitchFamily="49" charset="-122"/>
              </a:rPr>
              <a:t>2d</a:t>
            </a:r>
            <a:r>
              <a:rPr lang="zh-CN" altLang="en-US" sz="2000">
                <a:solidFill>
                  <a:schemeClr val="bg1"/>
                </a:solidFill>
                <a:ea typeface="楷体_GB2312" pitchFamily="49" charset="-122"/>
              </a:rPr>
              <a:t>的边</a:t>
            </a:r>
            <a:r>
              <a:rPr lang="en-US" altLang="zh-CN" sz="2000">
                <a:solidFill>
                  <a:schemeClr val="bg1"/>
                </a:solidFill>
                <a:ea typeface="楷体_GB2312" pitchFamily="49" charset="-122"/>
              </a:rPr>
              <a:t>3</a:t>
            </a:r>
            <a:r>
              <a:rPr lang="zh-CN" altLang="en-US" sz="2000">
                <a:solidFill>
                  <a:schemeClr val="bg1"/>
                </a:solidFill>
                <a:ea typeface="楷体_GB2312" pitchFamily="49" charset="-122"/>
              </a:rPr>
              <a:t>等分，将它的长为</a:t>
            </a:r>
            <a:r>
              <a:rPr lang="en-US" altLang="zh-CN" sz="2000">
                <a:solidFill>
                  <a:schemeClr val="bg1"/>
                </a:solidFill>
                <a:ea typeface="楷体_GB2312" pitchFamily="49" charset="-122"/>
              </a:rPr>
              <a:t>d</a:t>
            </a:r>
            <a:r>
              <a:rPr lang="zh-CN" altLang="en-US" sz="2000">
                <a:solidFill>
                  <a:schemeClr val="bg1"/>
                </a:solidFill>
                <a:ea typeface="楷体_GB2312" pitchFamily="49" charset="-122"/>
              </a:rPr>
              <a:t>的边</a:t>
            </a:r>
            <a:r>
              <a:rPr lang="en-US" altLang="zh-CN" sz="2000">
                <a:solidFill>
                  <a:schemeClr val="bg1"/>
                </a:solidFill>
                <a:ea typeface="楷体_GB2312" pitchFamily="49" charset="-122"/>
              </a:rPr>
              <a:t>2</a:t>
            </a:r>
            <a:r>
              <a:rPr lang="zh-CN" altLang="en-US" sz="2000">
                <a:solidFill>
                  <a:schemeClr val="bg1"/>
                </a:solidFill>
                <a:ea typeface="楷体_GB2312" pitchFamily="49" charset="-122"/>
              </a:rPr>
              <a:t>等分，由此导出</a:t>
            </a:r>
            <a:r>
              <a:rPr lang="en-US" altLang="zh-CN" sz="2000">
                <a:solidFill>
                  <a:schemeClr val="bg1"/>
                </a:solidFill>
                <a:ea typeface="楷体_GB2312" pitchFamily="49" charset="-122"/>
              </a:rPr>
              <a:t>6</a:t>
            </a:r>
            <a:r>
              <a:rPr lang="zh-CN" altLang="en-US" sz="2000">
                <a:solidFill>
                  <a:schemeClr val="bg1"/>
                </a:solidFill>
                <a:ea typeface="楷体_GB2312" pitchFamily="49" charset="-122"/>
              </a:rPr>
              <a:t>个</a:t>
            </a:r>
            <a:r>
              <a:rPr lang="en-US" altLang="zh-CN" sz="2000">
                <a:solidFill>
                  <a:schemeClr val="bg1"/>
                </a:solidFill>
                <a:ea typeface="楷体_GB2312" pitchFamily="49" charset="-122"/>
              </a:rPr>
              <a:t>(d/2)×(2d/3)</a:t>
            </a:r>
            <a:r>
              <a:rPr lang="zh-CN" altLang="en-US" sz="2000">
                <a:solidFill>
                  <a:schemeClr val="bg1"/>
                </a:solidFill>
                <a:ea typeface="楷体_GB2312" pitchFamily="49" charset="-122"/>
              </a:rPr>
              <a:t>的矩形。若矩形</a:t>
            </a:r>
            <a:r>
              <a:rPr lang="en-US" altLang="zh-CN" sz="2000">
                <a:solidFill>
                  <a:schemeClr val="bg1"/>
                </a:solidFill>
                <a:ea typeface="楷体_GB2312" pitchFamily="49" charset="-122"/>
              </a:rPr>
              <a:t>R</a:t>
            </a:r>
            <a:r>
              <a:rPr lang="zh-CN" altLang="en-US" sz="2000">
                <a:solidFill>
                  <a:schemeClr val="bg1"/>
                </a:solidFill>
                <a:ea typeface="楷体_GB2312" pitchFamily="49" charset="-122"/>
              </a:rPr>
              <a:t>中有多于</a:t>
            </a:r>
            <a:r>
              <a:rPr lang="en-US" altLang="zh-CN" sz="2000">
                <a:solidFill>
                  <a:schemeClr val="bg1"/>
                </a:solidFill>
                <a:ea typeface="楷体_GB2312" pitchFamily="49" charset="-122"/>
              </a:rPr>
              <a:t>6</a:t>
            </a:r>
            <a:r>
              <a:rPr lang="zh-CN" altLang="en-US" sz="2000">
                <a:solidFill>
                  <a:schemeClr val="bg1"/>
                </a:solidFill>
                <a:ea typeface="楷体_GB2312" pitchFamily="49" charset="-122"/>
              </a:rPr>
              <a:t>个</a:t>
            </a:r>
            <a:r>
              <a:rPr lang="en-US" altLang="zh-CN" sz="2000">
                <a:solidFill>
                  <a:schemeClr val="bg1"/>
                </a:solidFill>
                <a:ea typeface="楷体_GB2312" pitchFamily="49" charset="-122"/>
              </a:rPr>
              <a:t>S</a:t>
            </a:r>
            <a:r>
              <a:rPr lang="zh-CN" altLang="en-US" sz="2000">
                <a:solidFill>
                  <a:schemeClr val="bg1"/>
                </a:solidFill>
                <a:ea typeface="楷体_GB2312" pitchFamily="49" charset="-122"/>
              </a:rPr>
              <a:t>中的点，则由鸽舍原理易知至少有一个</a:t>
            </a:r>
            <a:r>
              <a:rPr lang="en-US" altLang="zh-CN" sz="2000">
                <a:solidFill>
                  <a:schemeClr val="bg1"/>
                </a:solidFill>
                <a:ea typeface="楷体_GB2312" pitchFamily="49" charset="-122"/>
              </a:rPr>
              <a:t>(d/2)×(2d/3)</a:t>
            </a:r>
            <a:r>
              <a:rPr lang="zh-CN" altLang="en-US" sz="2000">
                <a:solidFill>
                  <a:schemeClr val="bg1"/>
                </a:solidFill>
                <a:ea typeface="楷体_GB2312" pitchFamily="49" charset="-122"/>
              </a:rPr>
              <a:t>的小矩形中有</a:t>
            </a:r>
            <a:r>
              <a:rPr lang="en-US" altLang="zh-CN" sz="2000">
                <a:solidFill>
                  <a:schemeClr val="bg1"/>
                </a:solidFill>
                <a:ea typeface="楷体_GB2312" pitchFamily="49" charset="-122"/>
              </a:rPr>
              <a:t>2</a:t>
            </a:r>
            <a:r>
              <a:rPr lang="zh-CN" altLang="en-US" sz="2000">
                <a:solidFill>
                  <a:schemeClr val="bg1"/>
                </a:solidFill>
                <a:ea typeface="楷体_GB2312" pitchFamily="49" charset="-122"/>
              </a:rPr>
              <a:t>个以上</a:t>
            </a:r>
            <a:r>
              <a:rPr lang="en-US" altLang="zh-CN" sz="2000">
                <a:solidFill>
                  <a:schemeClr val="bg1"/>
                </a:solidFill>
                <a:ea typeface="楷体_GB2312" pitchFamily="49" charset="-122"/>
              </a:rPr>
              <a:t>S</a:t>
            </a:r>
            <a:r>
              <a:rPr lang="zh-CN" altLang="en-US" sz="2000">
                <a:solidFill>
                  <a:schemeClr val="bg1"/>
                </a:solidFill>
                <a:ea typeface="楷体_GB2312" pitchFamily="49" charset="-122"/>
              </a:rPr>
              <a:t>中的点。设</a:t>
            </a:r>
            <a:r>
              <a:rPr lang="en-US" altLang="zh-CN" sz="2000">
                <a:solidFill>
                  <a:schemeClr val="bg1"/>
                </a:solidFill>
                <a:ea typeface="楷体_GB2312" pitchFamily="49" charset="-122"/>
              </a:rPr>
              <a:t>u</a:t>
            </a:r>
            <a:r>
              <a:rPr lang="zh-CN" altLang="en-US" sz="2000">
                <a:solidFill>
                  <a:schemeClr val="bg1"/>
                </a:solidFill>
                <a:ea typeface="楷体_GB2312" pitchFamily="49" charset="-122"/>
              </a:rPr>
              <a:t>，</a:t>
            </a:r>
            <a:r>
              <a:rPr lang="en-US" altLang="zh-CN" sz="2000">
                <a:solidFill>
                  <a:schemeClr val="bg1"/>
                </a:solidFill>
                <a:ea typeface="楷体_GB2312" pitchFamily="49" charset="-122"/>
              </a:rPr>
              <a:t>v</a:t>
            </a:r>
            <a:r>
              <a:rPr lang="zh-CN" altLang="en-US" sz="2000">
                <a:solidFill>
                  <a:schemeClr val="bg1"/>
                </a:solidFill>
                <a:ea typeface="楷体_GB2312" pitchFamily="49" charset="-122"/>
              </a:rPr>
              <a:t>是位于同一小矩形中的</a:t>
            </a:r>
            <a:r>
              <a:rPr lang="en-US" altLang="zh-CN" sz="2000">
                <a:solidFill>
                  <a:schemeClr val="bg1"/>
                </a:solidFill>
                <a:ea typeface="楷体_GB2312" pitchFamily="49" charset="-122"/>
              </a:rPr>
              <a:t>2</a:t>
            </a:r>
            <a:r>
              <a:rPr lang="zh-CN" altLang="en-US" sz="2000">
                <a:solidFill>
                  <a:schemeClr val="bg1"/>
                </a:solidFill>
                <a:ea typeface="楷体_GB2312" pitchFamily="49" charset="-122"/>
              </a:rPr>
              <a:t>个点，则</a:t>
            </a:r>
          </a:p>
          <a:p>
            <a:pPr>
              <a:buClr>
                <a:schemeClr val="accent2"/>
              </a:buClr>
              <a:buSzPct val="50000"/>
              <a:buFont typeface="Wingdings" pitchFamily="2" charset="2"/>
              <a:buNone/>
            </a:pPr>
            <a:endParaRPr lang="zh-CN" altLang="en-US" sz="2000">
              <a:solidFill>
                <a:schemeClr val="bg1"/>
              </a:solidFill>
              <a:ea typeface="楷体_GB2312" pitchFamily="49" charset="-122"/>
            </a:endParaRPr>
          </a:p>
          <a:p>
            <a:pPr>
              <a:buClr>
                <a:schemeClr val="accent2"/>
              </a:buClr>
              <a:buSzPct val="50000"/>
              <a:buFont typeface="Wingdings" pitchFamily="2" charset="2"/>
              <a:buNone/>
            </a:pPr>
            <a:endParaRPr lang="zh-CN" altLang="en-US" sz="2000">
              <a:solidFill>
                <a:schemeClr val="bg1"/>
              </a:solidFill>
              <a:ea typeface="楷体_GB2312" pitchFamily="49" charset="-122"/>
            </a:endParaRPr>
          </a:p>
          <a:p>
            <a:pPr>
              <a:buClr>
                <a:schemeClr val="accent2"/>
              </a:buClr>
              <a:buSzPct val="50000"/>
              <a:buFont typeface="Wingdings" pitchFamily="2" charset="2"/>
              <a:buNone/>
            </a:pPr>
            <a:r>
              <a:rPr lang="en-US" altLang="zh-CN" sz="2000">
                <a:solidFill>
                  <a:schemeClr val="bg1"/>
                </a:solidFill>
                <a:ea typeface="楷体_GB2312" pitchFamily="49" charset="-122"/>
              </a:rPr>
              <a:t>distance(u,v)&lt;d</a:t>
            </a:r>
            <a:r>
              <a:rPr lang="zh-CN" altLang="en-US" sz="2000">
                <a:solidFill>
                  <a:schemeClr val="bg1"/>
                </a:solidFill>
                <a:ea typeface="楷体_GB2312" pitchFamily="49" charset="-122"/>
              </a:rPr>
              <a:t>。这与</a:t>
            </a:r>
            <a:r>
              <a:rPr lang="en-US" altLang="zh-CN" sz="2000">
                <a:solidFill>
                  <a:schemeClr val="bg1"/>
                </a:solidFill>
                <a:ea typeface="楷体_GB2312" pitchFamily="49" charset="-122"/>
              </a:rPr>
              <a:t>d</a:t>
            </a:r>
            <a:r>
              <a:rPr lang="zh-CN" altLang="en-US" sz="2000">
                <a:solidFill>
                  <a:schemeClr val="bg1"/>
                </a:solidFill>
                <a:ea typeface="楷体_GB2312" pitchFamily="49" charset="-122"/>
              </a:rPr>
              <a:t>的意义相矛盾。</a:t>
            </a:r>
          </a:p>
        </p:txBody>
      </p:sp>
      <p:sp>
        <p:nvSpPr>
          <p:cNvPr id="24064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240646" name="Object 6"/>
          <p:cNvGraphicFramePr>
            <a:graphicFrameLocks noChangeAspect="1"/>
          </p:cNvGraphicFramePr>
          <p:nvPr/>
        </p:nvGraphicFramePr>
        <p:xfrm>
          <a:off x="3708400" y="5516563"/>
          <a:ext cx="5435600" cy="581025"/>
        </p:xfrm>
        <a:graphic>
          <a:graphicData uri="http://schemas.openxmlformats.org/presentationml/2006/ole">
            <mc:AlternateContent xmlns:mc="http://schemas.openxmlformats.org/markup-compatibility/2006">
              <mc:Choice xmlns:v="urn:schemas-microsoft-com:vml" Requires="v">
                <p:oleObj spid="_x0000_s162897" name="公式" r:id="rId4" imgW="3657600" imgH="393700" progId="Equation.3">
                  <p:embed/>
                </p:oleObj>
              </mc:Choice>
              <mc:Fallback>
                <p:oleObj name="公式" r:id="rId4" imgW="3657600" imgH="393700" progId="Equation.3">
                  <p:embed/>
                  <p:pic>
                    <p:nvPicPr>
                      <p:cNvPr id="0" name="图片 1628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5516563"/>
                        <a:ext cx="54356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7" name="Text Box 7"/>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为什么只有</a:t>
            </a:r>
            <a:r>
              <a:rPr lang="en-US" altLang="zh-CN" sz="2800" b="1">
                <a:solidFill>
                  <a:schemeClr val="bg1"/>
                </a:solidFill>
                <a:effectLst>
                  <a:outerShdw blurRad="38100" dist="38100" dir="2700000" algn="tl">
                    <a:srgbClr val="000000"/>
                  </a:outerShdw>
                </a:effectLst>
                <a:ea typeface="楷体_GB2312" pitchFamily="49" charset="-122"/>
              </a:rPr>
              <a:t>6</a:t>
            </a:r>
            <a:r>
              <a:rPr lang="zh-CN" altLang="en-US" sz="2800" b="1">
                <a:solidFill>
                  <a:schemeClr val="bg1"/>
                </a:solidFill>
                <a:effectLst>
                  <a:outerShdw blurRad="38100" dist="38100" dir="2700000" algn="tl">
                    <a:srgbClr val="000000"/>
                  </a:outerShdw>
                </a:effectLst>
                <a:ea typeface="楷体_GB2312" pitchFamily="49" charset="-122"/>
              </a:rPr>
              <a:t>个候选点？？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0647"/>
                                        </p:tgtEl>
                                        <p:attrNameLst>
                                          <p:attrName>style.visibility</p:attrName>
                                        </p:attrNameLst>
                                      </p:cBhvr>
                                      <p:to>
                                        <p:strVal val="visible"/>
                                      </p:to>
                                    </p:set>
                                    <p:animEffect transition="in" filter="blinds(horizontal)">
                                      <p:cBhvr>
                                        <p:cTn id="7" dur="500"/>
                                        <p:tgtEl>
                                          <p:spTgt spid="24064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0642"/>
                                        </p:tgtEl>
                                        <p:attrNameLst>
                                          <p:attrName>style.visibility</p:attrName>
                                        </p:attrNameLst>
                                      </p:cBhvr>
                                      <p:to>
                                        <p:strVal val="visible"/>
                                      </p:to>
                                    </p:set>
                                    <p:animEffect transition="in" filter="randombar(horizontal)">
                                      <p:cBhvr>
                                        <p:cTn id="12" dur="500"/>
                                        <p:tgtEl>
                                          <p:spTgt spid="24064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40644"/>
                                        </p:tgtEl>
                                        <p:attrNameLst>
                                          <p:attrName>style.visibility</p:attrName>
                                        </p:attrNameLst>
                                      </p:cBhvr>
                                      <p:to>
                                        <p:strVal val="visible"/>
                                      </p:to>
                                    </p:set>
                                    <p:animEffect transition="in" filter="randombar(horizontal)">
                                      <p:cBhvr>
                                        <p:cTn id="17" dur="500"/>
                                        <p:tgtEl>
                                          <p:spTgt spid="240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animBg="1"/>
      <p:bldP spid="240644" grpId="0" animBg="1"/>
      <p:bldP spid="24064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395288" y="1125538"/>
            <a:ext cx="8353425" cy="5503862"/>
          </a:xfrm>
          <a:prstGeom prst="rect">
            <a:avLst/>
          </a:prstGeom>
          <a:noFill/>
          <a:ln w="50800">
            <a:solidFill>
              <a:schemeClr val="accent2"/>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Wingdings" pitchFamily="2" charset="2"/>
              <a:buChar char="Ø"/>
            </a:pPr>
            <a:r>
              <a:rPr lang="zh-CN" altLang="en-US" sz="3200">
                <a:ea typeface="楷体_GB2312" pitchFamily="49" charset="-122"/>
              </a:rPr>
              <a:t>为了</a:t>
            </a:r>
            <a:r>
              <a:rPr lang="zh-CN" altLang="zh-CN" sz="3200">
                <a:ea typeface="楷体_GB2312" pitchFamily="49" charset="-122"/>
              </a:rPr>
              <a:t>确切地知道要检查哪6个点</a:t>
            </a:r>
            <a:r>
              <a:rPr lang="zh-CN" altLang="en-US" sz="3200">
                <a:ea typeface="楷体_GB2312" pitchFamily="49" charset="-122"/>
              </a:rPr>
              <a:t>，可以将</a:t>
            </a:r>
            <a:r>
              <a:rPr lang="en-US" altLang="zh-CN" sz="3200">
                <a:ea typeface="楷体_GB2312" pitchFamily="49" charset="-122"/>
              </a:rPr>
              <a:t>p</a:t>
            </a:r>
            <a:r>
              <a:rPr lang="zh-CN" altLang="en-US" sz="3200">
                <a:ea typeface="楷体_GB2312" pitchFamily="49" charset="-122"/>
              </a:rPr>
              <a:t>和</a:t>
            </a:r>
            <a:r>
              <a:rPr lang="en-US" altLang="zh-CN" sz="3200">
                <a:ea typeface="楷体_GB2312" pitchFamily="49" charset="-122"/>
              </a:rPr>
              <a:t>P2</a:t>
            </a:r>
            <a:r>
              <a:rPr lang="zh-CN" altLang="en-US" sz="3200">
                <a:ea typeface="楷体_GB2312" pitchFamily="49" charset="-122"/>
              </a:rPr>
              <a:t>中所有</a:t>
            </a:r>
            <a:r>
              <a:rPr lang="en-US" altLang="zh-CN" sz="3200">
                <a:ea typeface="楷体_GB2312" pitchFamily="49" charset="-122"/>
              </a:rPr>
              <a:t>S2</a:t>
            </a:r>
            <a:r>
              <a:rPr lang="zh-CN" altLang="en-US" sz="3200">
                <a:ea typeface="楷体_GB2312" pitchFamily="49" charset="-122"/>
              </a:rPr>
              <a:t>的点投影到垂直线</a:t>
            </a:r>
            <a:r>
              <a:rPr lang="en-US" altLang="zh-CN" sz="3200">
                <a:ea typeface="楷体_GB2312" pitchFamily="49" charset="-122"/>
              </a:rPr>
              <a:t>l</a:t>
            </a:r>
            <a:r>
              <a:rPr lang="zh-CN" altLang="en-US" sz="3200">
                <a:ea typeface="楷体_GB2312" pitchFamily="49" charset="-122"/>
              </a:rPr>
              <a:t>上。由于能与</a:t>
            </a:r>
            <a:r>
              <a:rPr lang="en-US" altLang="zh-CN" sz="3200">
                <a:ea typeface="楷体_GB2312" pitchFamily="49" charset="-122"/>
              </a:rPr>
              <a:t>p</a:t>
            </a:r>
            <a:r>
              <a:rPr lang="zh-CN" altLang="en-US" sz="3200">
                <a:ea typeface="楷体_GB2312" pitchFamily="49" charset="-122"/>
              </a:rPr>
              <a:t>点一起构成最接近点对候选者的</a:t>
            </a:r>
            <a:r>
              <a:rPr lang="en-US" altLang="zh-CN" sz="3200">
                <a:ea typeface="楷体_GB2312" pitchFamily="49" charset="-122"/>
              </a:rPr>
              <a:t>S2</a:t>
            </a:r>
            <a:r>
              <a:rPr lang="zh-CN" altLang="en-US" sz="3200">
                <a:ea typeface="楷体_GB2312" pitchFamily="49" charset="-122"/>
              </a:rPr>
              <a:t>中点一定在矩形</a:t>
            </a:r>
            <a:r>
              <a:rPr lang="en-US" altLang="zh-CN" sz="3200">
                <a:ea typeface="楷体_GB2312" pitchFamily="49" charset="-122"/>
              </a:rPr>
              <a:t>R</a:t>
            </a:r>
            <a:r>
              <a:rPr lang="zh-CN" altLang="en-US" sz="3200">
                <a:ea typeface="楷体_GB2312" pitchFamily="49" charset="-122"/>
              </a:rPr>
              <a:t>中，所以它们在直线</a:t>
            </a:r>
            <a:r>
              <a:rPr lang="en-US" altLang="zh-CN" sz="3200">
                <a:ea typeface="楷体_GB2312" pitchFamily="49" charset="-122"/>
              </a:rPr>
              <a:t>l</a:t>
            </a:r>
            <a:r>
              <a:rPr lang="zh-CN" altLang="en-US" sz="3200">
                <a:ea typeface="楷体_GB2312" pitchFamily="49" charset="-122"/>
              </a:rPr>
              <a:t>上的投影点距</a:t>
            </a:r>
            <a:r>
              <a:rPr lang="en-US" altLang="zh-CN" sz="3200">
                <a:ea typeface="楷体_GB2312" pitchFamily="49" charset="-122"/>
              </a:rPr>
              <a:t>p</a:t>
            </a:r>
            <a:r>
              <a:rPr lang="zh-CN" altLang="en-US" sz="3200">
                <a:ea typeface="楷体_GB2312" pitchFamily="49" charset="-122"/>
              </a:rPr>
              <a:t>在</a:t>
            </a:r>
            <a:r>
              <a:rPr lang="en-US" altLang="zh-CN" sz="3200">
                <a:ea typeface="楷体_GB2312" pitchFamily="49" charset="-122"/>
              </a:rPr>
              <a:t>l</a:t>
            </a:r>
            <a:r>
              <a:rPr lang="zh-CN" altLang="en-US" sz="3200">
                <a:ea typeface="楷体_GB2312" pitchFamily="49" charset="-122"/>
              </a:rPr>
              <a:t>上投影点的距离小于</a:t>
            </a:r>
            <a:r>
              <a:rPr lang="en-US" altLang="zh-CN" sz="3200">
                <a:ea typeface="楷体_GB2312" pitchFamily="49" charset="-122"/>
              </a:rPr>
              <a:t>d</a:t>
            </a:r>
            <a:r>
              <a:rPr lang="zh-CN" altLang="en-US" sz="3200">
                <a:ea typeface="楷体_GB2312" pitchFamily="49" charset="-122"/>
              </a:rPr>
              <a:t>。由上面的分析可知，这种投影点最多只有</a:t>
            </a:r>
            <a:r>
              <a:rPr lang="en-US" altLang="zh-CN" sz="3200">
                <a:ea typeface="楷体_GB2312" pitchFamily="49" charset="-122"/>
              </a:rPr>
              <a:t>6</a:t>
            </a:r>
            <a:r>
              <a:rPr lang="zh-CN" altLang="en-US" sz="3200">
                <a:ea typeface="楷体_GB2312" pitchFamily="49" charset="-122"/>
              </a:rPr>
              <a:t>个。</a:t>
            </a:r>
          </a:p>
          <a:p>
            <a:pPr>
              <a:buClr>
                <a:schemeClr val="accent2"/>
              </a:buClr>
              <a:buFont typeface="Wingdings" pitchFamily="2" charset="2"/>
              <a:buChar char="Ø"/>
            </a:pPr>
            <a:r>
              <a:rPr lang="zh-CN" altLang="en-US" sz="3200">
                <a:ea typeface="楷体_GB2312" pitchFamily="49" charset="-122"/>
              </a:rPr>
              <a:t>因此，若将</a:t>
            </a:r>
            <a:r>
              <a:rPr lang="en-US" altLang="zh-CN" sz="3200">
                <a:ea typeface="楷体_GB2312" pitchFamily="49" charset="-122"/>
              </a:rPr>
              <a:t>P1</a:t>
            </a:r>
            <a:r>
              <a:rPr lang="zh-CN" altLang="en-US" sz="3200">
                <a:ea typeface="楷体_GB2312" pitchFamily="49" charset="-122"/>
              </a:rPr>
              <a:t>和</a:t>
            </a:r>
            <a:r>
              <a:rPr lang="en-US" altLang="zh-CN" sz="3200">
                <a:ea typeface="楷体_GB2312" pitchFamily="49" charset="-122"/>
              </a:rPr>
              <a:t>P2</a:t>
            </a:r>
            <a:r>
              <a:rPr lang="zh-CN" altLang="en-US" sz="3200">
                <a:ea typeface="楷体_GB2312" pitchFamily="49" charset="-122"/>
              </a:rPr>
              <a:t>中所有</a:t>
            </a:r>
            <a:r>
              <a:rPr lang="en-US" altLang="zh-CN" sz="3200">
                <a:ea typeface="楷体_GB2312" pitchFamily="49" charset="-122"/>
              </a:rPr>
              <a:t>S</a:t>
            </a:r>
            <a:r>
              <a:rPr lang="zh-CN" altLang="en-US" sz="3200">
                <a:ea typeface="楷体_GB2312" pitchFamily="49" charset="-122"/>
              </a:rPr>
              <a:t>中点按其</a:t>
            </a:r>
            <a:r>
              <a:rPr lang="en-US" altLang="zh-CN" sz="3200">
                <a:ea typeface="楷体_GB2312" pitchFamily="49" charset="-122"/>
              </a:rPr>
              <a:t>y</a:t>
            </a:r>
            <a:r>
              <a:rPr lang="zh-CN" altLang="en-US" sz="3200">
                <a:ea typeface="楷体_GB2312" pitchFamily="49" charset="-122"/>
              </a:rPr>
              <a:t>坐标排好序，则对</a:t>
            </a:r>
            <a:r>
              <a:rPr lang="en-US" altLang="zh-CN" sz="3200">
                <a:ea typeface="楷体_GB2312" pitchFamily="49" charset="-122"/>
              </a:rPr>
              <a:t>P1</a:t>
            </a:r>
            <a:r>
              <a:rPr lang="zh-CN" altLang="en-US" sz="3200">
                <a:ea typeface="楷体_GB2312" pitchFamily="49" charset="-122"/>
              </a:rPr>
              <a:t>中所有点，对排好序的点列作一次扫描，就可以找出所有最接近点对的候选者。对</a:t>
            </a:r>
            <a:r>
              <a:rPr lang="en-US" altLang="zh-CN" sz="3200">
                <a:ea typeface="楷体_GB2312" pitchFamily="49" charset="-122"/>
              </a:rPr>
              <a:t>P1</a:t>
            </a:r>
            <a:r>
              <a:rPr lang="zh-CN" altLang="en-US" sz="3200">
                <a:ea typeface="楷体_GB2312" pitchFamily="49" charset="-122"/>
              </a:rPr>
              <a:t>中每一点最多只要检查</a:t>
            </a:r>
            <a:r>
              <a:rPr lang="en-US" altLang="zh-CN" sz="3200">
                <a:ea typeface="楷体_GB2312" pitchFamily="49" charset="-122"/>
              </a:rPr>
              <a:t>P2</a:t>
            </a:r>
            <a:r>
              <a:rPr lang="zh-CN" altLang="en-US" sz="3200">
                <a:ea typeface="楷体_GB2312" pitchFamily="49" charset="-122"/>
              </a:rPr>
              <a:t>中排好序的相继</a:t>
            </a:r>
            <a:r>
              <a:rPr lang="en-US" altLang="zh-CN" sz="3200">
                <a:ea typeface="楷体_GB2312" pitchFamily="49" charset="-122"/>
              </a:rPr>
              <a:t>6</a:t>
            </a:r>
            <a:r>
              <a:rPr lang="zh-CN" altLang="en-US" sz="3200">
                <a:ea typeface="楷体_GB2312" pitchFamily="49" charset="-122"/>
              </a:rPr>
              <a:t>个点。</a:t>
            </a:r>
          </a:p>
        </p:txBody>
      </p:sp>
      <p:sp>
        <p:nvSpPr>
          <p:cNvPr id="173059" name="Rectangle 3"/>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最接近点对问题</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ChangeArrowheads="1"/>
          </p:cNvSpPr>
          <p:nvPr/>
        </p:nvSpPr>
        <p:spPr bwMode="auto">
          <a:xfrm>
            <a:off x="684213" y="0"/>
            <a:ext cx="7772400" cy="69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dirty="0">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最接近点对问题</a:t>
            </a:r>
          </a:p>
        </p:txBody>
      </p:sp>
      <p:sp>
        <p:nvSpPr>
          <p:cNvPr id="242691" name="Rectangle 3"/>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dirty="0">
                <a:ea typeface="楷体_GB2312" pitchFamily="49" charset="-122"/>
              </a:rPr>
              <a:t>double </a:t>
            </a:r>
            <a:r>
              <a:rPr lang="en-US" altLang="zh-CN" sz="2000" b="1" dirty="0">
                <a:ea typeface="楷体_GB2312" pitchFamily="49" charset="-122"/>
              </a:rPr>
              <a:t>cpair2</a:t>
            </a:r>
            <a:r>
              <a:rPr lang="en-US" altLang="zh-CN" sz="2000" dirty="0">
                <a:ea typeface="楷体_GB2312" pitchFamily="49" charset="-122"/>
              </a:rPr>
              <a:t>(S)</a:t>
            </a:r>
          </a:p>
          <a:p>
            <a:pPr>
              <a:spcBef>
                <a:spcPct val="50000"/>
              </a:spcBef>
            </a:pPr>
            <a:r>
              <a:rPr lang="en-US" altLang="zh-CN" sz="2000" dirty="0">
                <a:ea typeface="楷体_GB2312" pitchFamily="49" charset="-122"/>
              </a:rPr>
              <a:t>{</a:t>
            </a:r>
          </a:p>
          <a:p>
            <a:pPr>
              <a:spcBef>
                <a:spcPct val="50000"/>
              </a:spcBef>
            </a:pPr>
            <a:r>
              <a:rPr lang="en-US" altLang="zh-CN" sz="2000" dirty="0">
                <a:ea typeface="楷体_GB2312" pitchFamily="49" charset="-122"/>
              </a:rPr>
              <a:t>      n=|S|;</a:t>
            </a:r>
          </a:p>
          <a:p>
            <a:pPr>
              <a:spcBef>
                <a:spcPct val="50000"/>
              </a:spcBef>
            </a:pPr>
            <a:r>
              <a:rPr lang="en-US" altLang="zh-CN" sz="2000" dirty="0">
                <a:ea typeface="楷体_GB2312" pitchFamily="49" charset="-122"/>
              </a:rPr>
              <a:t>      </a:t>
            </a:r>
            <a:r>
              <a:rPr lang="en-US" altLang="zh-CN" sz="2000" b="1" dirty="0">
                <a:ea typeface="楷体_GB2312" pitchFamily="49" charset="-122"/>
              </a:rPr>
              <a:t>if</a:t>
            </a:r>
            <a:r>
              <a:rPr lang="en-US" altLang="zh-CN" sz="2000" dirty="0">
                <a:ea typeface="楷体_GB2312" pitchFamily="49" charset="-122"/>
              </a:rPr>
              <a:t> (n &lt; 2) </a:t>
            </a:r>
            <a:r>
              <a:rPr lang="en-US" altLang="zh-CN" sz="2000" b="1" dirty="0">
                <a:ea typeface="楷体_GB2312" pitchFamily="49" charset="-122"/>
              </a:rPr>
              <a:t>return</a:t>
            </a:r>
            <a:r>
              <a:rPr lang="en-US" altLang="zh-CN" sz="2000" dirty="0">
                <a:ea typeface="楷体_GB2312" pitchFamily="49" charset="-122"/>
              </a:rPr>
              <a:t> false;</a:t>
            </a:r>
          </a:p>
          <a:p>
            <a:pPr>
              <a:spcBef>
                <a:spcPct val="50000"/>
              </a:spcBef>
            </a:pPr>
            <a:r>
              <a:rPr lang="en-US" altLang="zh-CN" sz="2000" dirty="0">
                <a:ea typeface="楷体_GB2312" pitchFamily="49" charset="-122"/>
              </a:rPr>
              <a:t>1</a:t>
            </a:r>
            <a:r>
              <a:rPr lang="zh-CN" altLang="en-US" sz="2000" dirty="0">
                <a:ea typeface="楷体_GB2312" pitchFamily="49" charset="-122"/>
              </a:rPr>
              <a:t>、</a:t>
            </a:r>
            <a:r>
              <a:rPr lang="en-US" altLang="zh-CN" sz="2000" dirty="0">
                <a:ea typeface="楷体_GB2312" pitchFamily="49" charset="-122"/>
              </a:rPr>
              <a:t>m=S</a:t>
            </a:r>
            <a:r>
              <a:rPr lang="zh-CN" altLang="en-US" sz="2000" dirty="0">
                <a:ea typeface="楷体_GB2312" pitchFamily="49" charset="-122"/>
              </a:rPr>
              <a:t>中各点</a:t>
            </a:r>
            <a:r>
              <a:rPr lang="en-US" altLang="zh-CN" sz="2000" dirty="0">
                <a:ea typeface="楷体_GB2312" pitchFamily="49" charset="-122"/>
              </a:rPr>
              <a:t>x</a:t>
            </a:r>
            <a:r>
              <a:rPr lang="zh-CN" altLang="en-US" sz="2000" dirty="0">
                <a:ea typeface="楷体_GB2312" pitchFamily="49" charset="-122"/>
              </a:rPr>
              <a:t>间坐标的中位数</a:t>
            </a:r>
            <a:r>
              <a:rPr lang="en-US" altLang="zh-CN" sz="2000" dirty="0">
                <a:ea typeface="楷体_GB2312" pitchFamily="49" charset="-122"/>
              </a:rPr>
              <a:t>;</a:t>
            </a:r>
          </a:p>
          <a:p>
            <a:pPr>
              <a:spcBef>
                <a:spcPct val="50000"/>
              </a:spcBef>
            </a:pPr>
            <a:r>
              <a:rPr lang="en-US" altLang="zh-CN" sz="2000" dirty="0">
                <a:ea typeface="楷体_GB2312" pitchFamily="49" charset="-122"/>
              </a:rPr>
              <a:t>      </a:t>
            </a:r>
            <a:r>
              <a:rPr lang="zh-CN" altLang="en-US" sz="2000" dirty="0">
                <a:ea typeface="楷体_GB2312" pitchFamily="49" charset="-122"/>
              </a:rPr>
              <a:t>构造</a:t>
            </a:r>
            <a:r>
              <a:rPr lang="en-US" altLang="zh-CN" sz="2000" dirty="0">
                <a:ea typeface="楷体_GB2312" pitchFamily="49" charset="-122"/>
              </a:rPr>
              <a:t>S1</a:t>
            </a:r>
            <a:r>
              <a:rPr lang="zh-CN" altLang="en-US" sz="2000" dirty="0">
                <a:ea typeface="楷体_GB2312" pitchFamily="49" charset="-122"/>
              </a:rPr>
              <a:t>和</a:t>
            </a:r>
            <a:r>
              <a:rPr lang="en-US" altLang="zh-CN" sz="2000" dirty="0">
                <a:ea typeface="楷体_GB2312" pitchFamily="49" charset="-122"/>
              </a:rPr>
              <a:t>S2</a:t>
            </a:r>
            <a:r>
              <a:rPr lang="zh-CN" altLang="en-US" sz="2000" dirty="0">
                <a:ea typeface="楷体_GB2312" pitchFamily="49" charset="-122"/>
              </a:rPr>
              <a:t>；</a:t>
            </a:r>
          </a:p>
          <a:p>
            <a:pPr>
              <a:spcBef>
                <a:spcPct val="50000"/>
              </a:spcBef>
            </a:pPr>
            <a:r>
              <a:rPr lang="zh-CN" altLang="en-US" sz="2000" dirty="0">
                <a:ea typeface="楷体_GB2312" pitchFamily="49" charset="-122"/>
              </a:rPr>
              <a:t>      </a:t>
            </a:r>
            <a:r>
              <a:rPr lang="en-US" altLang="zh-CN" sz="2000" dirty="0">
                <a:ea typeface="楷体_GB2312" pitchFamily="49" charset="-122"/>
              </a:rPr>
              <a:t>//S1={</a:t>
            </a:r>
            <a:r>
              <a:rPr lang="en-US" altLang="zh-CN" sz="2000" dirty="0" err="1">
                <a:ea typeface="楷体_GB2312" pitchFamily="49" charset="-122"/>
              </a:rPr>
              <a:t>p∈S|x</a:t>
            </a:r>
            <a:r>
              <a:rPr lang="en-US" altLang="zh-CN" sz="2000" dirty="0">
                <a:ea typeface="楷体_GB2312" pitchFamily="49" charset="-122"/>
              </a:rPr>
              <a:t>(p)&lt;=m}, </a:t>
            </a:r>
          </a:p>
          <a:p>
            <a:pPr>
              <a:spcBef>
                <a:spcPct val="50000"/>
              </a:spcBef>
            </a:pPr>
            <a:r>
              <a:rPr lang="en-US" altLang="zh-CN" sz="2000" dirty="0">
                <a:ea typeface="楷体_GB2312" pitchFamily="49" charset="-122"/>
              </a:rPr>
              <a:t>     //S2={</a:t>
            </a:r>
            <a:r>
              <a:rPr lang="en-US" altLang="zh-CN" sz="2000" dirty="0" err="1">
                <a:ea typeface="楷体_GB2312" pitchFamily="49" charset="-122"/>
              </a:rPr>
              <a:t>p∈S|x</a:t>
            </a:r>
            <a:r>
              <a:rPr lang="en-US" altLang="zh-CN" sz="2000" dirty="0">
                <a:ea typeface="楷体_GB2312" pitchFamily="49" charset="-122"/>
              </a:rPr>
              <a:t>(p)&gt;m}</a:t>
            </a:r>
          </a:p>
          <a:p>
            <a:pPr>
              <a:spcBef>
                <a:spcPct val="50000"/>
              </a:spcBef>
            </a:pPr>
            <a:r>
              <a:rPr lang="en-US" altLang="zh-CN" sz="2000" dirty="0">
                <a:ea typeface="楷体_GB2312" pitchFamily="49" charset="-122"/>
              </a:rPr>
              <a:t>2</a:t>
            </a:r>
            <a:r>
              <a:rPr lang="zh-CN" altLang="en-US" sz="2000" dirty="0">
                <a:ea typeface="楷体_GB2312" pitchFamily="49" charset="-122"/>
              </a:rPr>
              <a:t>、</a:t>
            </a:r>
            <a:r>
              <a:rPr lang="en-US" altLang="zh-CN" sz="2000" dirty="0">
                <a:ea typeface="楷体_GB2312" pitchFamily="49" charset="-122"/>
              </a:rPr>
              <a:t>d1=</a:t>
            </a:r>
            <a:r>
              <a:rPr lang="en-US" altLang="zh-CN" sz="2000" b="1" dirty="0">
                <a:ea typeface="楷体_GB2312" pitchFamily="49" charset="-122"/>
              </a:rPr>
              <a:t>cpair2</a:t>
            </a:r>
            <a:r>
              <a:rPr lang="en-US" altLang="zh-CN" sz="2000" dirty="0">
                <a:ea typeface="楷体_GB2312" pitchFamily="49" charset="-122"/>
              </a:rPr>
              <a:t>(S1);</a:t>
            </a:r>
          </a:p>
          <a:p>
            <a:pPr>
              <a:spcBef>
                <a:spcPct val="50000"/>
              </a:spcBef>
            </a:pPr>
            <a:r>
              <a:rPr lang="en-US" altLang="zh-CN" sz="2000" dirty="0">
                <a:ea typeface="楷体_GB2312" pitchFamily="49" charset="-122"/>
              </a:rPr>
              <a:t>      d2=</a:t>
            </a:r>
            <a:r>
              <a:rPr lang="en-US" altLang="zh-CN" sz="2000" b="1" dirty="0">
                <a:ea typeface="楷体_GB2312" pitchFamily="49" charset="-122"/>
              </a:rPr>
              <a:t>cpair2</a:t>
            </a:r>
            <a:r>
              <a:rPr lang="en-US" altLang="zh-CN" sz="2000" dirty="0">
                <a:ea typeface="楷体_GB2312" pitchFamily="49" charset="-122"/>
              </a:rPr>
              <a:t>(S2);</a:t>
            </a:r>
          </a:p>
          <a:p>
            <a:pPr>
              <a:spcBef>
                <a:spcPct val="50000"/>
              </a:spcBef>
            </a:pPr>
            <a:r>
              <a:rPr lang="en-US" altLang="zh-CN" sz="2000" dirty="0">
                <a:ea typeface="楷体_GB2312" pitchFamily="49" charset="-122"/>
              </a:rPr>
              <a:t>3</a:t>
            </a:r>
            <a:r>
              <a:rPr lang="zh-CN" altLang="en-US" sz="2000" dirty="0">
                <a:ea typeface="楷体_GB2312" pitchFamily="49" charset="-122"/>
              </a:rPr>
              <a:t>、</a:t>
            </a:r>
            <a:r>
              <a:rPr lang="en-US" altLang="zh-CN" sz="2000" dirty="0" err="1">
                <a:ea typeface="楷体_GB2312" pitchFamily="49" charset="-122"/>
              </a:rPr>
              <a:t>dm</a:t>
            </a:r>
            <a:r>
              <a:rPr lang="en-US" altLang="zh-CN" sz="2000" dirty="0">
                <a:ea typeface="楷体_GB2312" pitchFamily="49" charset="-122"/>
              </a:rPr>
              <a:t>=</a:t>
            </a:r>
            <a:r>
              <a:rPr lang="en-US" altLang="zh-CN" sz="2000" b="1" dirty="0">
                <a:ea typeface="楷体_GB2312" pitchFamily="49" charset="-122"/>
              </a:rPr>
              <a:t>min</a:t>
            </a:r>
            <a:r>
              <a:rPr lang="en-US" altLang="zh-CN" sz="2000" dirty="0">
                <a:ea typeface="楷体_GB2312" pitchFamily="49" charset="-122"/>
              </a:rPr>
              <a:t>(d1,d2);</a:t>
            </a:r>
          </a:p>
        </p:txBody>
      </p:sp>
      <p:sp>
        <p:nvSpPr>
          <p:cNvPr id="242692" name="Text Box 4"/>
          <p:cNvSpPr txBox="1">
            <a:spLocks noChangeArrowheads="1"/>
          </p:cNvSpPr>
          <p:nvPr/>
        </p:nvSpPr>
        <p:spPr bwMode="auto">
          <a:xfrm>
            <a:off x="3780854" y="981075"/>
            <a:ext cx="5327650" cy="52736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000" dirty="0">
                <a:ea typeface="楷体_GB2312" pitchFamily="49" charset="-122"/>
              </a:rPr>
              <a:t>4</a:t>
            </a:r>
            <a:r>
              <a:rPr lang="zh-CN" altLang="en-US" sz="2000" dirty="0">
                <a:ea typeface="楷体_GB2312" pitchFamily="49" charset="-122"/>
              </a:rPr>
              <a:t>、设</a:t>
            </a:r>
            <a:r>
              <a:rPr lang="en-US" altLang="zh-CN" sz="2000" dirty="0">
                <a:ea typeface="楷体_GB2312" pitchFamily="49" charset="-122"/>
              </a:rPr>
              <a:t>P1</a:t>
            </a:r>
            <a:r>
              <a:rPr lang="zh-CN" altLang="en-US" sz="2000" dirty="0">
                <a:ea typeface="楷体_GB2312" pitchFamily="49" charset="-122"/>
              </a:rPr>
              <a:t>是</a:t>
            </a:r>
            <a:r>
              <a:rPr lang="en-US" altLang="zh-CN" sz="2000" dirty="0">
                <a:ea typeface="楷体_GB2312" pitchFamily="49" charset="-122"/>
              </a:rPr>
              <a:t>S1</a:t>
            </a:r>
            <a:r>
              <a:rPr lang="zh-CN" altLang="en-US" sz="2000" dirty="0">
                <a:ea typeface="楷体_GB2312" pitchFamily="49" charset="-122"/>
              </a:rPr>
              <a:t>中距垂直分割线</a:t>
            </a:r>
            <a:r>
              <a:rPr lang="en-US" altLang="zh-CN" sz="2000" dirty="0">
                <a:ea typeface="楷体_GB2312" pitchFamily="49" charset="-122"/>
              </a:rPr>
              <a:t>l</a:t>
            </a:r>
            <a:r>
              <a:rPr lang="zh-CN" altLang="en-US" sz="2000" dirty="0">
                <a:ea typeface="楷体_GB2312" pitchFamily="49" charset="-122"/>
              </a:rPr>
              <a:t>的距离在</a:t>
            </a:r>
            <a:r>
              <a:rPr lang="en-US" altLang="zh-CN" sz="2000" dirty="0" err="1">
                <a:ea typeface="楷体_GB2312" pitchFamily="49" charset="-122"/>
              </a:rPr>
              <a:t>dm</a:t>
            </a:r>
            <a:r>
              <a:rPr lang="zh-CN" altLang="en-US" sz="2000" dirty="0">
                <a:ea typeface="楷体_GB2312" pitchFamily="49" charset="-122"/>
              </a:rPr>
              <a:t>之内的所有点组成的集合；</a:t>
            </a:r>
          </a:p>
          <a:p>
            <a:r>
              <a:rPr lang="zh-CN" altLang="en-US" sz="2000" dirty="0">
                <a:ea typeface="楷体_GB2312" pitchFamily="49" charset="-122"/>
              </a:rPr>
              <a:t>      </a:t>
            </a:r>
            <a:r>
              <a:rPr lang="en-US" altLang="zh-CN" sz="2000" dirty="0">
                <a:ea typeface="楷体_GB2312" pitchFamily="49" charset="-122"/>
              </a:rPr>
              <a:t>P2</a:t>
            </a:r>
            <a:r>
              <a:rPr lang="zh-CN" altLang="en-US" sz="2000" dirty="0">
                <a:ea typeface="楷体_GB2312" pitchFamily="49" charset="-122"/>
              </a:rPr>
              <a:t>是</a:t>
            </a:r>
            <a:r>
              <a:rPr lang="en-US" altLang="zh-CN" sz="2000" dirty="0">
                <a:ea typeface="楷体_GB2312" pitchFamily="49" charset="-122"/>
              </a:rPr>
              <a:t>S2</a:t>
            </a:r>
            <a:r>
              <a:rPr lang="zh-CN" altLang="en-US" sz="2000" dirty="0">
                <a:ea typeface="楷体_GB2312" pitchFamily="49" charset="-122"/>
              </a:rPr>
              <a:t>中距分割线</a:t>
            </a:r>
            <a:r>
              <a:rPr lang="en-US" altLang="zh-CN" sz="2000" dirty="0">
                <a:ea typeface="楷体_GB2312" pitchFamily="49" charset="-122"/>
              </a:rPr>
              <a:t>l</a:t>
            </a:r>
            <a:r>
              <a:rPr lang="zh-CN" altLang="en-US" sz="2000" dirty="0">
                <a:ea typeface="楷体_GB2312" pitchFamily="49" charset="-122"/>
              </a:rPr>
              <a:t>的距离在</a:t>
            </a:r>
            <a:r>
              <a:rPr lang="en-US" altLang="zh-CN" sz="2000" dirty="0" err="1">
                <a:ea typeface="楷体_GB2312" pitchFamily="49" charset="-122"/>
              </a:rPr>
              <a:t>dm</a:t>
            </a:r>
            <a:r>
              <a:rPr lang="zh-CN" altLang="en-US" sz="2000" dirty="0">
                <a:ea typeface="楷体_GB2312" pitchFamily="49" charset="-122"/>
              </a:rPr>
              <a:t>之内所有点组成的集合；</a:t>
            </a:r>
          </a:p>
          <a:p>
            <a:r>
              <a:rPr lang="zh-CN" altLang="en-US" sz="2000" dirty="0">
                <a:ea typeface="楷体_GB2312" pitchFamily="49" charset="-122"/>
              </a:rPr>
              <a:t>      </a:t>
            </a:r>
            <a:r>
              <a:rPr lang="zh-CN" altLang="en-US" sz="2000" b="1" dirty="0">
                <a:solidFill>
                  <a:srgbClr val="CC0000"/>
                </a:solidFill>
                <a:ea typeface="楷体_GB2312" pitchFamily="49" charset="-122"/>
              </a:rPr>
              <a:t>将</a:t>
            </a:r>
            <a:r>
              <a:rPr lang="en-US" altLang="zh-CN" sz="2000" b="1" dirty="0">
                <a:solidFill>
                  <a:srgbClr val="CC0000"/>
                </a:solidFill>
                <a:ea typeface="楷体_GB2312" pitchFamily="49" charset="-122"/>
              </a:rPr>
              <a:t>P1</a:t>
            </a:r>
            <a:r>
              <a:rPr lang="zh-CN" altLang="en-US" sz="2000" b="1" dirty="0">
                <a:solidFill>
                  <a:srgbClr val="CC0000"/>
                </a:solidFill>
                <a:ea typeface="楷体_GB2312" pitchFamily="49" charset="-122"/>
              </a:rPr>
              <a:t>和</a:t>
            </a:r>
            <a:r>
              <a:rPr lang="en-US" altLang="zh-CN" sz="2000" b="1" dirty="0">
                <a:solidFill>
                  <a:srgbClr val="CC0000"/>
                </a:solidFill>
                <a:ea typeface="楷体_GB2312" pitchFamily="49" charset="-122"/>
              </a:rPr>
              <a:t>P2</a:t>
            </a:r>
            <a:r>
              <a:rPr lang="zh-CN" altLang="en-US" sz="2000" b="1" dirty="0">
                <a:solidFill>
                  <a:srgbClr val="CC0000"/>
                </a:solidFill>
                <a:ea typeface="楷体_GB2312" pitchFamily="49" charset="-122"/>
              </a:rPr>
              <a:t>中点依其</a:t>
            </a:r>
            <a:r>
              <a:rPr lang="en-US" altLang="zh-CN" sz="2000" b="1" dirty="0">
                <a:solidFill>
                  <a:srgbClr val="CC0000"/>
                </a:solidFill>
                <a:ea typeface="楷体_GB2312" pitchFamily="49" charset="-122"/>
              </a:rPr>
              <a:t>y</a:t>
            </a:r>
            <a:r>
              <a:rPr lang="zh-CN" altLang="en-US" sz="2000" b="1" dirty="0">
                <a:solidFill>
                  <a:srgbClr val="CC0000"/>
                </a:solidFill>
                <a:ea typeface="楷体_GB2312" pitchFamily="49" charset="-122"/>
              </a:rPr>
              <a:t>坐标值排序；</a:t>
            </a:r>
          </a:p>
          <a:p>
            <a:r>
              <a:rPr lang="zh-CN" altLang="en-US" sz="2000" dirty="0">
                <a:ea typeface="楷体_GB2312" pitchFamily="49" charset="-122"/>
              </a:rPr>
              <a:t>      并设</a:t>
            </a:r>
            <a:r>
              <a:rPr lang="en-US" altLang="zh-CN" sz="2000" dirty="0">
                <a:ea typeface="楷体_GB2312" pitchFamily="49" charset="-122"/>
              </a:rPr>
              <a:t>X</a:t>
            </a:r>
            <a:r>
              <a:rPr lang="zh-CN" altLang="en-US" sz="2000" dirty="0">
                <a:ea typeface="楷体_GB2312" pitchFamily="49" charset="-122"/>
              </a:rPr>
              <a:t>和</a:t>
            </a:r>
            <a:r>
              <a:rPr lang="en-US" altLang="zh-CN" sz="2000" dirty="0">
                <a:ea typeface="楷体_GB2312" pitchFamily="49" charset="-122"/>
              </a:rPr>
              <a:t>Y</a:t>
            </a:r>
            <a:r>
              <a:rPr lang="zh-CN" altLang="en-US" sz="2000" dirty="0">
                <a:ea typeface="楷体_GB2312" pitchFamily="49" charset="-122"/>
              </a:rPr>
              <a:t>是相应的已排好序的点列；</a:t>
            </a:r>
          </a:p>
          <a:p>
            <a:r>
              <a:rPr lang="en-US" altLang="zh-CN" sz="2000" dirty="0">
                <a:ea typeface="楷体_GB2312" pitchFamily="49" charset="-122"/>
              </a:rPr>
              <a:t>5</a:t>
            </a:r>
            <a:r>
              <a:rPr lang="zh-CN" altLang="en-US" sz="2000" dirty="0">
                <a:ea typeface="楷体_GB2312" pitchFamily="49" charset="-122"/>
              </a:rPr>
              <a:t>、通过扫描</a:t>
            </a:r>
            <a:r>
              <a:rPr lang="en-US" altLang="zh-CN" sz="2000" dirty="0">
                <a:ea typeface="楷体_GB2312" pitchFamily="49" charset="-122"/>
              </a:rPr>
              <a:t>X</a:t>
            </a:r>
            <a:r>
              <a:rPr lang="zh-CN" altLang="en-US" sz="2000" dirty="0">
                <a:ea typeface="楷体_GB2312" pitchFamily="49" charset="-122"/>
              </a:rPr>
              <a:t>以及对于</a:t>
            </a:r>
            <a:r>
              <a:rPr lang="en-US" altLang="zh-CN" sz="2000" dirty="0">
                <a:ea typeface="楷体_GB2312" pitchFamily="49" charset="-122"/>
              </a:rPr>
              <a:t>X</a:t>
            </a:r>
            <a:r>
              <a:rPr lang="zh-CN" altLang="en-US" sz="2000" dirty="0">
                <a:ea typeface="楷体_GB2312" pitchFamily="49" charset="-122"/>
              </a:rPr>
              <a:t>中每个点检查</a:t>
            </a:r>
            <a:r>
              <a:rPr lang="en-US" altLang="zh-CN" sz="2000" dirty="0">
                <a:ea typeface="楷体_GB2312" pitchFamily="49" charset="-122"/>
              </a:rPr>
              <a:t>Y</a:t>
            </a:r>
            <a:r>
              <a:rPr lang="zh-CN" altLang="en-US" sz="2000" dirty="0">
                <a:ea typeface="楷体_GB2312" pitchFamily="49" charset="-122"/>
              </a:rPr>
              <a:t>中与其距离在</a:t>
            </a:r>
            <a:r>
              <a:rPr lang="en-US" altLang="zh-CN" sz="2000" dirty="0" err="1">
                <a:ea typeface="楷体_GB2312" pitchFamily="49" charset="-122"/>
              </a:rPr>
              <a:t>dm</a:t>
            </a:r>
            <a:r>
              <a:rPr lang="zh-CN" altLang="en-US" sz="2000" dirty="0">
                <a:ea typeface="楷体_GB2312" pitchFamily="49" charset="-122"/>
              </a:rPr>
              <a:t>之内的所有点</a:t>
            </a:r>
            <a:r>
              <a:rPr lang="en-US" altLang="zh-CN" sz="2000" dirty="0">
                <a:ea typeface="楷体_GB2312" pitchFamily="49" charset="-122"/>
              </a:rPr>
              <a:t>(</a:t>
            </a:r>
            <a:r>
              <a:rPr lang="zh-CN" altLang="en-US" sz="2000" dirty="0">
                <a:ea typeface="楷体_GB2312" pitchFamily="49" charset="-122"/>
              </a:rPr>
              <a:t>最多</a:t>
            </a:r>
            <a:r>
              <a:rPr lang="en-US" altLang="zh-CN" sz="2000" dirty="0">
                <a:ea typeface="楷体_GB2312" pitchFamily="49" charset="-122"/>
              </a:rPr>
              <a:t>6</a:t>
            </a:r>
            <a:r>
              <a:rPr lang="zh-CN" altLang="en-US" sz="2000" dirty="0">
                <a:ea typeface="楷体_GB2312" pitchFamily="49" charset="-122"/>
              </a:rPr>
              <a:t>个</a:t>
            </a:r>
            <a:r>
              <a:rPr lang="en-US" altLang="zh-CN" sz="2000" dirty="0">
                <a:ea typeface="楷体_GB2312" pitchFamily="49" charset="-122"/>
              </a:rPr>
              <a:t>)</a:t>
            </a:r>
            <a:r>
              <a:rPr lang="zh-CN" altLang="en-US" sz="2000" dirty="0">
                <a:ea typeface="楷体_GB2312" pitchFamily="49" charset="-122"/>
              </a:rPr>
              <a:t>可以完成合并；</a:t>
            </a:r>
          </a:p>
          <a:p>
            <a:r>
              <a:rPr lang="zh-CN" altLang="en-US" sz="2000" dirty="0">
                <a:ea typeface="楷体_GB2312" pitchFamily="49" charset="-122"/>
              </a:rPr>
              <a:t>      当</a:t>
            </a:r>
            <a:r>
              <a:rPr lang="en-US" altLang="zh-CN" sz="2000" dirty="0">
                <a:ea typeface="楷体_GB2312" pitchFamily="49" charset="-122"/>
              </a:rPr>
              <a:t>X</a:t>
            </a:r>
            <a:r>
              <a:rPr lang="zh-CN" altLang="en-US" sz="2000" dirty="0">
                <a:ea typeface="楷体_GB2312" pitchFamily="49" charset="-122"/>
              </a:rPr>
              <a:t>中的扫描指针逐次向上移动时，</a:t>
            </a:r>
            <a:r>
              <a:rPr lang="en-US" altLang="zh-CN" sz="2000" dirty="0">
                <a:ea typeface="楷体_GB2312" pitchFamily="49" charset="-122"/>
              </a:rPr>
              <a:t>Y</a:t>
            </a:r>
            <a:r>
              <a:rPr lang="zh-CN" altLang="en-US" sz="2000" dirty="0">
                <a:ea typeface="楷体_GB2312" pitchFamily="49" charset="-122"/>
              </a:rPr>
              <a:t>中的扫描指针可在宽为</a:t>
            </a:r>
            <a:r>
              <a:rPr lang="en-US" altLang="zh-CN" sz="2000" dirty="0">
                <a:ea typeface="楷体_GB2312" pitchFamily="49" charset="-122"/>
              </a:rPr>
              <a:t>2dm</a:t>
            </a:r>
            <a:r>
              <a:rPr lang="zh-CN" altLang="en-US" sz="2000" dirty="0">
                <a:ea typeface="楷体_GB2312" pitchFamily="49" charset="-122"/>
              </a:rPr>
              <a:t>的区间内移动；</a:t>
            </a:r>
          </a:p>
          <a:p>
            <a:r>
              <a:rPr lang="zh-CN" altLang="en-US" sz="2000" dirty="0">
                <a:ea typeface="楷体_GB2312" pitchFamily="49" charset="-122"/>
              </a:rPr>
              <a:t>      设</a:t>
            </a:r>
            <a:r>
              <a:rPr lang="en-US" altLang="zh-CN" sz="2000" dirty="0">
                <a:ea typeface="楷体_GB2312" pitchFamily="49" charset="-122"/>
              </a:rPr>
              <a:t>dl</a:t>
            </a:r>
            <a:r>
              <a:rPr lang="zh-CN" altLang="en-US" sz="2000" dirty="0">
                <a:ea typeface="楷体_GB2312" pitchFamily="49" charset="-122"/>
              </a:rPr>
              <a:t>是按这种扫描方式找到的点对间的最小距离；</a:t>
            </a:r>
          </a:p>
          <a:p>
            <a:r>
              <a:rPr lang="en-US" altLang="zh-CN" sz="2000" dirty="0">
                <a:ea typeface="楷体_GB2312" pitchFamily="49" charset="-122"/>
              </a:rPr>
              <a:t>6</a:t>
            </a:r>
            <a:r>
              <a:rPr lang="zh-CN" altLang="en-US" sz="2000" dirty="0">
                <a:ea typeface="楷体_GB2312" pitchFamily="49" charset="-122"/>
              </a:rPr>
              <a:t>、</a:t>
            </a:r>
            <a:r>
              <a:rPr lang="en-US" altLang="zh-CN" sz="2000" dirty="0">
                <a:ea typeface="楷体_GB2312" pitchFamily="49" charset="-122"/>
              </a:rPr>
              <a:t>d=</a:t>
            </a:r>
            <a:r>
              <a:rPr lang="en-US" altLang="zh-CN" sz="2000" b="1" dirty="0">
                <a:ea typeface="楷体_GB2312" pitchFamily="49" charset="-122"/>
              </a:rPr>
              <a:t>min</a:t>
            </a:r>
            <a:r>
              <a:rPr lang="en-US" altLang="zh-CN" sz="2000" dirty="0">
                <a:ea typeface="楷体_GB2312" pitchFamily="49" charset="-122"/>
              </a:rPr>
              <a:t>(</a:t>
            </a:r>
            <a:r>
              <a:rPr lang="en-US" altLang="zh-CN" sz="2000" dirty="0" err="1">
                <a:ea typeface="楷体_GB2312" pitchFamily="49" charset="-122"/>
              </a:rPr>
              <a:t>dm,dl</a:t>
            </a:r>
            <a:r>
              <a:rPr lang="en-US" altLang="zh-CN" sz="2000" dirty="0">
                <a:ea typeface="楷体_GB2312" pitchFamily="49" charset="-122"/>
              </a:rPr>
              <a:t>);</a:t>
            </a:r>
          </a:p>
          <a:p>
            <a:r>
              <a:rPr lang="en-US" altLang="zh-CN" sz="2000" dirty="0">
                <a:ea typeface="楷体_GB2312" pitchFamily="49" charset="-122"/>
              </a:rPr>
              <a:t>      </a:t>
            </a:r>
            <a:r>
              <a:rPr lang="en-US" altLang="zh-CN" sz="2000" b="1" dirty="0">
                <a:ea typeface="楷体_GB2312" pitchFamily="49" charset="-122"/>
              </a:rPr>
              <a:t>return</a:t>
            </a:r>
            <a:r>
              <a:rPr lang="en-US" altLang="zh-CN" sz="2000" dirty="0">
                <a:ea typeface="楷体_GB2312" pitchFamily="49" charset="-122"/>
              </a:rPr>
              <a:t> d;</a:t>
            </a:r>
          </a:p>
          <a:p>
            <a:r>
              <a:rPr lang="en-US" altLang="zh-CN" sz="2000" dirty="0">
                <a:ea typeface="楷体_GB2312" pitchFamily="49" charset="-122"/>
              </a:rPr>
              <a:t>}</a:t>
            </a:r>
          </a:p>
          <a:p>
            <a:endParaRPr lang="en-US" altLang="zh-CN" sz="2000" dirty="0">
              <a:ea typeface="楷体_GB2312" pitchFamily="49" charset="-122"/>
            </a:endParaRPr>
          </a:p>
        </p:txBody>
      </p:sp>
      <p:sp>
        <p:nvSpPr>
          <p:cNvPr id="242693"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6" name="Rectangle 4"/>
          <p:cNvSpPr>
            <a:spLocks noGrp="1" noChangeArrowheads="1"/>
          </p:cNvSpPr>
          <p:nvPr>
            <p:ph type="ctrTitle"/>
          </p:nvPr>
        </p:nvSpPr>
        <p:spPr/>
        <p:txBody>
          <a:bodyPr/>
          <a:lstStyle/>
          <a:p>
            <a:r>
              <a:rPr lang="zh-CN" altLang="en-US" sz="4000" b="1" dirty="0">
                <a:solidFill>
                  <a:srgbClr val="1E048A"/>
                </a:solidFill>
              </a:rPr>
              <a:t>最接近点对算法的复杂性分析</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609600"/>
            <a:ext cx="7772400" cy="658813"/>
          </a:xfrm>
        </p:spPr>
        <p:txBody>
          <a:bodyPr/>
          <a:lstStyle/>
          <a:p>
            <a:pPr eaLnBrk="1" hangingPunct="1"/>
            <a:r>
              <a:rPr lang="en-US" altLang="zh-CN" b="1">
                <a:solidFill>
                  <a:srgbClr val="FF0000"/>
                </a:solidFill>
              </a:rPr>
              <a:t>Contents</a:t>
            </a:r>
            <a:endParaRPr lang="zh-CN" altLang="en-US" b="1">
              <a:solidFill>
                <a:srgbClr val="FF0000"/>
              </a:solidFill>
            </a:endParaRPr>
          </a:p>
        </p:txBody>
      </p:sp>
      <p:sp>
        <p:nvSpPr>
          <p:cNvPr id="15363" name="Rectangle 3"/>
          <p:cNvSpPr>
            <a:spLocks noGrp="1" noChangeArrowheads="1"/>
          </p:cNvSpPr>
          <p:nvPr>
            <p:ph type="body" idx="1"/>
          </p:nvPr>
        </p:nvSpPr>
        <p:spPr>
          <a:xfrm>
            <a:off x="755650" y="1412875"/>
            <a:ext cx="7772400" cy="4467225"/>
          </a:xfrm>
        </p:spPr>
        <p:txBody>
          <a:bodyPr/>
          <a:lstStyle/>
          <a:p>
            <a:pPr eaLnBrk="1" hangingPunct="1">
              <a:lnSpc>
                <a:spcPct val="90000"/>
              </a:lnSpc>
            </a:pPr>
            <a:r>
              <a:rPr lang="zh-CN" altLang="en-US" sz="2400" dirty="0"/>
              <a:t>理解递归的概念</a:t>
            </a:r>
          </a:p>
          <a:p>
            <a:pPr eaLnBrk="1" hangingPunct="1">
              <a:lnSpc>
                <a:spcPct val="90000"/>
              </a:lnSpc>
            </a:pPr>
            <a:r>
              <a:rPr lang="zh-CN" altLang="en-US" sz="2400" dirty="0"/>
              <a:t>理解分治法的策略</a:t>
            </a:r>
          </a:p>
          <a:p>
            <a:pPr eaLnBrk="1" hangingPunct="1">
              <a:lnSpc>
                <a:spcPct val="90000"/>
              </a:lnSpc>
            </a:pPr>
            <a:r>
              <a:rPr lang="zh-CN" altLang="en-US" sz="2400" dirty="0"/>
              <a:t>通过例子</a:t>
            </a:r>
            <a:r>
              <a:rPr lang="en-US" altLang="zh-CN" sz="2400" dirty="0"/>
              <a:t>,</a:t>
            </a:r>
            <a:r>
              <a:rPr lang="zh-CN" altLang="en-US" sz="2400" dirty="0"/>
              <a:t>学会设计算法，实现算法，评价算法：</a:t>
            </a:r>
          </a:p>
          <a:p>
            <a:pPr lvl="1" eaLnBrk="1" hangingPunct="1">
              <a:lnSpc>
                <a:spcPct val="90000"/>
              </a:lnSpc>
            </a:pPr>
            <a:r>
              <a:rPr lang="zh-CN" altLang="en-US" sz="2000" dirty="0"/>
              <a:t>二分搜索</a:t>
            </a:r>
          </a:p>
          <a:p>
            <a:pPr lvl="1" eaLnBrk="1" hangingPunct="1">
              <a:lnSpc>
                <a:spcPct val="90000"/>
              </a:lnSpc>
            </a:pPr>
            <a:r>
              <a:rPr lang="zh-CN" altLang="en-US" sz="2000" dirty="0"/>
              <a:t>大整数乘法</a:t>
            </a:r>
          </a:p>
          <a:p>
            <a:pPr lvl="1" eaLnBrk="1" hangingPunct="1">
              <a:lnSpc>
                <a:spcPct val="90000"/>
              </a:lnSpc>
            </a:pPr>
            <a:r>
              <a:rPr lang="en-US" altLang="zh-CN" sz="2000" dirty="0" err="1"/>
              <a:t>Strassen</a:t>
            </a:r>
            <a:r>
              <a:rPr lang="zh-CN" altLang="en-US" sz="2000" dirty="0"/>
              <a:t>矩阵乘法</a:t>
            </a:r>
          </a:p>
          <a:p>
            <a:pPr lvl="1" eaLnBrk="1" hangingPunct="1">
              <a:lnSpc>
                <a:spcPct val="90000"/>
              </a:lnSpc>
            </a:pPr>
            <a:r>
              <a:rPr lang="zh-CN" altLang="en-US" sz="2000" dirty="0"/>
              <a:t>合并排序</a:t>
            </a:r>
          </a:p>
          <a:p>
            <a:pPr lvl="1" eaLnBrk="1" hangingPunct="1">
              <a:lnSpc>
                <a:spcPct val="90000"/>
              </a:lnSpc>
            </a:pPr>
            <a:r>
              <a:rPr lang="zh-CN" altLang="en-US" sz="2000" dirty="0"/>
              <a:t>快速排序</a:t>
            </a:r>
          </a:p>
          <a:p>
            <a:pPr lvl="1" eaLnBrk="1" hangingPunct="1">
              <a:lnSpc>
                <a:spcPct val="90000"/>
              </a:lnSpc>
            </a:pPr>
            <a:r>
              <a:rPr lang="zh-CN" altLang="en-US" sz="2000" dirty="0"/>
              <a:t>线性时间选择</a:t>
            </a:r>
          </a:p>
          <a:p>
            <a:pPr lvl="1" eaLnBrk="1" hangingPunct="1">
              <a:lnSpc>
                <a:spcPct val="90000"/>
              </a:lnSpc>
            </a:pPr>
            <a:r>
              <a:rPr lang="zh-CN" altLang="en-US" sz="2000" dirty="0"/>
              <a:t>最接近点对问题</a:t>
            </a:r>
          </a:p>
          <a:p>
            <a:pPr lvl="1" eaLnBrk="1" hangingPunct="1">
              <a:lnSpc>
                <a:spcPct val="90000"/>
              </a:lnSpc>
            </a:pPr>
            <a:r>
              <a:rPr lang="zh-CN" altLang="en-US" sz="2000" dirty="0"/>
              <a:t>循环赛日程表</a:t>
            </a:r>
          </a:p>
          <a:p>
            <a:pPr eaLnBrk="1" hangingPunct="1">
              <a:lnSpc>
                <a:spcPct val="90000"/>
              </a:lnSpc>
            </a:pPr>
            <a:r>
              <a:rPr lang="zh-CN" altLang="en-US" sz="2400" dirty="0"/>
              <a:t>总结归纳</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904875"/>
            <a:ext cx="7229475"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dirty="0">
                <a:ea typeface="楷体_GB2312" pitchFamily="49" charset="-122"/>
              </a:rPr>
              <a:t>double </a:t>
            </a:r>
            <a:r>
              <a:rPr lang="en-US" altLang="zh-CN" sz="2000" b="1" dirty="0">
                <a:ea typeface="楷体_GB2312" pitchFamily="49" charset="-122"/>
              </a:rPr>
              <a:t>cpair2</a:t>
            </a:r>
            <a:r>
              <a:rPr lang="en-US" altLang="zh-CN" sz="2000" dirty="0">
                <a:ea typeface="楷体_GB2312" pitchFamily="49" charset="-122"/>
              </a:rPr>
              <a:t>(S)</a:t>
            </a:r>
          </a:p>
          <a:p>
            <a:pPr>
              <a:spcBef>
                <a:spcPct val="50000"/>
              </a:spcBef>
            </a:pPr>
            <a:r>
              <a:rPr lang="en-US" altLang="zh-CN" sz="2000" dirty="0">
                <a:ea typeface="楷体_GB2312" pitchFamily="49" charset="-122"/>
              </a:rPr>
              <a:t>{</a:t>
            </a:r>
          </a:p>
          <a:p>
            <a:pPr>
              <a:spcBef>
                <a:spcPct val="50000"/>
              </a:spcBef>
            </a:pPr>
            <a:r>
              <a:rPr lang="en-US" altLang="zh-CN" sz="2000" dirty="0">
                <a:ea typeface="楷体_GB2312" pitchFamily="49" charset="-122"/>
              </a:rPr>
              <a:t>      n=|S|;</a:t>
            </a:r>
          </a:p>
          <a:p>
            <a:pPr>
              <a:spcBef>
                <a:spcPct val="50000"/>
              </a:spcBef>
            </a:pPr>
            <a:r>
              <a:rPr lang="en-US" altLang="zh-CN" sz="2000" dirty="0">
                <a:ea typeface="楷体_GB2312" pitchFamily="49" charset="-122"/>
              </a:rPr>
              <a:t>      </a:t>
            </a:r>
            <a:r>
              <a:rPr lang="en-US" altLang="zh-CN" sz="2000" b="1" dirty="0">
                <a:ea typeface="楷体_GB2312" pitchFamily="49" charset="-122"/>
              </a:rPr>
              <a:t>if</a:t>
            </a:r>
            <a:r>
              <a:rPr lang="en-US" altLang="zh-CN" sz="2000" dirty="0">
                <a:ea typeface="楷体_GB2312" pitchFamily="49" charset="-122"/>
              </a:rPr>
              <a:t> (n &lt; 2) </a:t>
            </a:r>
            <a:r>
              <a:rPr lang="en-US" altLang="zh-CN" sz="2000" b="1" dirty="0">
                <a:ea typeface="楷体_GB2312" pitchFamily="49" charset="-122"/>
              </a:rPr>
              <a:t>return</a:t>
            </a:r>
            <a:r>
              <a:rPr lang="en-US" altLang="zh-CN" sz="2000" dirty="0">
                <a:ea typeface="楷体_GB2312" pitchFamily="49" charset="-122"/>
              </a:rPr>
              <a:t> false;</a:t>
            </a:r>
          </a:p>
          <a:p>
            <a:pPr>
              <a:spcBef>
                <a:spcPct val="50000"/>
              </a:spcBef>
            </a:pPr>
            <a:r>
              <a:rPr lang="en-US" altLang="zh-CN" sz="2000" dirty="0">
                <a:ea typeface="楷体_GB2312" pitchFamily="49" charset="-122"/>
              </a:rPr>
              <a:t>1</a:t>
            </a:r>
            <a:r>
              <a:rPr lang="zh-CN" altLang="en-US" sz="2000" dirty="0">
                <a:ea typeface="楷体_GB2312" pitchFamily="49" charset="-122"/>
              </a:rPr>
              <a:t>、</a:t>
            </a:r>
            <a:r>
              <a:rPr lang="en-US" altLang="zh-CN" sz="2000" dirty="0">
                <a:ea typeface="楷体_GB2312" pitchFamily="49" charset="-122"/>
              </a:rPr>
              <a:t>m=S</a:t>
            </a:r>
            <a:r>
              <a:rPr lang="zh-CN" altLang="en-US" sz="2000" dirty="0">
                <a:ea typeface="楷体_GB2312" pitchFamily="49" charset="-122"/>
              </a:rPr>
              <a:t>中各点</a:t>
            </a:r>
            <a:r>
              <a:rPr lang="en-US" altLang="zh-CN" sz="2000" dirty="0">
                <a:ea typeface="楷体_GB2312" pitchFamily="49" charset="-122"/>
              </a:rPr>
              <a:t>x</a:t>
            </a:r>
            <a:r>
              <a:rPr lang="zh-CN" altLang="en-US" sz="2000" dirty="0">
                <a:ea typeface="楷体_GB2312" pitchFamily="49" charset="-122"/>
              </a:rPr>
              <a:t>间坐标的中位数</a:t>
            </a:r>
            <a:r>
              <a:rPr lang="en-US" altLang="zh-CN" sz="2000" dirty="0">
                <a:ea typeface="楷体_GB2312" pitchFamily="49" charset="-122"/>
              </a:rPr>
              <a:t>;</a:t>
            </a:r>
          </a:p>
          <a:p>
            <a:pPr>
              <a:spcBef>
                <a:spcPct val="50000"/>
              </a:spcBef>
            </a:pPr>
            <a:r>
              <a:rPr lang="en-US" altLang="zh-CN" sz="2000" dirty="0">
                <a:ea typeface="楷体_GB2312" pitchFamily="49" charset="-122"/>
              </a:rPr>
              <a:t>      </a:t>
            </a:r>
            <a:r>
              <a:rPr lang="zh-CN" altLang="en-US" sz="2000" dirty="0">
                <a:ea typeface="楷体_GB2312" pitchFamily="49" charset="-122"/>
              </a:rPr>
              <a:t>构造</a:t>
            </a:r>
            <a:r>
              <a:rPr lang="en-US" altLang="zh-CN" sz="2000" dirty="0">
                <a:ea typeface="楷体_GB2312" pitchFamily="49" charset="-122"/>
              </a:rPr>
              <a:t>S1</a:t>
            </a:r>
            <a:r>
              <a:rPr lang="zh-CN" altLang="en-US" sz="2000" dirty="0">
                <a:ea typeface="楷体_GB2312" pitchFamily="49" charset="-122"/>
              </a:rPr>
              <a:t>和</a:t>
            </a:r>
            <a:r>
              <a:rPr lang="en-US" altLang="zh-CN" sz="2000" dirty="0">
                <a:ea typeface="楷体_GB2312" pitchFamily="49" charset="-122"/>
              </a:rPr>
              <a:t>S2</a:t>
            </a:r>
            <a:r>
              <a:rPr lang="zh-CN" altLang="en-US" sz="2000" dirty="0">
                <a:ea typeface="楷体_GB2312" pitchFamily="49" charset="-122"/>
              </a:rPr>
              <a:t>；</a:t>
            </a:r>
          </a:p>
          <a:p>
            <a:pPr>
              <a:spcBef>
                <a:spcPct val="50000"/>
              </a:spcBef>
            </a:pPr>
            <a:r>
              <a:rPr lang="zh-CN" altLang="en-US" sz="2000" dirty="0">
                <a:ea typeface="楷体_GB2312" pitchFamily="49" charset="-122"/>
              </a:rPr>
              <a:t>      </a:t>
            </a:r>
            <a:r>
              <a:rPr lang="en-US" altLang="zh-CN" sz="2000" dirty="0">
                <a:ea typeface="楷体_GB2312" pitchFamily="49" charset="-122"/>
              </a:rPr>
              <a:t>//S1={</a:t>
            </a:r>
            <a:r>
              <a:rPr lang="en-US" altLang="zh-CN" sz="2000" dirty="0" err="1">
                <a:ea typeface="楷体_GB2312" pitchFamily="49" charset="-122"/>
              </a:rPr>
              <a:t>p∈S|x</a:t>
            </a:r>
            <a:r>
              <a:rPr lang="en-US" altLang="zh-CN" sz="2000" dirty="0">
                <a:ea typeface="楷体_GB2312" pitchFamily="49" charset="-122"/>
              </a:rPr>
              <a:t>(p)&lt;=m}, </a:t>
            </a:r>
          </a:p>
          <a:p>
            <a:pPr>
              <a:spcBef>
                <a:spcPct val="50000"/>
              </a:spcBef>
            </a:pPr>
            <a:r>
              <a:rPr lang="en-US" altLang="zh-CN" sz="2000" dirty="0">
                <a:ea typeface="楷体_GB2312" pitchFamily="49" charset="-122"/>
              </a:rPr>
              <a:t>     S2={</a:t>
            </a:r>
            <a:r>
              <a:rPr lang="en-US" altLang="zh-CN" sz="2000" dirty="0" err="1">
                <a:ea typeface="楷体_GB2312" pitchFamily="49" charset="-122"/>
              </a:rPr>
              <a:t>p∈S|x</a:t>
            </a:r>
            <a:r>
              <a:rPr lang="en-US" altLang="zh-CN" sz="2000" dirty="0">
                <a:ea typeface="楷体_GB2312" pitchFamily="49" charset="-122"/>
              </a:rPr>
              <a:t>(p)&gt;m}</a:t>
            </a:r>
          </a:p>
          <a:p>
            <a:pPr>
              <a:spcBef>
                <a:spcPct val="50000"/>
              </a:spcBef>
            </a:pPr>
            <a:r>
              <a:rPr lang="en-US" altLang="zh-CN" sz="2000" dirty="0">
                <a:ea typeface="楷体_GB2312" pitchFamily="49" charset="-122"/>
              </a:rPr>
              <a:t>2</a:t>
            </a:r>
            <a:r>
              <a:rPr lang="zh-CN" altLang="en-US" sz="2000" dirty="0">
                <a:ea typeface="楷体_GB2312" pitchFamily="49" charset="-122"/>
              </a:rPr>
              <a:t>、</a:t>
            </a:r>
            <a:r>
              <a:rPr lang="en-US" altLang="zh-CN" sz="2000" dirty="0">
                <a:ea typeface="楷体_GB2312" pitchFamily="49" charset="-122"/>
              </a:rPr>
              <a:t>d1=</a:t>
            </a:r>
            <a:r>
              <a:rPr lang="en-US" altLang="zh-CN" sz="2000" b="1" dirty="0">
                <a:ea typeface="楷体_GB2312" pitchFamily="49" charset="-122"/>
              </a:rPr>
              <a:t>cpair2</a:t>
            </a:r>
            <a:r>
              <a:rPr lang="en-US" altLang="zh-CN" sz="2000" dirty="0">
                <a:ea typeface="楷体_GB2312" pitchFamily="49" charset="-122"/>
              </a:rPr>
              <a:t>(S1);</a:t>
            </a:r>
          </a:p>
          <a:p>
            <a:pPr>
              <a:spcBef>
                <a:spcPct val="50000"/>
              </a:spcBef>
            </a:pPr>
            <a:r>
              <a:rPr lang="en-US" altLang="zh-CN" sz="2000" dirty="0">
                <a:ea typeface="楷体_GB2312" pitchFamily="49" charset="-122"/>
              </a:rPr>
              <a:t>      d2=</a:t>
            </a:r>
            <a:r>
              <a:rPr lang="en-US" altLang="zh-CN" sz="2000" b="1" dirty="0">
                <a:ea typeface="楷体_GB2312" pitchFamily="49" charset="-122"/>
              </a:rPr>
              <a:t>cpair2</a:t>
            </a:r>
            <a:r>
              <a:rPr lang="en-US" altLang="zh-CN" sz="2000" dirty="0">
                <a:ea typeface="楷体_GB2312" pitchFamily="49" charset="-122"/>
              </a:rPr>
              <a:t>(S2);</a:t>
            </a:r>
          </a:p>
          <a:p>
            <a:pPr>
              <a:spcBef>
                <a:spcPct val="50000"/>
              </a:spcBef>
            </a:pPr>
            <a:r>
              <a:rPr lang="en-US" altLang="zh-CN" sz="2000" dirty="0">
                <a:ea typeface="楷体_GB2312" pitchFamily="49" charset="-122"/>
              </a:rPr>
              <a:t>3</a:t>
            </a:r>
            <a:r>
              <a:rPr lang="zh-CN" altLang="en-US" sz="2000" dirty="0">
                <a:ea typeface="楷体_GB2312" pitchFamily="49" charset="-122"/>
              </a:rPr>
              <a:t>、</a:t>
            </a:r>
            <a:r>
              <a:rPr lang="en-US" altLang="zh-CN" sz="2000" dirty="0" err="1">
                <a:ea typeface="楷体_GB2312" pitchFamily="49" charset="-122"/>
              </a:rPr>
              <a:t>dm</a:t>
            </a:r>
            <a:r>
              <a:rPr lang="en-US" altLang="zh-CN" sz="2000" dirty="0">
                <a:ea typeface="楷体_GB2312" pitchFamily="49" charset="-122"/>
              </a:rPr>
              <a:t>=</a:t>
            </a:r>
            <a:r>
              <a:rPr lang="en-US" altLang="zh-CN" sz="2000" b="1" dirty="0">
                <a:ea typeface="楷体_GB2312" pitchFamily="49" charset="-122"/>
              </a:rPr>
              <a:t>min</a:t>
            </a:r>
            <a:r>
              <a:rPr lang="en-US" altLang="zh-CN" sz="2000" dirty="0">
                <a:ea typeface="楷体_GB2312" pitchFamily="49" charset="-122"/>
              </a:rPr>
              <a:t>(d1,d2);</a:t>
            </a:r>
          </a:p>
        </p:txBody>
      </p:sp>
      <p:sp>
        <p:nvSpPr>
          <p:cNvPr id="174084" name="Text Box 4"/>
          <p:cNvSpPr txBox="1">
            <a:spLocks noChangeArrowheads="1"/>
          </p:cNvSpPr>
          <p:nvPr/>
        </p:nvSpPr>
        <p:spPr bwMode="auto">
          <a:xfrm>
            <a:off x="3852862" y="981075"/>
            <a:ext cx="5327650" cy="424731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1800" dirty="0">
                <a:ea typeface="楷体_GB2312" pitchFamily="49" charset="-122"/>
              </a:rPr>
              <a:t>4</a:t>
            </a:r>
            <a:r>
              <a:rPr lang="zh-CN" altLang="en-US" sz="1800" dirty="0">
                <a:ea typeface="楷体_GB2312" pitchFamily="49" charset="-122"/>
              </a:rPr>
              <a:t>、设</a:t>
            </a:r>
            <a:r>
              <a:rPr lang="en-US" altLang="zh-CN" sz="1800" dirty="0">
                <a:ea typeface="楷体_GB2312" pitchFamily="49" charset="-122"/>
              </a:rPr>
              <a:t>P1</a:t>
            </a:r>
            <a:r>
              <a:rPr lang="zh-CN" altLang="en-US" sz="1800" dirty="0">
                <a:ea typeface="楷体_GB2312" pitchFamily="49" charset="-122"/>
              </a:rPr>
              <a:t>是</a:t>
            </a:r>
            <a:r>
              <a:rPr lang="en-US" altLang="zh-CN" sz="1800" dirty="0">
                <a:ea typeface="楷体_GB2312" pitchFamily="49" charset="-122"/>
              </a:rPr>
              <a:t>S1</a:t>
            </a:r>
            <a:r>
              <a:rPr lang="zh-CN" altLang="en-US" sz="1800" dirty="0">
                <a:ea typeface="楷体_GB2312" pitchFamily="49" charset="-122"/>
              </a:rPr>
              <a:t>中距垂直分割线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之内的所有点组成的集合；</a:t>
            </a:r>
          </a:p>
          <a:p>
            <a:r>
              <a:rPr lang="zh-CN" altLang="en-US" sz="1800" dirty="0">
                <a:ea typeface="楷体_GB2312" pitchFamily="49" charset="-122"/>
              </a:rPr>
              <a:t>      </a:t>
            </a:r>
            <a:r>
              <a:rPr lang="en-US" altLang="zh-CN" sz="1800" dirty="0">
                <a:ea typeface="楷体_GB2312" pitchFamily="49" charset="-122"/>
              </a:rPr>
              <a:t>P2</a:t>
            </a:r>
            <a:r>
              <a:rPr lang="zh-CN" altLang="en-US" sz="1800" dirty="0">
                <a:ea typeface="楷体_GB2312" pitchFamily="49" charset="-122"/>
              </a:rPr>
              <a:t>是</a:t>
            </a:r>
            <a:r>
              <a:rPr lang="en-US" altLang="zh-CN" sz="1800" dirty="0">
                <a:ea typeface="楷体_GB2312" pitchFamily="49" charset="-122"/>
              </a:rPr>
              <a:t>S2</a:t>
            </a:r>
            <a:r>
              <a:rPr lang="zh-CN" altLang="en-US" sz="1800" dirty="0">
                <a:ea typeface="楷体_GB2312" pitchFamily="49" charset="-122"/>
              </a:rPr>
              <a:t>中距分割线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之内所有点组成的集合；</a:t>
            </a:r>
          </a:p>
          <a:p>
            <a:r>
              <a:rPr lang="zh-CN" altLang="en-US" sz="1800" dirty="0">
                <a:ea typeface="楷体_GB2312" pitchFamily="49" charset="-122"/>
              </a:rPr>
              <a:t>      </a:t>
            </a:r>
            <a:r>
              <a:rPr lang="zh-CN" altLang="en-US" sz="1800" b="1" dirty="0">
                <a:ea typeface="楷体_GB2312" pitchFamily="49" charset="-122"/>
              </a:rPr>
              <a:t>将</a:t>
            </a:r>
            <a:r>
              <a:rPr lang="en-US" altLang="zh-CN" sz="1800" b="1" dirty="0">
                <a:ea typeface="楷体_GB2312" pitchFamily="49" charset="-122"/>
              </a:rPr>
              <a:t>P1</a:t>
            </a:r>
            <a:r>
              <a:rPr lang="zh-CN" altLang="en-US" sz="1800" b="1" dirty="0">
                <a:ea typeface="楷体_GB2312" pitchFamily="49" charset="-122"/>
              </a:rPr>
              <a:t>和</a:t>
            </a:r>
            <a:r>
              <a:rPr lang="en-US" altLang="zh-CN" sz="1800" b="1" dirty="0">
                <a:ea typeface="楷体_GB2312" pitchFamily="49" charset="-122"/>
              </a:rPr>
              <a:t>P2</a:t>
            </a:r>
            <a:r>
              <a:rPr lang="zh-CN" altLang="en-US" sz="1800" b="1" dirty="0">
                <a:ea typeface="楷体_GB2312" pitchFamily="49" charset="-122"/>
              </a:rPr>
              <a:t>中点依其</a:t>
            </a:r>
            <a:r>
              <a:rPr lang="en-US" altLang="zh-CN" sz="1800" b="1" dirty="0">
                <a:ea typeface="楷体_GB2312" pitchFamily="49" charset="-122"/>
              </a:rPr>
              <a:t>y</a:t>
            </a:r>
            <a:r>
              <a:rPr lang="zh-CN" altLang="en-US" sz="1800" b="1" dirty="0">
                <a:ea typeface="楷体_GB2312" pitchFamily="49" charset="-122"/>
              </a:rPr>
              <a:t>坐标值排序；</a:t>
            </a:r>
          </a:p>
          <a:p>
            <a:r>
              <a:rPr lang="zh-CN" altLang="en-US" sz="1800" dirty="0">
                <a:ea typeface="楷体_GB2312" pitchFamily="49" charset="-122"/>
              </a:rPr>
              <a:t>      并设</a:t>
            </a:r>
            <a:r>
              <a:rPr lang="en-US" altLang="zh-CN" sz="1800" dirty="0">
                <a:ea typeface="楷体_GB2312" pitchFamily="49" charset="-122"/>
              </a:rPr>
              <a:t>X</a:t>
            </a:r>
            <a:r>
              <a:rPr lang="zh-CN" altLang="en-US" sz="1800" dirty="0">
                <a:ea typeface="楷体_GB2312" pitchFamily="49" charset="-122"/>
              </a:rPr>
              <a:t>和</a:t>
            </a:r>
            <a:r>
              <a:rPr lang="en-US" altLang="zh-CN" sz="1800" dirty="0">
                <a:ea typeface="楷体_GB2312" pitchFamily="49" charset="-122"/>
              </a:rPr>
              <a:t>Y</a:t>
            </a:r>
            <a:r>
              <a:rPr lang="zh-CN" altLang="en-US" sz="1800" dirty="0">
                <a:ea typeface="楷体_GB2312" pitchFamily="49" charset="-122"/>
              </a:rPr>
              <a:t>是相应的已排好序的点列；</a:t>
            </a:r>
          </a:p>
          <a:p>
            <a:r>
              <a:rPr lang="en-US" altLang="zh-CN" sz="1800" dirty="0">
                <a:ea typeface="楷体_GB2312" pitchFamily="49" charset="-122"/>
              </a:rPr>
              <a:t>5</a:t>
            </a:r>
            <a:r>
              <a:rPr lang="zh-CN" altLang="en-US" sz="1800" dirty="0">
                <a:ea typeface="楷体_GB2312" pitchFamily="49" charset="-122"/>
              </a:rPr>
              <a:t>、通过扫描</a:t>
            </a:r>
            <a:r>
              <a:rPr lang="en-US" altLang="zh-CN" sz="1800" dirty="0">
                <a:ea typeface="楷体_GB2312" pitchFamily="49" charset="-122"/>
              </a:rPr>
              <a:t>X</a:t>
            </a:r>
            <a:r>
              <a:rPr lang="zh-CN" altLang="en-US" sz="1800" dirty="0">
                <a:ea typeface="楷体_GB2312" pitchFamily="49" charset="-122"/>
              </a:rPr>
              <a:t>以及对于</a:t>
            </a:r>
            <a:r>
              <a:rPr lang="en-US" altLang="zh-CN" sz="1800" dirty="0">
                <a:ea typeface="楷体_GB2312" pitchFamily="49" charset="-122"/>
              </a:rPr>
              <a:t>X</a:t>
            </a:r>
            <a:r>
              <a:rPr lang="zh-CN" altLang="en-US" sz="1800" dirty="0">
                <a:ea typeface="楷体_GB2312" pitchFamily="49" charset="-122"/>
              </a:rPr>
              <a:t>中每个点检查</a:t>
            </a:r>
            <a:r>
              <a:rPr lang="en-US" altLang="zh-CN" sz="1800" dirty="0">
                <a:ea typeface="楷体_GB2312" pitchFamily="49" charset="-122"/>
              </a:rPr>
              <a:t>Y</a:t>
            </a:r>
            <a:r>
              <a:rPr lang="zh-CN" altLang="en-US" sz="1800" dirty="0">
                <a:ea typeface="楷体_GB2312" pitchFamily="49" charset="-122"/>
              </a:rPr>
              <a:t>中与其距离在</a:t>
            </a:r>
            <a:r>
              <a:rPr lang="en-US" altLang="zh-CN" sz="1800" dirty="0" err="1">
                <a:ea typeface="楷体_GB2312" pitchFamily="49" charset="-122"/>
              </a:rPr>
              <a:t>dm</a:t>
            </a:r>
            <a:r>
              <a:rPr lang="zh-CN" altLang="en-US" sz="1800" dirty="0">
                <a:ea typeface="楷体_GB2312" pitchFamily="49" charset="-122"/>
              </a:rPr>
              <a:t>之内的所有点</a:t>
            </a:r>
            <a:r>
              <a:rPr lang="en-US" altLang="zh-CN" sz="1800" dirty="0">
                <a:ea typeface="楷体_GB2312" pitchFamily="49" charset="-122"/>
              </a:rPr>
              <a:t>(</a:t>
            </a:r>
            <a:r>
              <a:rPr lang="zh-CN" altLang="en-US" sz="1800" dirty="0">
                <a:ea typeface="楷体_GB2312" pitchFamily="49" charset="-122"/>
              </a:rPr>
              <a:t>最多</a:t>
            </a:r>
            <a:r>
              <a:rPr lang="en-US" altLang="zh-CN" sz="1800" dirty="0">
                <a:ea typeface="楷体_GB2312" pitchFamily="49" charset="-122"/>
              </a:rPr>
              <a:t>6</a:t>
            </a:r>
            <a:r>
              <a:rPr lang="zh-CN" altLang="en-US" sz="1800" dirty="0">
                <a:ea typeface="楷体_GB2312" pitchFamily="49" charset="-122"/>
              </a:rPr>
              <a:t>个</a:t>
            </a:r>
            <a:r>
              <a:rPr lang="en-US" altLang="zh-CN" sz="1800" dirty="0">
                <a:ea typeface="楷体_GB2312" pitchFamily="49" charset="-122"/>
              </a:rPr>
              <a:t>)</a:t>
            </a:r>
            <a:r>
              <a:rPr lang="zh-CN" altLang="en-US" sz="1800" dirty="0">
                <a:ea typeface="楷体_GB2312" pitchFamily="49" charset="-122"/>
              </a:rPr>
              <a:t>可以完成合并；</a:t>
            </a:r>
          </a:p>
          <a:p>
            <a:r>
              <a:rPr lang="zh-CN" altLang="en-US" sz="1800" dirty="0">
                <a:ea typeface="楷体_GB2312" pitchFamily="49" charset="-122"/>
              </a:rPr>
              <a:t>      当</a:t>
            </a:r>
            <a:r>
              <a:rPr lang="en-US" altLang="zh-CN" sz="1800" dirty="0">
                <a:ea typeface="楷体_GB2312" pitchFamily="49" charset="-122"/>
              </a:rPr>
              <a:t>X</a:t>
            </a:r>
            <a:r>
              <a:rPr lang="zh-CN" altLang="en-US" sz="1800" dirty="0">
                <a:ea typeface="楷体_GB2312" pitchFamily="49" charset="-122"/>
              </a:rPr>
              <a:t>中的扫描指针逐次向上移动时，</a:t>
            </a:r>
            <a:r>
              <a:rPr lang="en-US" altLang="zh-CN" sz="1800" dirty="0">
                <a:ea typeface="楷体_GB2312" pitchFamily="49" charset="-122"/>
              </a:rPr>
              <a:t>Y</a:t>
            </a:r>
            <a:r>
              <a:rPr lang="zh-CN" altLang="en-US" sz="1800" dirty="0">
                <a:ea typeface="楷体_GB2312" pitchFamily="49" charset="-122"/>
              </a:rPr>
              <a:t>中的扫描指针可在宽为</a:t>
            </a:r>
            <a:r>
              <a:rPr lang="en-US" altLang="zh-CN" sz="1800" dirty="0">
                <a:ea typeface="楷体_GB2312" pitchFamily="49" charset="-122"/>
              </a:rPr>
              <a:t>2dm</a:t>
            </a:r>
            <a:r>
              <a:rPr lang="zh-CN" altLang="en-US" sz="1800" dirty="0">
                <a:ea typeface="楷体_GB2312" pitchFamily="49" charset="-122"/>
              </a:rPr>
              <a:t>的区间内移动；</a:t>
            </a:r>
          </a:p>
          <a:p>
            <a:r>
              <a:rPr lang="zh-CN" altLang="en-US" sz="1800" dirty="0">
                <a:ea typeface="楷体_GB2312" pitchFamily="49" charset="-122"/>
              </a:rPr>
              <a:t>      设</a:t>
            </a:r>
            <a:r>
              <a:rPr lang="en-US" altLang="zh-CN" sz="1800" dirty="0">
                <a:ea typeface="楷体_GB2312" pitchFamily="49" charset="-122"/>
              </a:rPr>
              <a:t>dl</a:t>
            </a:r>
            <a:r>
              <a:rPr lang="zh-CN" altLang="en-US" sz="1800" dirty="0">
                <a:ea typeface="楷体_GB2312" pitchFamily="49" charset="-122"/>
              </a:rPr>
              <a:t>是按这种扫描方式找到的点对间的最小距离；</a:t>
            </a:r>
          </a:p>
          <a:p>
            <a:r>
              <a:rPr lang="en-US" altLang="zh-CN" sz="1800" dirty="0">
                <a:ea typeface="楷体_GB2312" pitchFamily="49" charset="-122"/>
              </a:rPr>
              <a:t>6</a:t>
            </a:r>
            <a:r>
              <a:rPr lang="zh-CN" altLang="en-US" sz="1800" dirty="0">
                <a:ea typeface="楷体_GB2312" pitchFamily="49" charset="-122"/>
              </a:rPr>
              <a:t>、</a:t>
            </a:r>
            <a:r>
              <a:rPr lang="en-US" altLang="zh-CN" sz="1800" dirty="0">
                <a:ea typeface="楷体_GB2312" pitchFamily="49" charset="-122"/>
              </a:rPr>
              <a:t>d=</a:t>
            </a:r>
            <a:r>
              <a:rPr lang="en-US" altLang="zh-CN" sz="1800" b="1" dirty="0">
                <a:ea typeface="楷体_GB2312" pitchFamily="49" charset="-122"/>
              </a:rPr>
              <a:t>min</a:t>
            </a:r>
            <a:r>
              <a:rPr lang="en-US" altLang="zh-CN" sz="1800" dirty="0">
                <a:ea typeface="楷体_GB2312" pitchFamily="49" charset="-122"/>
              </a:rPr>
              <a:t>(</a:t>
            </a:r>
            <a:r>
              <a:rPr lang="en-US" altLang="zh-CN" sz="1800" dirty="0" err="1">
                <a:ea typeface="楷体_GB2312" pitchFamily="49" charset="-122"/>
              </a:rPr>
              <a:t>dm,dl</a:t>
            </a:r>
            <a:r>
              <a:rPr lang="en-US" altLang="zh-CN" sz="1800" dirty="0">
                <a:ea typeface="楷体_GB2312" pitchFamily="49" charset="-122"/>
              </a:rPr>
              <a:t>);</a:t>
            </a:r>
          </a:p>
          <a:p>
            <a:r>
              <a:rPr lang="en-US" altLang="zh-CN" sz="1800" dirty="0">
                <a:ea typeface="楷体_GB2312" pitchFamily="49" charset="-122"/>
              </a:rPr>
              <a:t>      </a:t>
            </a:r>
            <a:r>
              <a:rPr lang="en-US" altLang="zh-CN" sz="1800" b="1" dirty="0">
                <a:ea typeface="楷体_GB2312" pitchFamily="49" charset="-122"/>
              </a:rPr>
              <a:t>return</a:t>
            </a:r>
            <a:r>
              <a:rPr lang="en-US" altLang="zh-CN" sz="1800" dirty="0">
                <a:ea typeface="楷体_GB2312" pitchFamily="49" charset="-122"/>
              </a:rPr>
              <a:t> d;</a:t>
            </a:r>
          </a:p>
          <a:p>
            <a:r>
              <a:rPr lang="en-US" altLang="zh-CN" sz="1800" dirty="0">
                <a:ea typeface="楷体_GB2312" pitchFamily="49" charset="-122"/>
              </a:rPr>
              <a:t>}</a:t>
            </a:r>
          </a:p>
          <a:p>
            <a:endParaRPr lang="en-US" altLang="zh-CN" sz="1800" dirty="0">
              <a:ea typeface="楷体_GB2312" pitchFamily="49" charset="-122"/>
            </a:endParaRPr>
          </a:p>
        </p:txBody>
      </p:sp>
      <p:sp>
        <p:nvSpPr>
          <p:cNvPr id="174085"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174089" name="Text Box 9"/>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那一步是常数时间？？</a:t>
            </a:r>
          </a:p>
        </p:txBody>
      </p:sp>
      <p:sp>
        <p:nvSpPr>
          <p:cNvPr id="174090" name="Text Box 10"/>
          <p:cNvSpPr txBox="1">
            <a:spLocks noChangeArrowheads="1"/>
          </p:cNvSpPr>
          <p:nvPr/>
        </p:nvSpPr>
        <p:spPr bwMode="auto">
          <a:xfrm>
            <a:off x="250825" y="6092825"/>
            <a:ext cx="5508625" cy="461665"/>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b="1">
                <a:solidFill>
                  <a:schemeClr val="bg1"/>
                </a:solidFill>
                <a:effectLst>
                  <a:outerShdw blurRad="38100" dist="38100" dir="2700000" algn="tl">
                    <a:srgbClr val="000000"/>
                  </a:outerShdw>
                </a:effectLst>
                <a:ea typeface="楷体_GB2312" pitchFamily="49" charset="-122"/>
              </a:rPr>
              <a:t>第</a:t>
            </a:r>
            <a:r>
              <a:rPr lang="en-US" altLang="zh-CN" b="1">
                <a:solidFill>
                  <a:schemeClr val="bg1"/>
                </a:solidFill>
                <a:effectLst>
                  <a:outerShdw blurRad="38100" dist="38100" dir="2700000" algn="tl">
                    <a:srgbClr val="000000"/>
                  </a:outerShdw>
                </a:effectLst>
                <a:ea typeface="楷体_GB2312" pitchFamily="49" charset="-122"/>
              </a:rPr>
              <a:t>3</a:t>
            </a:r>
            <a:r>
              <a:rPr lang="zh-CN" altLang="en-US" b="1">
                <a:solidFill>
                  <a:schemeClr val="bg1"/>
                </a:solidFill>
                <a:effectLst>
                  <a:outerShdw blurRad="38100" dist="38100" dir="2700000" algn="tl">
                    <a:srgbClr val="000000"/>
                  </a:outerShdw>
                </a:effectLst>
                <a:ea typeface="楷体_GB2312" pitchFamily="49" charset="-122"/>
              </a:rPr>
              <a:t>步和第</a:t>
            </a:r>
            <a:r>
              <a:rPr lang="en-US" altLang="zh-CN" b="1">
                <a:solidFill>
                  <a:schemeClr val="bg1"/>
                </a:solidFill>
                <a:effectLst>
                  <a:outerShdw blurRad="38100" dist="38100" dir="2700000" algn="tl">
                    <a:srgbClr val="000000"/>
                  </a:outerShdw>
                </a:effectLst>
                <a:ea typeface="楷体_GB2312" pitchFamily="49" charset="-122"/>
              </a:rPr>
              <a:t>6</a:t>
            </a:r>
            <a:r>
              <a:rPr lang="zh-CN" altLang="en-US" b="1">
                <a:solidFill>
                  <a:schemeClr val="bg1"/>
                </a:solidFill>
                <a:effectLst>
                  <a:outerShdw blurRad="38100" dist="38100" dir="2700000" algn="tl">
                    <a:srgbClr val="000000"/>
                  </a:outerShdw>
                </a:effectLst>
                <a:ea typeface="楷体_GB2312" pitchFamily="49" charset="-122"/>
              </a:rPr>
              <a:t>步是常数时间。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089"/>
                                        </p:tgtEl>
                                        <p:attrNameLst>
                                          <p:attrName>style.visibility</p:attrName>
                                        </p:attrNameLst>
                                      </p:cBhvr>
                                      <p:to>
                                        <p:strVal val="visible"/>
                                      </p:to>
                                    </p:set>
                                    <p:animEffect transition="in" filter="blinds(horizontal)">
                                      <p:cBhvr>
                                        <p:cTn id="7" dur="500"/>
                                        <p:tgtEl>
                                          <p:spTgt spid="1740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090"/>
                                        </p:tgtEl>
                                        <p:attrNameLst>
                                          <p:attrName>style.visibility</p:attrName>
                                        </p:attrNameLst>
                                      </p:cBhvr>
                                      <p:to>
                                        <p:strVal val="visible"/>
                                      </p:to>
                                    </p:set>
                                    <p:animEffect transition="in" filter="blinds(horizontal)">
                                      <p:cBhvr>
                                        <p:cTn id="12" dur="500"/>
                                        <p:tgtEl>
                                          <p:spTgt spid="174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9" grpId="0" animBg="1"/>
      <p:bldP spid="17409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dirty="0">
                <a:ea typeface="楷体_GB2312" pitchFamily="49" charset="-122"/>
              </a:rPr>
              <a:t>double </a:t>
            </a:r>
            <a:r>
              <a:rPr lang="en-US" altLang="zh-CN" sz="2000" b="1" dirty="0">
                <a:ea typeface="楷体_GB2312" pitchFamily="49" charset="-122"/>
              </a:rPr>
              <a:t>cpair2</a:t>
            </a:r>
            <a:r>
              <a:rPr lang="en-US" altLang="zh-CN" sz="2000" dirty="0">
                <a:ea typeface="楷体_GB2312" pitchFamily="49" charset="-122"/>
              </a:rPr>
              <a:t>(S)</a:t>
            </a:r>
          </a:p>
          <a:p>
            <a:pPr>
              <a:spcBef>
                <a:spcPct val="50000"/>
              </a:spcBef>
            </a:pPr>
            <a:r>
              <a:rPr lang="en-US" altLang="zh-CN" sz="2000" dirty="0">
                <a:ea typeface="楷体_GB2312" pitchFamily="49" charset="-122"/>
              </a:rPr>
              <a:t>{</a:t>
            </a:r>
          </a:p>
          <a:p>
            <a:pPr>
              <a:spcBef>
                <a:spcPct val="50000"/>
              </a:spcBef>
            </a:pPr>
            <a:r>
              <a:rPr lang="en-US" altLang="zh-CN" sz="2000" dirty="0">
                <a:ea typeface="楷体_GB2312" pitchFamily="49" charset="-122"/>
              </a:rPr>
              <a:t>      n=|S|;</a:t>
            </a:r>
          </a:p>
          <a:p>
            <a:pPr>
              <a:spcBef>
                <a:spcPct val="50000"/>
              </a:spcBef>
            </a:pPr>
            <a:r>
              <a:rPr lang="en-US" altLang="zh-CN" sz="2000" dirty="0">
                <a:ea typeface="楷体_GB2312" pitchFamily="49" charset="-122"/>
              </a:rPr>
              <a:t>      </a:t>
            </a:r>
            <a:r>
              <a:rPr lang="en-US" altLang="zh-CN" sz="2000" b="1" dirty="0">
                <a:ea typeface="楷体_GB2312" pitchFamily="49" charset="-122"/>
              </a:rPr>
              <a:t>if</a:t>
            </a:r>
            <a:r>
              <a:rPr lang="en-US" altLang="zh-CN" sz="2000" dirty="0">
                <a:ea typeface="楷体_GB2312" pitchFamily="49" charset="-122"/>
              </a:rPr>
              <a:t> (n &lt; 2) </a:t>
            </a:r>
            <a:r>
              <a:rPr lang="en-US" altLang="zh-CN" sz="2000" b="1" dirty="0">
                <a:ea typeface="楷体_GB2312" pitchFamily="49" charset="-122"/>
              </a:rPr>
              <a:t>return</a:t>
            </a:r>
            <a:r>
              <a:rPr lang="en-US" altLang="zh-CN" sz="2000" dirty="0">
                <a:ea typeface="楷体_GB2312" pitchFamily="49" charset="-122"/>
              </a:rPr>
              <a:t> false;</a:t>
            </a:r>
          </a:p>
          <a:p>
            <a:pPr>
              <a:spcBef>
                <a:spcPct val="50000"/>
              </a:spcBef>
            </a:pPr>
            <a:r>
              <a:rPr lang="en-US" altLang="zh-CN" sz="2000" dirty="0">
                <a:ea typeface="楷体_GB2312" pitchFamily="49" charset="-122"/>
              </a:rPr>
              <a:t>1</a:t>
            </a:r>
            <a:r>
              <a:rPr lang="zh-CN" altLang="en-US" sz="2000" dirty="0">
                <a:ea typeface="楷体_GB2312" pitchFamily="49" charset="-122"/>
              </a:rPr>
              <a:t>、</a:t>
            </a:r>
            <a:r>
              <a:rPr lang="en-US" altLang="zh-CN" sz="2000" dirty="0">
                <a:ea typeface="楷体_GB2312" pitchFamily="49" charset="-122"/>
              </a:rPr>
              <a:t>m=S</a:t>
            </a:r>
            <a:r>
              <a:rPr lang="zh-CN" altLang="en-US" sz="2000" dirty="0">
                <a:ea typeface="楷体_GB2312" pitchFamily="49" charset="-122"/>
              </a:rPr>
              <a:t>中各点</a:t>
            </a:r>
            <a:r>
              <a:rPr lang="en-US" altLang="zh-CN" sz="2000" dirty="0">
                <a:ea typeface="楷体_GB2312" pitchFamily="49" charset="-122"/>
              </a:rPr>
              <a:t>x</a:t>
            </a:r>
            <a:r>
              <a:rPr lang="zh-CN" altLang="en-US" sz="2000" dirty="0">
                <a:ea typeface="楷体_GB2312" pitchFamily="49" charset="-122"/>
              </a:rPr>
              <a:t>间坐标的中位数</a:t>
            </a:r>
            <a:r>
              <a:rPr lang="en-US" altLang="zh-CN" sz="2000" dirty="0">
                <a:ea typeface="楷体_GB2312" pitchFamily="49" charset="-122"/>
              </a:rPr>
              <a:t>;</a:t>
            </a:r>
          </a:p>
          <a:p>
            <a:pPr>
              <a:spcBef>
                <a:spcPct val="50000"/>
              </a:spcBef>
            </a:pPr>
            <a:r>
              <a:rPr lang="en-US" altLang="zh-CN" sz="2000" dirty="0">
                <a:ea typeface="楷体_GB2312" pitchFamily="49" charset="-122"/>
              </a:rPr>
              <a:t>      </a:t>
            </a:r>
            <a:r>
              <a:rPr lang="zh-CN" altLang="en-US" sz="2000" dirty="0">
                <a:ea typeface="楷体_GB2312" pitchFamily="49" charset="-122"/>
              </a:rPr>
              <a:t>构造</a:t>
            </a:r>
            <a:r>
              <a:rPr lang="en-US" altLang="zh-CN" sz="2000" dirty="0">
                <a:ea typeface="楷体_GB2312" pitchFamily="49" charset="-122"/>
              </a:rPr>
              <a:t>S1</a:t>
            </a:r>
            <a:r>
              <a:rPr lang="zh-CN" altLang="en-US" sz="2000" dirty="0">
                <a:ea typeface="楷体_GB2312" pitchFamily="49" charset="-122"/>
              </a:rPr>
              <a:t>和</a:t>
            </a:r>
            <a:r>
              <a:rPr lang="en-US" altLang="zh-CN" sz="2000" dirty="0">
                <a:ea typeface="楷体_GB2312" pitchFamily="49" charset="-122"/>
              </a:rPr>
              <a:t>S2</a:t>
            </a:r>
            <a:r>
              <a:rPr lang="zh-CN" altLang="en-US" sz="2000" dirty="0">
                <a:ea typeface="楷体_GB2312" pitchFamily="49" charset="-122"/>
              </a:rPr>
              <a:t>；</a:t>
            </a:r>
          </a:p>
          <a:p>
            <a:pPr>
              <a:spcBef>
                <a:spcPct val="50000"/>
              </a:spcBef>
            </a:pPr>
            <a:r>
              <a:rPr lang="zh-CN" altLang="en-US" sz="2000" dirty="0">
                <a:ea typeface="楷体_GB2312" pitchFamily="49" charset="-122"/>
              </a:rPr>
              <a:t>      </a:t>
            </a:r>
            <a:r>
              <a:rPr lang="en-US" altLang="zh-CN" sz="2000" dirty="0">
                <a:ea typeface="楷体_GB2312" pitchFamily="49" charset="-122"/>
              </a:rPr>
              <a:t>//S1={</a:t>
            </a:r>
            <a:r>
              <a:rPr lang="en-US" altLang="zh-CN" sz="2000" dirty="0" err="1">
                <a:ea typeface="楷体_GB2312" pitchFamily="49" charset="-122"/>
              </a:rPr>
              <a:t>p∈S|x</a:t>
            </a:r>
            <a:r>
              <a:rPr lang="en-US" altLang="zh-CN" sz="2000" dirty="0">
                <a:ea typeface="楷体_GB2312" pitchFamily="49" charset="-122"/>
              </a:rPr>
              <a:t>(p)&lt;=m}, </a:t>
            </a:r>
          </a:p>
          <a:p>
            <a:pPr>
              <a:spcBef>
                <a:spcPct val="50000"/>
              </a:spcBef>
            </a:pPr>
            <a:r>
              <a:rPr lang="en-US" altLang="zh-CN" sz="2000" dirty="0">
                <a:ea typeface="楷体_GB2312" pitchFamily="49" charset="-122"/>
              </a:rPr>
              <a:t>     S2={</a:t>
            </a:r>
            <a:r>
              <a:rPr lang="en-US" altLang="zh-CN" sz="2000" dirty="0" err="1">
                <a:ea typeface="楷体_GB2312" pitchFamily="49" charset="-122"/>
              </a:rPr>
              <a:t>p∈S|x</a:t>
            </a:r>
            <a:r>
              <a:rPr lang="en-US" altLang="zh-CN" sz="2000" dirty="0">
                <a:ea typeface="楷体_GB2312" pitchFamily="49" charset="-122"/>
              </a:rPr>
              <a:t>(p)&gt;m}</a:t>
            </a:r>
          </a:p>
          <a:p>
            <a:pPr>
              <a:spcBef>
                <a:spcPct val="50000"/>
              </a:spcBef>
            </a:pPr>
            <a:r>
              <a:rPr lang="en-US" altLang="zh-CN" sz="2000" dirty="0">
                <a:ea typeface="楷体_GB2312" pitchFamily="49" charset="-122"/>
              </a:rPr>
              <a:t>2</a:t>
            </a:r>
            <a:r>
              <a:rPr lang="zh-CN" altLang="en-US" sz="2000" dirty="0">
                <a:ea typeface="楷体_GB2312" pitchFamily="49" charset="-122"/>
              </a:rPr>
              <a:t>、</a:t>
            </a:r>
            <a:r>
              <a:rPr lang="en-US" altLang="zh-CN" sz="2000" dirty="0">
                <a:ea typeface="楷体_GB2312" pitchFamily="49" charset="-122"/>
              </a:rPr>
              <a:t>d1=</a:t>
            </a:r>
            <a:r>
              <a:rPr lang="en-US" altLang="zh-CN" sz="2000" b="1" dirty="0">
                <a:ea typeface="楷体_GB2312" pitchFamily="49" charset="-122"/>
              </a:rPr>
              <a:t>cpair2</a:t>
            </a:r>
            <a:r>
              <a:rPr lang="en-US" altLang="zh-CN" sz="2000" dirty="0">
                <a:ea typeface="楷体_GB2312" pitchFamily="49" charset="-122"/>
              </a:rPr>
              <a:t>(S1);</a:t>
            </a:r>
          </a:p>
          <a:p>
            <a:pPr>
              <a:spcBef>
                <a:spcPct val="50000"/>
              </a:spcBef>
            </a:pPr>
            <a:r>
              <a:rPr lang="en-US" altLang="zh-CN" sz="2000" dirty="0">
                <a:ea typeface="楷体_GB2312" pitchFamily="49" charset="-122"/>
              </a:rPr>
              <a:t>      d2=</a:t>
            </a:r>
            <a:r>
              <a:rPr lang="en-US" altLang="zh-CN" sz="2000" b="1" dirty="0">
                <a:ea typeface="楷体_GB2312" pitchFamily="49" charset="-122"/>
              </a:rPr>
              <a:t>cpair2</a:t>
            </a:r>
            <a:r>
              <a:rPr lang="en-US" altLang="zh-CN" sz="2000" dirty="0">
                <a:ea typeface="楷体_GB2312" pitchFamily="49" charset="-122"/>
              </a:rPr>
              <a:t>(S2);</a:t>
            </a:r>
          </a:p>
          <a:p>
            <a:pPr>
              <a:spcBef>
                <a:spcPct val="50000"/>
              </a:spcBef>
            </a:pPr>
            <a:r>
              <a:rPr lang="en-US" altLang="zh-CN" sz="2000" dirty="0">
                <a:ea typeface="楷体_GB2312" pitchFamily="49" charset="-122"/>
              </a:rPr>
              <a:t>3</a:t>
            </a:r>
            <a:r>
              <a:rPr lang="zh-CN" altLang="en-US" sz="2000" dirty="0">
                <a:ea typeface="楷体_GB2312" pitchFamily="49" charset="-122"/>
              </a:rPr>
              <a:t>、</a:t>
            </a:r>
            <a:r>
              <a:rPr lang="en-US" altLang="zh-CN" sz="2000" dirty="0" err="1">
                <a:ea typeface="楷体_GB2312" pitchFamily="49" charset="-122"/>
              </a:rPr>
              <a:t>dm</a:t>
            </a:r>
            <a:r>
              <a:rPr lang="en-US" altLang="zh-CN" sz="2000" dirty="0">
                <a:ea typeface="楷体_GB2312" pitchFamily="49" charset="-122"/>
              </a:rPr>
              <a:t>=</a:t>
            </a:r>
            <a:r>
              <a:rPr lang="en-US" altLang="zh-CN" sz="2000" b="1" dirty="0">
                <a:ea typeface="楷体_GB2312" pitchFamily="49" charset="-122"/>
              </a:rPr>
              <a:t>min</a:t>
            </a:r>
            <a:r>
              <a:rPr lang="en-US" altLang="zh-CN" sz="2000" dirty="0">
                <a:ea typeface="楷体_GB2312" pitchFamily="49" charset="-122"/>
              </a:rPr>
              <a:t>(d1,d2);</a:t>
            </a:r>
          </a:p>
        </p:txBody>
      </p:sp>
      <p:sp>
        <p:nvSpPr>
          <p:cNvPr id="245763" name="Text Box 3"/>
          <p:cNvSpPr txBox="1">
            <a:spLocks noChangeArrowheads="1"/>
          </p:cNvSpPr>
          <p:nvPr/>
        </p:nvSpPr>
        <p:spPr bwMode="auto">
          <a:xfrm>
            <a:off x="3852862" y="981075"/>
            <a:ext cx="5327650" cy="424731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1800" dirty="0">
                <a:ea typeface="楷体_GB2312" pitchFamily="49" charset="-122"/>
              </a:rPr>
              <a:t>4</a:t>
            </a:r>
            <a:r>
              <a:rPr lang="zh-CN" altLang="en-US" sz="1800" dirty="0">
                <a:ea typeface="楷体_GB2312" pitchFamily="49" charset="-122"/>
              </a:rPr>
              <a:t>、设</a:t>
            </a:r>
            <a:r>
              <a:rPr lang="en-US" altLang="zh-CN" sz="1800" dirty="0">
                <a:ea typeface="楷体_GB2312" pitchFamily="49" charset="-122"/>
              </a:rPr>
              <a:t>P1</a:t>
            </a:r>
            <a:r>
              <a:rPr lang="zh-CN" altLang="en-US" sz="1800" dirty="0">
                <a:ea typeface="楷体_GB2312" pitchFamily="49" charset="-122"/>
              </a:rPr>
              <a:t>是</a:t>
            </a:r>
            <a:r>
              <a:rPr lang="en-US" altLang="zh-CN" sz="1800" dirty="0">
                <a:ea typeface="楷体_GB2312" pitchFamily="49" charset="-122"/>
              </a:rPr>
              <a:t>S1</a:t>
            </a:r>
            <a:r>
              <a:rPr lang="zh-CN" altLang="en-US" sz="1800" dirty="0">
                <a:ea typeface="楷体_GB2312" pitchFamily="49" charset="-122"/>
              </a:rPr>
              <a:t>中距垂直分割线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之内的所有点组成的集合；</a:t>
            </a:r>
          </a:p>
          <a:p>
            <a:r>
              <a:rPr lang="zh-CN" altLang="en-US" sz="1800" dirty="0">
                <a:ea typeface="楷体_GB2312" pitchFamily="49" charset="-122"/>
              </a:rPr>
              <a:t>      </a:t>
            </a:r>
            <a:r>
              <a:rPr lang="en-US" altLang="zh-CN" sz="1800" dirty="0">
                <a:ea typeface="楷体_GB2312" pitchFamily="49" charset="-122"/>
              </a:rPr>
              <a:t>P2</a:t>
            </a:r>
            <a:r>
              <a:rPr lang="zh-CN" altLang="en-US" sz="1800" dirty="0">
                <a:ea typeface="楷体_GB2312" pitchFamily="49" charset="-122"/>
              </a:rPr>
              <a:t>是</a:t>
            </a:r>
            <a:r>
              <a:rPr lang="en-US" altLang="zh-CN" sz="1800" dirty="0">
                <a:ea typeface="楷体_GB2312" pitchFamily="49" charset="-122"/>
              </a:rPr>
              <a:t>S2</a:t>
            </a:r>
            <a:r>
              <a:rPr lang="zh-CN" altLang="en-US" sz="1800" dirty="0">
                <a:ea typeface="楷体_GB2312" pitchFamily="49" charset="-122"/>
              </a:rPr>
              <a:t>中距分割线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之内所有点组成的集合；</a:t>
            </a:r>
          </a:p>
          <a:p>
            <a:r>
              <a:rPr lang="zh-CN" altLang="en-US" sz="1800" dirty="0">
                <a:ea typeface="楷体_GB2312" pitchFamily="49" charset="-122"/>
              </a:rPr>
              <a:t>      </a:t>
            </a:r>
            <a:r>
              <a:rPr lang="zh-CN" altLang="en-US" sz="1800" b="1" dirty="0">
                <a:ea typeface="楷体_GB2312" pitchFamily="49" charset="-122"/>
              </a:rPr>
              <a:t>将</a:t>
            </a:r>
            <a:r>
              <a:rPr lang="en-US" altLang="zh-CN" sz="1800" b="1" dirty="0">
                <a:ea typeface="楷体_GB2312" pitchFamily="49" charset="-122"/>
              </a:rPr>
              <a:t>P1</a:t>
            </a:r>
            <a:r>
              <a:rPr lang="zh-CN" altLang="en-US" sz="1800" b="1" dirty="0">
                <a:ea typeface="楷体_GB2312" pitchFamily="49" charset="-122"/>
              </a:rPr>
              <a:t>和</a:t>
            </a:r>
            <a:r>
              <a:rPr lang="en-US" altLang="zh-CN" sz="1800" b="1" dirty="0">
                <a:ea typeface="楷体_GB2312" pitchFamily="49" charset="-122"/>
              </a:rPr>
              <a:t>P2</a:t>
            </a:r>
            <a:r>
              <a:rPr lang="zh-CN" altLang="en-US" sz="1800" b="1" dirty="0">
                <a:ea typeface="楷体_GB2312" pitchFamily="49" charset="-122"/>
              </a:rPr>
              <a:t>中点依其</a:t>
            </a:r>
            <a:r>
              <a:rPr lang="en-US" altLang="zh-CN" sz="1800" b="1" dirty="0">
                <a:ea typeface="楷体_GB2312" pitchFamily="49" charset="-122"/>
              </a:rPr>
              <a:t>y</a:t>
            </a:r>
            <a:r>
              <a:rPr lang="zh-CN" altLang="en-US" sz="1800" b="1" dirty="0">
                <a:ea typeface="楷体_GB2312" pitchFamily="49" charset="-122"/>
              </a:rPr>
              <a:t>坐标值排序；</a:t>
            </a:r>
          </a:p>
          <a:p>
            <a:r>
              <a:rPr lang="zh-CN" altLang="en-US" sz="1800" dirty="0">
                <a:ea typeface="楷体_GB2312" pitchFamily="49" charset="-122"/>
              </a:rPr>
              <a:t>      并设</a:t>
            </a:r>
            <a:r>
              <a:rPr lang="en-US" altLang="zh-CN" sz="1800" dirty="0">
                <a:ea typeface="楷体_GB2312" pitchFamily="49" charset="-122"/>
              </a:rPr>
              <a:t>X</a:t>
            </a:r>
            <a:r>
              <a:rPr lang="zh-CN" altLang="en-US" sz="1800" dirty="0">
                <a:ea typeface="楷体_GB2312" pitchFamily="49" charset="-122"/>
              </a:rPr>
              <a:t>和</a:t>
            </a:r>
            <a:r>
              <a:rPr lang="en-US" altLang="zh-CN" sz="1800" dirty="0">
                <a:ea typeface="楷体_GB2312" pitchFamily="49" charset="-122"/>
              </a:rPr>
              <a:t>Y</a:t>
            </a:r>
            <a:r>
              <a:rPr lang="zh-CN" altLang="en-US" sz="1800" dirty="0">
                <a:ea typeface="楷体_GB2312" pitchFamily="49" charset="-122"/>
              </a:rPr>
              <a:t>是相应的已排好序的点列；</a:t>
            </a:r>
          </a:p>
          <a:p>
            <a:r>
              <a:rPr lang="en-US" altLang="zh-CN" sz="1800" dirty="0">
                <a:ea typeface="楷体_GB2312" pitchFamily="49" charset="-122"/>
              </a:rPr>
              <a:t>5</a:t>
            </a:r>
            <a:r>
              <a:rPr lang="zh-CN" altLang="en-US" sz="1800" dirty="0">
                <a:ea typeface="楷体_GB2312" pitchFamily="49" charset="-122"/>
              </a:rPr>
              <a:t>、通过扫描</a:t>
            </a:r>
            <a:r>
              <a:rPr lang="en-US" altLang="zh-CN" sz="1800" dirty="0">
                <a:ea typeface="楷体_GB2312" pitchFamily="49" charset="-122"/>
              </a:rPr>
              <a:t>X</a:t>
            </a:r>
            <a:r>
              <a:rPr lang="zh-CN" altLang="en-US" sz="1800" dirty="0">
                <a:ea typeface="楷体_GB2312" pitchFamily="49" charset="-122"/>
              </a:rPr>
              <a:t>以及对于</a:t>
            </a:r>
            <a:r>
              <a:rPr lang="en-US" altLang="zh-CN" sz="1800" dirty="0">
                <a:ea typeface="楷体_GB2312" pitchFamily="49" charset="-122"/>
              </a:rPr>
              <a:t>X</a:t>
            </a:r>
            <a:r>
              <a:rPr lang="zh-CN" altLang="en-US" sz="1800" dirty="0">
                <a:ea typeface="楷体_GB2312" pitchFamily="49" charset="-122"/>
              </a:rPr>
              <a:t>中每个点检查</a:t>
            </a:r>
            <a:r>
              <a:rPr lang="en-US" altLang="zh-CN" sz="1800" dirty="0">
                <a:ea typeface="楷体_GB2312" pitchFamily="49" charset="-122"/>
              </a:rPr>
              <a:t>Y</a:t>
            </a:r>
            <a:r>
              <a:rPr lang="zh-CN" altLang="en-US" sz="1800" dirty="0">
                <a:ea typeface="楷体_GB2312" pitchFamily="49" charset="-122"/>
              </a:rPr>
              <a:t>中与其距离在</a:t>
            </a:r>
            <a:r>
              <a:rPr lang="en-US" altLang="zh-CN" sz="1800" dirty="0" err="1">
                <a:ea typeface="楷体_GB2312" pitchFamily="49" charset="-122"/>
              </a:rPr>
              <a:t>dm</a:t>
            </a:r>
            <a:r>
              <a:rPr lang="zh-CN" altLang="en-US" sz="1800" dirty="0">
                <a:ea typeface="楷体_GB2312" pitchFamily="49" charset="-122"/>
              </a:rPr>
              <a:t>之内的所有点</a:t>
            </a:r>
            <a:r>
              <a:rPr lang="en-US" altLang="zh-CN" sz="1800" dirty="0">
                <a:ea typeface="楷体_GB2312" pitchFamily="49" charset="-122"/>
              </a:rPr>
              <a:t>(</a:t>
            </a:r>
            <a:r>
              <a:rPr lang="zh-CN" altLang="en-US" sz="1800" dirty="0">
                <a:ea typeface="楷体_GB2312" pitchFamily="49" charset="-122"/>
              </a:rPr>
              <a:t>最多</a:t>
            </a:r>
            <a:r>
              <a:rPr lang="en-US" altLang="zh-CN" sz="1800" dirty="0">
                <a:ea typeface="楷体_GB2312" pitchFamily="49" charset="-122"/>
              </a:rPr>
              <a:t>6</a:t>
            </a:r>
            <a:r>
              <a:rPr lang="zh-CN" altLang="en-US" sz="1800" dirty="0">
                <a:ea typeface="楷体_GB2312" pitchFamily="49" charset="-122"/>
              </a:rPr>
              <a:t>个</a:t>
            </a:r>
            <a:r>
              <a:rPr lang="en-US" altLang="zh-CN" sz="1800" dirty="0">
                <a:ea typeface="楷体_GB2312" pitchFamily="49" charset="-122"/>
              </a:rPr>
              <a:t>)</a:t>
            </a:r>
            <a:r>
              <a:rPr lang="zh-CN" altLang="en-US" sz="1800" dirty="0">
                <a:ea typeface="楷体_GB2312" pitchFamily="49" charset="-122"/>
              </a:rPr>
              <a:t>可以完成合并；</a:t>
            </a:r>
          </a:p>
          <a:p>
            <a:r>
              <a:rPr lang="zh-CN" altLang="en-US" sz="1800" dirty="0">
                <a:ea typeface="楷体_GB2312" pitchFamily="49" charset="-122"/>
              </a:rPr>
              <a:t>      当</a:t>
            </a:r>
            <a:r>
              <a:rPr lang="en-US" altLang="zh-CN" sz="1800" dirty="0">
                <a:ea typeface="楷体_GB2312" pitchFamily="49" charset="-122"/>
              </a:rPr>
              <a:t>X</a:t>
            </a:r>
            <a:r>
              <a:rPr lang="zh-CN" altLang="en-US" sz="1800" dirty="0">
                <a:ea typeface="楷体_GB2312" pitchFamily="49" charset="-122"/>
              </a:rPr>
              <a:t>中的扫描指针逐次向上移动时，</a:t>
            </a:r>
            <a:r>
              <a:rPr lang="en-US" altLang="zh-CN" sz="1800" dirty="0">
                <a:ea typeface="楷体_GB2312" pitchFamily="49" charset="-122"/>
              </a:rPr>
              <a:t>Y</a:t>
            </a:r>
            <a:r>
              <a:rPr lang="zh-CN" altLang="en-US" sz="1800" dirty="0">
                <a:ea typeface="楷体_GB2312" pitchFamily="49" charset="-122"/>
              </a:rPr>
              <a:t>中的扫描指针可在宽为</a:t>
            </a:r>
            <a:r>
              <a:rPr lang="en-US" altLang="zh-CN" sz="1800" dirty="0">
                <a:ea typeface="楷体_GB2312" pitchFamily="49" charset="-122"/>
              </a:rPr>
              <a:t>2dm</a:t>
            </a:r>
            <a:r>
              <a:rPr lang="zh-CN" altLang="en-US" sz="1800" dirty="0">
                <a:ea typeface="楷体_GB2312" pitchFamily="49" charset="-122"/>
              </a:rPr>
              <a:t>的区间内移动；</a:t>
            </a:r>
          </a:p>
          <a:p>
            <a:r>
              <a:rPr lang="zh-CN" altLang="en-US" sz="1800" dirty="0">
                <a:ea typeface="楷体_GB2312" pitchFamily="49" charset="-122"/>
              </a:rPr>
              <a:t>      设</a:t>
            </a:r>
            <a:r>
              <a:rPr lang="en-US" altLang="zh-CN" sz="1800" dirty="0">
                <a:ea typeface="楷体_GB2312" pitchFamily="49" charset="-122"/>
              </a:rPr>
              <a:t>dl</a:t>
            </a:r>
            <a:r>
              <a:rPr lang="zh-CN" altLang="en-US" sz="1800" dirty="0">
                <a:ea typeface="楷体_GB2312" pitchFamily="49" charset="-122"/>
              </a:rPr>
              <a:t>是按这种扫描方式找到的点对间的最小距离；</a:t>
            </a:r>
          </a:p>
          <a:p>
            <a:r>
              <a:rPr lang="en-US" altLang="zh-CN" sz="1800" dirty="0">
                <a:ea typeface="楷体_GB2312" pitchFamily="49" charset="-122"/>
              </a:rPr>
              <a:t>6</a:t>
            </a:r>
            <a:r>
              <a:rPr lang="zh-CN" altLang="en-US" sz="1800" dirty="0">
                <a:ea typeface="楷体_GB2312" pitchFamily="49" charset="-122"/>
              </a:rPr>
              <a:t>、</a:t>
            </a:r>
            <a:r>
              <a:rPr lang="en-US" altLang="zh-CN" sz="1800" dirty="0">
                <a:ea typeface="楷体_GB2312" pitchFamily="49" charset="-122"/>
              </a:rPr>
              <a:t>d=</a:t>
            </a:r>
            <a:r>
              <a:rPr lang="en-US" altLang="zh-CN" sz="1800" b="1" dirty="0">
                <a:ea typeface="楷体_GB2312" pitchFamily="49" charset="-122"/>
              </a:rPr>
              <a:t>min</a:t>
            </a:r>
            <a:r>
              <a:rPr lang="en-US" altLang="zh-CN" sz="1800" dirty="0">
                <a:ea typeface="楷体_GB2312" pitchFamily="49" charset="-122"/>
              </a:rPr>
              <a:t>(</a:t>
            </a:r>
            <a:r>
              <a:rPr lang="en-US" altLang="zh-CN" sz="1800" dirty="0" err="1">
                <a:ea typeface="楷体_GB2312" pitchFamily="49" charset="-122"/>
              </a:rPr>
              <a:t>dm,dl</a:t>
            </a:r>
            <a:r>
              <a:rPr lang="en-US" altLang="zh-CN" sz="1800" dirty="0">
                <a:ea typeface="楷体_GB2312" pitchFamily="49" charset="-122"/>
              </a:rPr>
              <a:t>);</a:t>
            </a:r>
          </a:p>
          <a:p>
            <a:r>
              <a:rPr lang="en-US" altLang="zh-CN" sz="1800" dirty="0">
                <a:ea typeface="楷体_GB2312" pitchFamily="49" charset="-122"/>
              </a:rPr>
              <a:t>      </a:t>
            </a:r>
            <a:r>
              <a:rPr lang="en-US" altLang="zh-CN" sz="1800" b="1" dirty="0">
                <a:ea typeface="楷体_GB2312" pitchFamily="49" charset="-122"/>
              </a:rPr>
              <a:t>return</a:t>
            </a:r>
            <a:r>
              <a:rPr lang="en-US" altLang="zh-CN" sz="1800" dirty="0">
                <a:ea typeface="楷体_GB2312" pitchFamily="49" charset="-122"/>
              </a:rPr>
              <a:t> d;</a:t>
            </a:r>
          </a:p>
          <a:p>
            <a:r>
              <a:rPr lang="en-US" altLang="zh-CN" sz="1800" dirty="0">
                <a:ea typeface="楷体_GB2312" pitchFamily="49" charset="-122"/>
              </a:rPr>
              <a:t>}</a:t>
            </a:r>
          </a:p>
          <a:p>
            <a:endParaRPr lang="en-US" altLang="zh-CN" sz="1800" dirty="0">
              <a:ea typeface="楷体_GB2312" pitchFamily="49" charset="-122"/>
            </a:endParaRPr>
          </a:p>
        </p:txBody>
      </p:sp>
      <p:sp>
        <p:nvSpPr>
          <p:cNvPr id="245764" name="Rectangle 4"/>
          <p:cNvSpPr>
            <a:spLocks noChangeArrowheads="1"/>
          </p:cNvSpPr>
          <p:nvPr/>
        </p:nvSpPr>
        <p:spPr bwMode="auto">
          <a:xfrm>
            <a:off x="0" y="3000345"/>
            <a:ext cx="184731" cy="40011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sz="2000"/>
          </a:p>
        </p:txBody>
      </p:sp>
      <p:sp>
        <p:nvSpPr>
          <p:cNvPr id="245765" name="Text Box 5"/>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那一步是线性时间？？</a:t>
            </a:r>
          </a:p>
        </p:txBody>
      </p:sp>
      <p:sp>
        <p:nvSpPr>
          <p:cNvPr id="245766" name="Text Box 6"/>
          <p:cNvSpPr txBox="1">
            <a:spLocks noChangeArrowheads="1"/>
          </p:cNvSpPr>
          <p:nvPr/>
        </p:nvSpPr>
        <p:spPr bwMode="auto">
          <a:xfrm>
            <a:off x="250825" y="6092825"/>
            <a:ext cx="5508625" cy="461665"/>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b="1">
                <a:solidFill>
                  <a:schemeClr val="bg1"/>
                </a:solidFill>
                <a:effectLst>
                  <a:outerShdw blurRad="38100" dist="38100" dir="2700000" algn="tl">
                    <a:srgbClr val="000000"/>
                  </a:outerShdw>
                </a:effectLst>
                <a:ea typeface="楷体_GB2312" pitchFamily="49" charset="-122"/>
              </a:rPr>
              <a:t>第</a:t>
            </a:r>
            <a:r>
              <a:rPr lang="en-US" altLang="zh-CN" b="1">
                <a:solidFill>
                  <a:schemeClr val="bg1"/>
                </a:solidFill>
                <a:effectLst>
                  <a:outerShdw blurRad="38100" dist="38100" dir="2700000" algn="tl">
                    <a:srgbClr val="000000"/>
                  </a:outerShdw>
                </a:effectLst>
                <a:ea typeface="楷体_GB2312" pitchFamily="49" charset="-122"/>
              </a:rPr>
              <a:t>1</a:t>
            </a:r>
            <a:r>
              <a:rPr lang="zh-CN" altLang="en-US" b="1">
                <a:solidFill>
                  <a:schemeClr val="bg1"/>
                </a:solidFill>
                <a:effectLst>
                  <a:outerShdw blurRad="38100" dist="38100" dir="2700000" algn="tl">
                    <a:srgbClr val="000000"/>
                  </a:outerShdw>
                </a:effectLst>
                <a:ea typeface="楷体_GB2312" pitchFamily="49" charset="-122"/>
              </a:rPr>
              <a:t>步和第</a:t>
            </a:r>
            <a:r>
              <a:rPr lang="en-US" altLang="zh-CN" b="1">
                <a:solidFill>
                  <a:schemeClr val="bg1"/>
                </a:solidFill>
                <a:effectLst>
                  <a:outerShdw blurRad="38100" dist="38100" dir="2700000" algn="tl">
                    <a:srgbClr val="000000"/>
                  </a:outerShdw>
                </a:effectLst>
                <a:ea typeface="楷体_GB2312" pitchFamily="49" charset="-122"/>
              </a:rPr>
              <a:t>5</a:t>
            </a:r>
            <a:r>
              <a:rPr lang="zh-CN" altLang="en-US" b="1">
                <a:solidFill>
                  <a:schemeClr val="bg1"/>
                </a:solidFill>
                <a:effectLst>
                  <a:outerShdw blurRad="38100" dist="38100" dir="2700000" algn="tl">
                    <a:srgbClr val="000000"/>
                  </a:outerShdw>
                </a:effectLst>
                <a:ea typeface="楷体_GB2312" pitchFamily="49" charset="-122"/>
              </a:rPr>
              <a:t>步是线性时间。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65"/>
                                        </p:tgtEl>
                                        <p:attrNameLst>
                                          <p:attrName>style.visibility</p:attrName>
                                        </p:attrNameLst>
                                      </p:cBhvr>
                                      <p:to>
                                        <p:strVal val="visible"/>
                                      </p:to>
                                    </p:set>
                                    <p:animEffect transition="in" filter="blinds(horizontal)">
                                      <p:cBhvr>
                                        <p:cTn id="7" dur="500"/>
                                        <p:tgtEl>
                                          <p:spTgt spid="2457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66"/>
                                        </p:tgtEl>
                                        <p:attrNameLst>
                                          <p:attrName>style.visibility</p:attrName>
                                        </p:attrNameLst>
                                      </p:cBhvr>
                                      <p:to>
                                        <p:strVal val="visible"/>
                                      </p:to>
                                    </p:set>
                                    <p:animEffect transition="in" filter="blinds(horizontal)">
                                      <p:cBhvr>
                                        <p:cTn id="12" dur="500"/>
                                        <p:tgtEl>
                                          <p:spTgt spid="2457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000" fill="hold"/>
                                        <p:tgtEl>
                                          <p:spTgt spid="245762">
                                            <p:txEl>
                                              <p:pRg st="4" end="4"/>
                                            </p:txEl>
                                          </p:spTgt>
                                        </p:tgtEl>
                                        <p:attrNameLst>
                                          <p:attrName>style.color</p:attrName>
                                        </p:attrNameLst>
                                      </p:cBhvr>
                                      <p:to>
                                        <a:srgbClr val="CC0000"/>
                                      </p:to>
                                    </p:animClr>
                                  </p:childTnLst>
                                </p:cTn>
                              </p:par>
                              <p:par>
                                <p:cTn id="17" presetID="3" presetClass="emph" presetSubtype="2" fill="hold" nodeType="withEffect">
                                  <p:stCondLst>
                                    <p:cond delay="0"/>
                                  </p:stCondLst>
                                  <p:childTnLst>
                                    <p:animClr clrSpc="rgb" dir="cw">
                                      <p:cBhvr override="childStyle">
                                        <p:cTn id="18" dur="2000" fill="hold"/>
                                        <p:tgtEl>
                                          <p:spTgt spid="245762">
                                            <p:txEl>
                                              <p:pRg st="5" end="5"/>
                                            </p:txEl>
                                          </p:spTgt>
                                        </p:tgtEl>
                                        <p:attrNameLst>
                                          <p:attrName>style.color</p:attrName>
                                        </p:attrNameLst>
                                      </p:cBhvr>
                                      <p:to>
                                        <a:srgbClr val="CC0000"/>
                                      </p:to>
                                    </p:animClr>
                                  </p:childTnLst>
                                </p:cTn>
                              </p:par>
                              <p:par>
                                <p:cTn id="19" presetID="3" presetClass="emph" presetSubtype="2" fill="hold" nodeType="withEffect">
                                  <p:stCondLst>
                                    <p:cond delay="0"/>
                                  </p:stCondLst>
                                  <p:childTnLst>
                                    <p:animClr clrSpc="rgb" dir="cw">
                                      <p:cBhvr override="childStyle">
                                        <p:cTn id="20" dur="2000" fill="hold"/>
                                        <p:tgtEl>
                                          <p:spTgt spid="245762">
                                            <p:txEl>
                                              <p:pRg st="6" end="6"/>
                                            </p:txEl>
                                          </p:spTgt>
                                        </p:tgtEl>
                                        <p:attrNameLst>
                                          <p:attrName>style.color</p:attrName>
                                        </p:attrNameLst>
                                      </p:cBhvr>
                                      <p:to>
                                        <a:srgbClr val="CC0000"/>
                                      </p:to>
                                    </p:animClr>
                                  </p:childTnLst>
                                </p:cTn>
                              </p:par>
                              <p:par>
                                <p:cTn id="21" presetID="3" presetClass="emph" presetSubtype="2" fill="hold" nodeType="withEffect">
                                  <p:stCondLst>
                                    <p:cond delay="0"/>
                                  </p:stCondLst>
                                  <p:childTnLst>
                                    <p:animClr clrSpc="rgb" dir="cw">
                                      <p:cBhvr override="childStyle">
                                        <p:cTn id="22" dur="2000" fill="hold"/>
                                        <p:tgtEl>
                                          <p:spTgt spid="245762">
                                            <p:txEl>
                                              <p:pRg st="7" end="7"/>
                                            </p:txEl>
                                          </p:spTgt>
                                        </p:tgtEl>
                                        <p:attrNameLst>
                                          <p:attrName>style.color</p:attrName>
                                        </p:attrNameLst>
                                      </p:cBhvr>
                                      <p:to>
                                        <a:srgbClr val="CC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0" fill="hold"/>
                                        <p:tgtEl>
                                          <p:spTgt spid="245763">
                                            <p:txEl>
                                              <p:pRg st="4" end="4"/>
                                            </p:txEl>
                                          </p:spTgt>
                                        </p:tgtEl>
                                        <p:attrNameLst>
                                          <p:attrName>style.color</p:attrName>
                                        </p:attrNameLst>
                                      </p:cBhvr>
                                      <p:to>
                                        <a:srgbClr val="CC0000"/>
                                      </p:to>
                                    </p:animClr>
                                  </p:childTnLst>
                                </p:cTn>
                              </p:par>
                              <p:par>
                                <p:cTn id="27" presetID="3" presetClass="emph" presetSubtype="2" fill="hold" nodeType="withEffect">
                                  <p:stCondLst>
                                    <p:cond delay="0"/>
                                  </p:stCondLst>
                                  <p:childTnLst>
                                    <p:animClr clrSpc="rgb" dir="cw">
                                      <p:cBhvr override="childStyle">
                                        <p:cTn id="28" dur="2000" fill="hold"/>
                                        <p:tgtEl>
                                          <p:spTgt spid="245763">
                                            <p:txEl>
                                              <p:pRg st="5" end="5"/>
                                            </p:txEl>
                                          </p:spTgt>
                                        </p:tgtEl>
                                        <p:attrNameLst>
                                          <p:attrName>style.color</p:attrName>
                                        </p:attrNameLst>
                                      </p:cBhvr>
                                      <p:to>
                                        <a:srgbClr val="CC0000"/>
                                      </p:to>
                                    </p:animClr>
                                  </p:childTnLst>
                                </p:cTn>
                              </p:par>
                              <p:par>
                                <p:cTn id="29" presetID="3" presetClass="emph" presetSubtype="2" fill="hold" nodeType="withEffect">
                                  <p:stCondLst>
                                    <p:cond delay="0"/>
                                  </p:stCondLst>
                                  <p:childTnLst>
                                    <p:animClr clrSpc="rgb" dir="cw">
                                      <p:cBhvr override="childStyle">
                                        <p:cTn id="30" dur="2000" fill="hold"/>
                                        <p:tgtEl>
                                          <p:spTgt spid="245763">
                                            <p:txEl>
                                              <p:pRg st="6" end="6"/>
                                            </p:txEl>
                                          </p:spTgt>
                                        </p:tgtEl>
                                        <p:attrNameLst>
                                          <p:attrName>style.color</p:attrName>
                                        </p:attrNameLst>
                                      </p:cBhvr>
                                      <p:to>
                                        <a:srgbClr val="CC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5" grpId="0" animBg="1"/>
      <p:bldP spid="245766"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a:ea typeface="楷体_GB2312" pitchFamily="49" charset="-122"/>
              </a:rPr>
              <a:t>double </a:t>
            </a:r>
            <a:r>
              <a:rPr lang="en-US" altLang="zh-CN" sz="2000" b="1">
                <a:ea typeface="楷体_GB2312" pitchFamily="49" charset="-122"/>
              </a:rPr>
              <a:t>cpair2</a:t>
            </a:r>
            <a:r>
              <a:rPr lang="en-US" altLang="zh-CN" sz="2000">
                <a:ea typeface="楷体_GB2312" pitchFamily="49" charset="-122"/>
              </a:rPr>
              <a:t>(S)</a:t>
            </a:r>
          </a:p>
          <a:p>
            <a:pPr>
              <a:spcBef>
                <a:spcPct val="50000"/>
              </a:spcBef>
            </a:pPr>
            <a:r>
              <a:rPr lang="en-US" altLang="zh-CN" sz="2000">
                <a:ea typeface="楷体_GB2312" pitchFamily="49" charset="-122"/>
              </a:rPr>
              <a:t>{</a:t>
            </a:r>
          </a:p>
          <a:p>
            <a:pPr>
              <a:spcBef>
                <a:spcPct val="50000"/>
              </a:spcBef>
            </a:pPr>
            <a:r>
              <a:rPr lang="en-US" altLang="zh-CN" sz="2000">
                <a:ea typeface="楷体_GB2312" pitchFamily="49" charset="-122"/>
              </a:rPr>
              <a:t>      n=|S|;</a:t>
            </a:r>
          </a:p>
          <a:p>
            <a:pPr>
              <a:spcBef>
                <a:spcPct val="50000"/>
              </a:spcBef>
            </a:pPr>
            <a:r>
              <a:rPr lang="en-US" altLang="zh-CN" sz="2000">
                <a:ea typeface="楷体_GB2312" pitchFamily="49" charset="-122"/>
              </a:rPr>
              <a:t>      </a:t>
            </a:r>
            <a:r>
              <a:rPr lang="en-US" altLang="zh-CN" sz="2000" b="1">
                <a:ea typeface="楷体_GB2312" pitchFamily="49" charset="-122"/>
              </a:rPr>
              <a:t>if</a:t>
            </a:r>
            <a:r>
              <a:rPr lang="en-US" altLang="zh-CN" sz="2000">
                <a:ea typeface="楷体_GB2312" pitchFamily="49" charset="-122"/>
              </a:rPr>
              <a:t> (n &lt; 2) </a:t>
            </a:r>
            <a:r>
              <a:rPr lang="en-US" altLang="zh-CN" sz="2000" b="1">
                <a:ea typeface="楷体_GB2312" pitchFamily="49" charset="-122"/>
              </a:rPr>
              <a:t>return</a:t>
            </a:r>
            <a:r>
              <a:rPr lang="en-US" altLang="zh-CN" sz="2000">
                <a:ea typeface="楷体_GB2312" pitchFamily="49" charset="-122"/>
              </a:rPr>
              <a:t> ;</a:t>
            </a:r>
          </a:p>
          <a:p>
            <a:pPr>
              <a:spcBef>
                <a:spcPct val="50000"/>
              </a:spcBef>
            </a:pPr>
            <a:r>
              <a:rPr lang="en-US" altLang="zh-CN" sz="2000">
                <a:ea typeface="楷体_GB2312" pitchFamily="49" charset="-122"/>
              </a:rPr>
              <a:t>1</a:t>
            </a:r>
            <a:r>
              <a:rPr lang="zh-CN" altLang="en-US" sz="2000">
                <a:ea typeface="楷体_GB2312" pitchFamily="49" charset="-122"/>
              </a:rPr>
              <a:t>、</a:t>
            </a:r>
            <a:r>
              <a:rPr lang="en-US" altLang="zh-CN" sz="2000">
                <a:ea typeface="楷体_GB2312" pitchFamily="49" charset="-122"/>
              </a:rPr>
              <a:t>m=S</a:t>
            </a:r>
            <a:r>
              <a:rPr lang="zh-CN" altLang="en-US" sz="2000">
                <a:ea typeface="楷体_GB2312" pitchFamily="49" charset="-122"/>
              </a:rPr>
              <a:t>中各点</a:t>
            </a:r>
            <a:r>
              <a:rPr lang="en-US" altLang="zh-CN" sz="2000">
                <a:ea typeface="楷体_GB2312" pitchFamily="49" charset="-122"/>
              </a:rPr>
              <a:t>x</a:t>
            </a:r>
            <a:r>
              <a:rPr lang="zh-CN" altLang="en-US" sz="2000">
                <a:ea typeface="楷体_GB2312" pitchFamily="49" charset="-122"/>
              </a:rPr>
              <a:t>间坐标的中位数</a:t>
            </a:r>
            <a:r>
              <a:rPr lang="en-US" altLang="zh-CN" sz="2000">
                <a:ea typeface="楷体_GB2312" pitchFamily="49" charset="-122"/>
              </a:rPr>
              <a:t>;</a:t>
            </a:r>
          </a:p>
          <a:p>
            <a:pPr>
              <a:spcBef>
                <a:spcPct val="50000"/>
              </a:spcBef>
            </a:pPr>
            <a:r>
              <a:rPr lang="en-US" altLang="zh-CN" sz="2000">
                <a:ea typeface="楷体_GB2312" pitchFamily="49" charset="-122"/>
              </a:rPr>
              <a:t>      </a:t>
            </a:r>
            <a:r>
              <a:rPr lang="zh-CN" altLang="en-US" sz="2000">
                <a:ea typeface="楷体_GB2312" pitchFamily="49" charset="-122"/>
              </a:rPr>
              <a:t>构造</a:t>
            </a:r>
            <a:r>
              <a:rPr lang="en-US" altLang="zh-CN" sz="2000">
                <a:ea typeface="楷体_GB2312" pitchFamily="49" charset="-122"/>
              </a:rPr>
              <a:t>S1</a:t>
            </a:r>
            <a:r>
              <a:rPr lang="zh-CN" altLang="en-US" sz="2000">
                <a:ea typeface="楷体_GB2312" pitchFamily="49" charset="-122"/>
              </a:rPr>
              <a:t>和</a:t>
            </a:r>
            <a:r>
              <a:rPr lang="en-US" altLang="zh-CN" sz="2000">
                <a:ea typeface="楷体_GB2312" pitchFamily="49" charset="-122"/>
              </a:rPr>
              <a:t>S2</a:t>
            </a:r>
            <a:r>
              <a:rPr lang="zh-CN" altLang="en-US" sz="2000">
                <a:ea typeface="楷体_GB2312" pitchFamily="49" charset="-122"/>
              </a:rPr>
              <a:t>；</a:t>
            </a:r>
          </a:p>
          <a:p>
            <a:pPr>
              <a:spcBef>
                <a:spcPct val="50000"/>
              </a:spcBef>
            </a:pPr>
            <a:r>
              <a:rPr lang="zh-CN" altLang="en-US" sz="2000">
                <a:ea typeface="楷体_GB2312" pitchFamily="49" charset="-122"/>
              </a:rPr>
              <a:t>      </a:t>
            </a:r>
            <a:r>
              <a:rPr lang="en-US" altLang="zh-CN" sz="2000">
                <a:ea typeface="楷体_GB2312" pitchFamily="49" charset="-122"/>
              </a:rPr>
              <a:t>//S1={p∈S|x(p)&lt;=m}, </a:t>
            </a:r>
          </a:p>
          <a:p>
            <a:pPr>
              <a:spcBef>
                <a:spcPct val="50000"/>
              </a:spcBef>
            </a:pPr>
            <a:r>
              <a:rPr lang="en-US" altLang="zh-CN" sz="2000">
                <a:ea typeface="楷体_GB2312" pitchFamily="49" charset="-122"/>
              </a:rPr>
              <a:t>     S2={p∈S|x(p)&gt;m}</a:t>
            </a:r>
          </a:p>
          <a:p>
            <a:pPr>
              <a:spcBef>
                <a:spcPct val="50000"/>
              </a:spcBef>
            </a:pPr>
            <a:r>
              <a:rPr lang="en-US" altLang="zh-CN" sz="2000">
                <a:ea typeface="楷体_GB2312" pitchFamily="49" charset="-122"/>
              </a:rPr>
              <a:t>2</a:t>
            </a:r>
            <a:r>
              <a:rPr lang="zh-CN" altLang="en-US" sz="2000">
                <a:ea typeface="楷体_GB2312" pitchFamily="49" charset="-122"/>
              </a:rPr>
              <a:t>、</a:t>
            </a:r>
            <a:r>
              <a:rPr lang="en-US" altLang="zh-CN" sz="2000">
                <a:ea typeface="楷体_GB2312" pitchFamily="49" charset="-122"/>
              </a:rPr>
              <a:t>d1=</a:t>
            </a:r>
            <a:r>
              <a:rPr lang="en-US" altLang="zh-CN" sz="2000" b="1">
                <a:ea typeface="楷体_GB2312" pitchFamily="49" charset="-122"/>
              </a:rPr>
              <a:t>cpair2</a:t>
            </a:r>
            <a:r>
              <a:rPr lang="en-US" altLang="zh-CN" sz="2000">
                <a:ea typeface="楷体_GB2312" pitchFamily="49" charset="-122"/>
              </a:rPr>
              <a:t>(S1);</a:t>
            </a:r>
          </a:p>
          <a:p>
            <a:pPr>
              <a:spcBef>
                <a:spcPct val="50000"/>
              </a:spcBef>
            </a:pPr>
            <a:r>
              <a:rPr lang="en-US" altLang="zh-CN" sz="2000">
                <a:ea typeface="楷体_GB2312" pitchFamily="49" charset="-122"/>
              </a:rPr>
              <a:t>      d2=</a:t>
            </a:r>
            <a:r>
              <a:rPr lang="en-US" altLang="zh-CN" sz="2000" b="1">
                <a:ea typeface="楷体_GB2312" pitchFamily="49" charset="-122"/>
              </a:rPr>
              <a:t>cpair2</a:t>
            </a:r>
            <a:r>
              <a:rPr lang="en-US" altLang="zh-CN" sz="2000">
                <a:ea typeface="楷体_GB2312" pitchFamily="49" charset="-122"/>
              </a:rPr>
              <a:t>(S2);</a:t>
            </a:r>
          </a:p>
          <a:p>
            <a:pPr>
              <a:spcBef>
                <a:spcPct val="50000"/>
              </a:spcBef>
            </a:pPr>
            <a:r>
              <a:rPr lang="en-US" altLang="zh-CN" sz="2000">
                <a:ea typeface="楷体_GB2312" pitchFamily="49" charset="-122"/>
              </a:rPr>
              <a:t>3</a:t>
            </a:r>
            <a:r>
              <a:rPr lang="zh-CN" altLang="en-US" sz="2000">
                <a:ea typeface="楷体_GB2312" pitchFamily="49" charset="-122"/>
              </a:rPr>
              <a:t>、</a:t>
            </a:r>
            <a:r>
              <a:rPr lang="en-US" altLang="zh-CN" sz="2000">
                <a:ea typeface="楷体_GB2312" pitchFamily="49" charset="-122"/>
              </a:rPr>
              <a:t>dm=</a:t>
            </a:r>
            <a:r>
              <a:rPr lang="en-US" altLang="zh-CN" sz="2000" b="1">
                <a:ea typeface="楷体_GB2312" pitchFamily="49" charset="-122"/>
              </a:rPr>
              <a:t>min</a:t>
            </a:r>
            <a:r>
              <a:rPr lang="en-US" altLang="zh-CN" sz="2000">
                <a:ea typeface="楷体_GB2312" pitchFamily="49" charset="-122"/>
              </a:rPr>
              <a:t>(d1,d2);</a:t>
            </a:r>
          </a:p>
        </p:txBody>
      </p:sp>
      <p:sp>
        <p:nvSpPr>
          <p:cNvPr id="246787" name="Text Box 3"/>
          <p:cNvSpPr txBox="1">
            <a:spLocks noChangeArrowheads="1"/>
          </p:cNvSpPr>
          <p:nvPr/>
        </p:nvSpPr>
        <p:spPr bwMode="auto">
          <a:xfrm>
            <a:off x="3852862" y="981075"/>
            <a:ext cx="5327650" cy="424731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1800" dirty="0">
                <a:ea typeface="楷体_GB2312" pitchFamily="49" charset="-122"/>
              </a:rPr>
              <a:t>4</a:t>
            </a:r>
            <a:r>
              <a:rPr lang="zh-CN" altLang="en-US" sz="1800" dirty="0">
                <a:ea typeface="楷体_GB2312" pitchFamily="49" charset="-122"/>
              </a:rPr>
              <a:t>、设</a:t>
            </a:r>
            <a:r>
              <a:rPr lang="en-US" altLang="zh-CN" sz="1800" dirty="0">
                <a:ea typeface="楷体_GB2312" pitchFamily="49" charset="-122"/>
              </a:rPr>
              <a:t>P1</a:t>
            </a:r>
            <a:r>
              <a:rPr lang="zh-CN" altLang="en-US" sz="1800" dirty="0">
                <a:ea typeface="楷体_GB2312" pitchFamily="49" charset="-122"/>
              </a:rPr>
              <a:t>是</a:t>
            </a:r>
            <a:r>
              <a:rPr lang="en-US" altLang="zh-CN" sz="1800" dirty="0">
                <a:ea typeface="楷体_GB2312" pitchFamily="49" charset="-122"/>
              </a:rPr>
              <a:t>S1</a:t>
            </a:r>
            <a:r>
              <a:rPr lang="zh-CN" altLang="en-US" sz="1800" dirty="0">
                <a:ea typeface="楷体_GB2312" pitchFamily="49" charset="-122"/>
              </a:rPr>
              <a:t>中距垂直分割线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之内的所有点组成的集合；</a:t>
            </a:r>
          </a:p>
          <a:p>
            <a:r>
              <a:rPr lang="zh-CN" altLang="en-US" sz="1800" dirty="0">
                <a:ea typeface="楷体_GB2312" pitchFamily="49" charset="-122"/>
              </a:rPr>
              <a:t>      </a:t>
            </a:r>
            <a:r>
              <a:rPr lang="en-US" altLang="zh-CN" sz="1800" dirty="0">
                <a:ea typeface="楷体_GB2312" pitchFamily="49" charset="-122"/>
              </a:rPr>
              <a:t>P2</a:t>
            </a:r>
            <a:r>
              <a:rPr lang="zh-CN" altLang="en-US" sz="1800" dirty="0">
                <a:ea typeface="楷体_GB2312" pitchFamily="49" charset="-122"/>
              </a:rPr>
              <a:t>是</a:t>
            </a:r>
            <a:r>
              <a:rPr lang="en-US" altLang="zh-CN" sz="1800" dirty="0">
                <a:ea typeface="楷体_GB2312" pitchFamily="49" charset="-122"/>
              </a:rPr>
              <a:t>S2</a:t>
            </a:r>
            <a:r>
              <a:rPr lang="zh-CN" altLang="en-US" sz="1800" dirty="0">
                <a:ea typeface="楷体_GB2312" pitchFamily="49" charset="-122"/>
              </a:rPr>
              <a:t>中距分割线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之内所有点组成的集合；</a:t>
            </a:r>
          </a:p>
          <a:p>
            <a:r>
              <a:rPr lang="zh-CN" altLang="en-US" sz="1800" dirty="0">
                <a:ea typeface="楷体_GB2312" pitchFamily="49" charset="-122"/>
              </a:rPr>
              <a:t>      </a:t>
            </a:r>
            <a:r>
              <a:rPr lang="zh-CN" altLang="en-US" sz="1800" b="1" dirty="0">
                <a:ea typeface="楷体_GB2312" pitchFamily="49" charset="-122"/>
              </a:rPr>
              <a:t>将</a:t>
            </a:r>
            <a:r>
              <a:rPr lang="en-US" altLang="zh-CN" sz="1800" b="1" dirty="0">
                <a:ea typeface="楷体_GB2312" pitchFamily="49" charset="-122"/>
              </a:rPr>
              <a:t>P1</a:t>
            </a:r>
            <a:r>
              <a:rPr lang="zh-CN" altLang="en-US" sz="1800" b="1" dirty="0">
                <a:ea typeface="楷体_GB2312" pitchFamily="49" charset="-122"/>
              </a:rPr>
              <a:t>和</a:t>
            </a:r>
            <a:r>
              <a:rPr lang="en-US" altLang="zh-CN" sz="1800" b="1" dirty="0">
                <a:ea typeface="楷体_GB2312" pitchFamily="49" charset="-122"/>
              </a:rPr>
              <a:t>P2</a:t>
            </a:r>
            <a:r>
              <a:rPr lang="zh-CN" altLang="en-US" sz="1800" b="1" dirty="0">
                <a:ea typeface="楷体_GB2312" pitchFamily="49" charset="-122"/>
              </a:rPr>
              <a:t>中点依其</a:t>
            </a:r>
            <a:r>
              <a:rPr lang="en-US" altLang="zh-CN" sz="1800" b="1" dirty="0">
                <a:ea typeface="楷体_GB2312" pitchFamily="49" charset="-122"/>
              </a:rPr>
              <a:t>y</a:t>
            </a:r>
            <a:r>
              <a:rPr lang="zh-CN" altLang="en-US" sz="1800" b="1" dirty="0">
                <a:ea typeface="楷体_GB2312" pitchFamily="49" charset="-122"/>
              </a:rPr>
              <a:t>坐标值排序；</a:t>
            </a:r>
          </a:p>
          <a:p>
            <a:r>
              <a:rPr lang="zh-CN" altLang="en-US" sz="1800" dirty="0">
                <a:ea typeface="楷体_GB2312" pitchFamily="49" charset="-122"/>
              </a:rPr>
              <a:t>      并设</a:t>
            </a:r>
            <a:r>
              <a:rPr lang="en-US" altLang="zh-CN" sz="1800" dirty="0">
                <a:ea typeface="楷体_GB2312" pitchFamily="49" charset="-122"/>
              </a:rPr>
              <a:t>X</a:t>
            </a:r>
            <a:r>
              <a:rPr lang="zh-CN" altLang="en-US" sz="1800" dirty="0">
                <a:ea typeface="楷体_GB2312" pitchFamily="49" charset="-122"/>
              </a:rPr>
              <a:t>和</a:t>
            </a:r>
            <a:r>
              <a:rPr lang="en-US" altLang="zh-CN" sz="1800" dirty="0">
                <a:ea typeface="楷体_GB2312" pitchFamily="49" charset="-122"/>
              </a:rPr>
              <a:t>Y</a:t>
            </a:r>
            <a:r>
              <a:rPr lang="zh-CN" altLang="en-US" sz="1800" dirty="0">
                <a:ea typeface="楷体_GB2312" pitchFamily="49" charset="-122"/>
              </a:rPr>
              <a:t>是相应的已排好序的点列；</a:t>
            </a:r>
          </a:p>
          <a:p>
            <a:r>
              <a:rPr lang="en-US" altLang="zh-CN" sz="1800" dirty="0">
                <a:ea typeface="楷体_GB2312" pitchFamily="49" charset="-122"/>
              </a:rPr>
              <a:t>5</a:t>
            </a:r>
            <a:r>
              <a:rPr lang="zh-CN" altLang="en-US" sz="1800" dirty="0">
                <a:ea typeface="楷体_GB2312" pitchFamily="49" charset="-122"/>
              </a:rPr>
              <a:t>、通过扫描</a:t>
            </a:r>
            <a:r>
              <a:rPr lang="en-US" altLang="zh-CN" sz="1800" dirty="0">
                <a:ea typeface="楷体_GB2312" pitchFamily="49" charset="-122"/>
              </a:rPr>
              <a:t>X</a:t>
            </a:r>
            <a:r>
              <a:rPr lang="zh-CN" altLang="en-US" sz="1800" dirty="0">
                <a:ea typeface="楷体_GB2312" pitchFamily="49" charset="-122"/>
              </a:rPr>
              <a:t>以及对于</a:t>
            </a:r>
            <a:r>
              <a:rPr lang="en-US" altLang="zh-CN" sz="1800" dirty="0">
                <a:ea typeface="楷体_GB2312" pitchFamily="49" charset="-122"/>
              </a:rPr>
              <a:t>X</a:t>
            </a:r>
            <a:r>
              <a:rPr lang="zh-CN" altLang="en-US" sz="1800" dirty="0">
                <a:ea typeface="楷体_GB2312" pitchFamily="49" charset="-122"/>
              </a:rPr>
              <a:t>中每个点检查</a:t>
            </a:r>
            <a:r>
              <a:rPr lang="en-US" altLang="zh-CN" sz="1800" dirty="0">
                <a:ea typeface="楷体_GB2312" pitchFamily="49" charset="-122"/>
              </a:rPr>
              <a:t>Y</a:t>
            </a:r>
            <a:r>
              <a:rPr lang="zh-CN" altLang="en-US" sz="1800" dirty="0">
                <a:ea typeface="楷体_GB2312" pitchFamily="49" charset="-122"/>
              </a:rPr>
              <a:t>中与其距离在</a:t>
            </a:r>
            <a:r>
              <a:rPr lang="en-US" altLang="zh-CN" sz="1800" dirty="0" err="1">
                <a:ea typeface="楷体_GB2312" pitchFamily="49" charset="-122"/>
              </a:rPr>
              <a:t>dm</a:t>
            </a:r>
            <a:r>
              <a:rPr lang="zh-CN" altLang="en-US" sz="1800" dirty="0">
                <a:ea typeface="楷体_GB2312" pitchFamily="49" charset="-122"/>
              </a:rPr>
              <a:t>之内的所有点</a:t>
            </a:r>
            <a:r>
              <a:rPr lang="en-US" altLang="zh-CN" sz="1800" dirty="0">
                <a:ea typeface="楷体_GB2312" pitchFamily="49" charset="-122"/>
              </a:rPr>
              <a:t>(</a:t>
            </a:r>
            <a:r>
              <a:rPr lang="zh-CN" altLang="en-US" sz="1800" dirty="0">
                <a:ea typeface="楷体_GB2312" pitchFamily="49" charset="-122"/>
              </a:rPr>
              <a:t>最多</a:t>
            </a:r>
            <a:r>
              <a:rPr lang="en-US" altLang="zh-CN" sz="1800" dirty="0">
                <a:ea typeface="楷体_GB2312" pitchFamily="49" charset="-122"/>
              </a:rPr>
              <a:t>6</a:t>
            </a:r>
            <a:r>
              <a:rPr lang="zh-CN" altLang="en-US" sz="1800" dirty="0">
                <a:ea typeface="楷体_GB2312" pitchFamily="49" charset="-122"/>
              </a:rPr>
              <a:t>个</a:t>
            </a:r>
            <a:r>
              <a:rPr lang="en-US" altLang="zh-CN" sz="1800" dirty="0">
                <a:ea typeface="楷体_GB2312" pitchFamily="49" charset="-122"/>
              </a:rPr>
              <a:t>)</a:t>
            </a:r>
            <a:r>
              <a:rPr lang="zh-CN" altLang="en-US" sz="1800" dirty="0">
                <a:ea typeface="楷体_GB2312" pitchFamily="49" charset="-122"/>
              </a:rPr>
              <a:t>可以完成合并；</a:t>
            </a:r>
          </a:p>
          <a:p>
            <a:r>
              <a:rPr lang="zh-CN" altLang="en-US" sz="1800" dirty="0">
                <a:ea typeface="楷体_GB2312" pitchFamily="49" charset="-122"/>
              </a:rPr>
              <a:t>      当</a:t>
            </a:r>
            <a:r>
              <a:rPr lang="en-US" altLang="zh-CN" sz="1800" dirty="0">
                <a:ea typeface="楷体_GB2312" pitchFamily="49" charset="-122"/>
              </a:rPr>
              <a:t>X</a:t>
            </a:r>
            <a:r>
              <a:rPr lang="zh-CN" altLang="en-US" sz="1800" dirty="0">
                <a:ea typeface="楷体_GB2312" pitchFamily="49" charset="-122"/>
              </a:rPr>
              <a:t>中的扫描指针逐次向上移动时，</a:t>
            </a:r>
            <a:r>
              <a:rPr lang="en-US" altLang="zh-CN" sz="1800" dirty="0">
                <a:ea typeface="楷体_GB2312" pitchFamily="49" charset="-122"/>
              </a:rPr>
              <a:t>Y</a:t>
            </a:r>
            <a:r>
              <a:rPr lang="zh-CN" altLang="en-US" sz="1800" dirty="0">
                <a:ea typeface="楷体_GB2312" pitchFamily="49" charset="-122"/>
              </a:rPr>
              <a:t>中的扫描指针可在宽为</a:t>
            </a:r>
            <a:r>
              <a:rPr lang="en-US" altLang="zh-CN" sz="1800" dirty="0">
                <a:ea typeface="楷体_GB2312" pitchFamily="49" charset="-122"/>
              </a:rPr>
              <a:t>2dm</a:t>
            </a:r>
            <a:r>
              <a:rPr lang="zh-CN" altLang="en-US" sz="1800" dirty="0">
                <a:ea typeface="楷体_GB2312" pitchFamily="49" charset="-122"/>
              </a:rPr>
              <a:t>的区间内移动；</a:t>
            </a:r>
          </a:p>
          <a:p>
            <a:r>
              <a:rPr lang="zh-CN" altLang="en-US" sz="1800" dirty="0">
                <a:ea typeface="楷体_GB2312" pitchFamily="49" charset="-122"/>
              </a:rPr>
              <a:t>      设</a:t>
            </a:r>
            <a:r>
              <a:rPr lang="en-US" altLang="zh-CN" sz="1800" dirty="0">
                <a:ea typeface="楷体_GB2312" pitchFamily="49" charset="-122"/>
              </a:rPr>
              <a:t>dl</a:t>
            </a:r>
            <a:r>
              <a:rPr lang="zh-CN" altLang="en-US" sz="1800" dirty="0">
                <a:ea typeface="楷体_GB2312" pitchFamily="49" charset="-122"/>
              </a:rPr>
              <a:t>是按这种扫描方式找到的点对间的最小距离；</a:t>
            </a:r>
          </a:p>
          <a:p>
            <a:r>
              <a:rPr lang="en-US" altLang="zh-CN" sz="1800" dirty="0">
                <a:ea typeface="楷体_GB2312" pitchFamily="49" charset="-122"/>
              </a:rPr>
              <a:t>6</a:t>
            </a:r>
            <a:r>
              <a:rPr lang="zh-CN" altLang="en-US" sz="1800" dirty="0">
                <a:ea typeface="楷体_GB2312" pitchFamily="49" charset="-122"/>
              </a:rPr>
              <a:t>、</a:t>
            </a:r>
            <a:r>
              <a:rPr lang="en-US" altLang="zh-CN" sz="1800" dirty="0">
                <a:ea typeface="楷体_GB2312" pitchFamily="49" charset="-122"/>
              </a:rPr>
              <a:t>d=</a:t>
            </a:r>
            <a:r>
              <a:rPr lang="en-US" altLang="zh-CN" sz="1800" b="1" dirty="0">
                <a:ea typeface="楷体_GB2312" pitchFamily="49" charset="-122"/>
              </a:rPr>
              <a:t>min</a:t>
            </a:r>
            <a:r>
              <a:rPr lang="en-US" altLang="zh-CN" sz="1800" dirty="0">
                <a:ea typeface="楷体_GB2312" pitchFamily="49" charset="-122"/>
              </a:rPr>
              <a:t>(</a:t>
            </a:r>
            <a:r>
              <a:rPr lang="en-US" altLang="zh-CN" sz="1800" dirty="0" err="1">
                <a:ea typeface="楷体_GB2312" pitchFamily="49" charset="-122"/>
              </a:rPr>
              <a:t>dm,dl</a:t>
            </a:r>
            <a:r>
              <a:rPr lang="en-US" altLang="zh-CN" sz="1800" dirty="0">
                <a:ea typeface="楷体_GB2312" pitchFamily="49" charset="-122"/>
              </a:rPr>
              <a:t>);</a:t>
            </a:r>
          </a:p>
          <a:p>
            <a:r>
              <a:rPr lang="en-US" altLang="zh-CN" sz="1800" dirty="0">
                <a:ea typeface="楷体_GB2312" pitchFamily="49" charset="-122"/>
              </a:rPr>
              <a:t>      </a:t>
            </a:r>
            <a:r>
              <a:rPr lang="en-US" altLang="zh-CN" sz="1800" b="1" dirty="0">
                <a:ea typeface="楷体_GB2312" pitchFamily="49" charset="-122"/>
              </a:rPr>
              <a:t>return</a:t>
            </a:r>
            <a:r>
              <a:rPr lang="en-US" altLang="zh-CN" sz="1800" dirty="0">
                <a:ea typeface="楷体_GB2312" pitchFamily="49" charset="-122"/>
              </a:rPr>
              <a:t> d;</a:t>
            </a:r>
          </a:p>
          <a:p>
            <a:r>
              <a:rPr lang="en-US" altLang="zh-CN" sz="1800" dirty="0">
                <a:ea typeface="楷体_GB2312" pitchFamily="49" charset="-122"/>
              </a:rPr>
              <a:t>}</a:t>
            </a:r>
          </a:p>
          <a:p>
            <a:endParaRPr lang="en-US" altLang="zh-CN" sz="1800" dirty="0">
              <a:ea typeface="楷体_GB2312" pitchFamily="49" charset="-122"/>
            </a:endParaRPr>
          </a:p>
        </p:txBody>
      </p:sp>
      <p:sp>
        <p:nvSpPr>
          <p:cNvPr id="246788" name="Rectangle 4"/>
          <p:cNvSpPr>
            <a:spLocks noChangeArrowheads="1"/>
          </p:cNvSpPr>
          <p:nvPr/>
        </p:nvSpPr>
        <p:spPr bwMode="auto">
          <a:xfrm>
            <a:off x="0" y="3000345"/>
            <a:ext cx="184731" cy="40011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sz="2000"/>
          </a:p>
        </p:txBody>
      </p:sp>
      <p:sp>
        <p:nvSpPr>
          <p:cNvPr id="246789" name="Text Box 5"/>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第</a:t>
            </a:r>
            <a:r>
              <a:rPr lang="en-US" altLang="zh-CN" sz="2800" b="1">
                <a:solidFill>
                  <a:schemeClr val="bg1"/>
                </a:solidFill>
                <a:effectLst>
                  <a:outerShdw blurRad="38100" dist="38100" dir="2700000" algn="tl">
                    <a:srgbClr val="000000"/>
                  </a:outerShdw>
                </a:effectLst>
                <a:ea typeface="楷体_GB2312" pitchFamily="49" charset="-122"/>
              </a:rPr>
              <a:t>2</a:t>
            </a:r>
            <a:r>
              <a:rPr lang="zh-CN" altLang="en-US" sz="2800" b="1">
                <a:solidFill>
                  <a:schemeClr val="bg1"/>
                </a:solidFill>
                <a:effectLst>
                  <a:outerShdw blurRad="38100" dist="38100" dir="2700000" algn="tl">
                    <a:srgbClr val="000000"/>
                  </a:outerShdw>
                </a:effectLst>
                <a:ea typeface="楷体_GB2312" pitchFamily="49" charset="-122"/>
              </a:rPr>
              <a:t>步的时间？？</a:t>
            </a:r>
          </a:p>
        </p:txBody>
      </p:sp>
      <p:sp>
        <p:nvSpPr>
          <p:cNvPr id="246790" name="Text Box 6"/>
          <p:cNvSpPr txBox="1">
            <a:spLocks noChangeArrowheads="1"/>
          </p:cNvSpPr>
          <p:nvPr/>
        </p:nvSpPr>
        <p:spPr bwMode="auto">
          <a:xfrm>
            <a:off x="250825" y="6092825"/>
            <a:ext cx="5508625" cy="461665"/>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b="1">
                <a:solidFill>
                  <a:schemeClr val="bg1"/>
                </a:solidFill>
                <a:effectLst>
                  <a:outerShdw blurRad="38100" dist="38100" dir="2700000" algn="tl">
                    <a:srgbClr val="000000"/>
                  </a:outerShdw>
                </a:effectLst>
                <a:ea typeface="楷体_GB2312" pitchFamily="49" charset="-122"/>
              </a:rPr>
              <a:t>第</a:t>
            </a:r>
            <a:r>
              <a:rPr lang="en-US" altLang="zh-CN" b="1">
                <a:solidFill>
                  <a:schemeClr val="bg1"/>
                </a:solidFill>
                <a:effectLst>
                  <a:outerShdw blurRad="38100" dist="38100" dir="2700000" algn="tl">
                    <a:srgbClr val="000000"/>
                  </a:outerShdw>
                </a:effectLst>
                <a:ea typeface="楷体_GB2312" pitchFamily="49" charset="-122"/>
              </a:rPr>
              <a:t>2</a:t>
            </a:r>
            <a:r>
              <a:rPr lang="zh-CN" altLang="en-US" b="1">
                <a:solidFill>
                  <a:schemeClr val="bg1"/>
                </a:solidFill>
                <a:effectLst>
                  <a:outerShdw blurRad="38100" dist="38100" dir="2700000" algn="tl">
                    <a:srgbClr val="000000"/>
                  </a:outerShdw>
                </a:effectLst>
                <a:ea typeface="楷体_GB2312" pitchFamily="49" charset="-122"/>
              </a:rPr>
              <a:t>步时间 </a:t>
            </a:r>
            <a:r>
              <a:rPr lang="en-US" altLang="zh-CN" b="1">
                <a:solidFill>
                  <a:schemeClr val="bg1"/>
                </a:solidFill>
                <a:effectLst>
                  <a:outerShdw blurRad="38100" dist="38100" dir="2700000" algn="tl">
                    <a:srgbClr val="000000"/>
                  </a:outerShdw>
                </a:effectLst>
                <a:ea typeface="楷体_GB2312" pitchFamily="49" charset="-122"/>
              </a:rPr>
              <a:t>= </a:t>
            </a:r>
            <a:r>
              <a:rPr lang="en-US" altLang="zh-CN" b="1" i="1">
                <a:solidFill>
                  <a:schemeClr val="bg1"/>
                </a:solidFill>
                <a:effectLst>
                  <a:outerShdw blurRad="38100" dist="38100" dir="2700000" algn="tl">
                    <a:srgbClr val="000000"/>
                  </a:outerShdw>
                </a:effectLst>
                <a:ea typeface="楷体_GB2312" pitchFamily="49" charset="-122"/>
              </a:rPr>
              <a:t>2T(n/2)</a:t>
            </a:r>
            <a:r>
              <a:rPr lang="zh-CN" altLang="en-US" b="1">
                <a:solidFill>
                  <a:schemeClr val="bg1"/>
                </a:solidFill>
                <a:effectLst>
                  <a:outerShdw blurRad="38100" dist="38100" dir="2700000" algn="tl">
                    <a:srgbClr val="000000"/>
                  </a:outerShdw>
                </a:effectLst>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6789"/>
                                        </p:tgtEl>
                                        <p:attrNameLst>
                                          <p:attrName>style.visibility</p:attrName>
                                        </p:attrNameLst>
                                      </p:cBhvr>
                                      <p:to>
                                        <p:strVal val="visible"/>
                                      </p:to>
                                    </p:set>
                                    <p:animEffect transition="in" filter="blinds(horizontal)">
                                      <p:cBhvr>
                                        <p:cTn id="7" dur="500"/>
                                        <p:tgtEl>
                                          <p:spTgt spid="2467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6790"/>
                                        </p:tgtEl>
                                        <p:attrNameLst>
                                          <p:attrName>style.visibility</p:attrName>
                                        </p:attrNameLst>
                                      </p:cBhvr>
                                      <p:to>
                                        <p:strVal val="visible"/>
                                      </p:to>
                                    </p:set>
                                    <p:animEffect transition="in" filter="blinds(horizontal)">
                                      <p:cBhvr>
                                        <p:cTn id="12" dur="500"/>
                                        <p:tgtEl>
                                          <p:spTgt spid="2467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000" fill="hold"/>
                                        <p:tgtEl>
                                          <p:spTgt spid="246786">
                                            <p:txEl>
                                              <p:pRg st="4" end="4"/>
                                            </p:txEl>
                                          </p:spTgt>
                                        </p:tgtEl>
                                        <p:attrNameLst>
                                          <p:attrName>style.color</p:attrName>
                                        </p:attrNameLst>
                                      </p:cBhvr>
                                      <p:to>
                                        <a:srgbClr val="CC0000"/>
                                      </p:to>
                                    </p:animClr>
                                  </p:childTnLst>
                                </p:cTn>
                              </p:par>
                              <p:par>
                                <p:cTn id="17" presetID="3" presetClass="emph" presetSubtype="2" fill="hold" nodeType="withEffect">
                                  <p:stCondLst>
                                    <p:cond delay="0"/>
                                  </p:stCondLst>
                                  <p:childTnLst>
                                    <p:animClr clrSpc="rgb" dir="cw">
                                      <p:cBhvr override="childStyle">
                                        <p:cTn id="18" dur="2000" fill="hold"/>
                                        <p:tgtEl>
                                          <p:spTgt spid="246786">
                                            <p:txEl>
                                              <p:pRg st="5" end="5"/>
                                            </p:txEl>
                                          </p:spTgt>
                                        </p:tgtEl>
                                        <p:attrNameLst>
                                          <p:attrName>style.color</p:attrName>
                                        </p:attrNameLst>
                                      </p:cBhvr>
                                      <p:to>
                                        <a:srgbClr val="CC0000"/>
                                      </p:to>
                                    </p:animClr>
                                  </p:childTnLst>
                                </p:cTn>
                              </p:par>
                              <p:par>
                                <p:cTn id="19" presetID="3" presetClass="emph" presetSubtype="2" fill="hold" nodeType="withEffect">
                                  <p:stCondLst>
                                    <p:cond delay="0"/>
                                  </p:stCondLst>
                                  <p:childTnLst>
                                    <p:animClr clrSpc="rgb" dir="cw">
                                      <p:cBhvr override="childStyle">
                                        <p:cTn id="20" dur="2000" fill="hold"/>
                                        <p:tgtEl>
                                          <p:spTgt spid="246786">
                                            <p:txEl>
                                              <p:pRg st="6" end="6"/>
                                            </p:txEl>
                                          </p:spTgt>
                                        </p:tgtEl>
                                        <p:attrNameLst>
                                          <p:attrName>style.color</p:attrName>
                                        </p:attrNameLst>
                                      </p:cBhvr>
                                      <p:to>
                                        <a:srgbClr val="CC0000"/>
                                      </p:to>
                                    </p:animClr>
                                  </p:childTnLst>
                                </p:cTn>
                              </p:par>
                              <p:par>
                                <p:cTn id="21" presetID="3" presetClass="emph" presetSubtype="2" fill="hold" nodeType="withEffect">
                                  <p:stCondLst>
                                    <p:cond delay="0"/>
                                  </p:stCondLst>
                                  <p:childTnLst>
                                    <p:animClr clrSpc="rgb" dir="cw">
                                      <p:cBhvr override="childStyle">
                                        <p:cTn id="22" dur="2000" fill="hold"/>
                                        <p:tgtEl>
                                          <p:spTgt spid="246786">
                                            <p:txEl>
                                              <p:pRg st="7" end="7"/>
                                            </p:txEl>
                                          </p:spTgt>
                                        </p:tgtEl>
                                        <p:attrNameLst>
                                          <p:attrName>style.color</p:attrName>
                                        </p:attrNameLst>
                                      </p:cBhvr>
                                      <p:to>
                                        <a:srgbClr val="CC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0" fill="hold"/>
                                        <p:tgtEl>
                                          <p:spTgt spid="246787">
                                            <p:txEl>
                                              <p:pRg st="4" end="4"/>
                                            </p:txEl>
                                          </p:spTgt>
                                        </p:tgtEl>
                                        <p:attrNameLst>
                                          <p:attrName>style.color</p:attrName>
                                        </p:attrNameLst>
                                      </p:cBhvr>
                                      <p:to>
                                        <a:srgbClr val="CC0000"/>
                                      </p:to>
                                    </p:animClr>
                                  </p:childTnLst>
                                </p:cTn>
                              </p:par>
                              <p:par>
                                <p:cTn id="27" presetID="3" presetClass="emph" presetSubtype="2" fill="hold" nodeType="withEffect">
                                  <p:stCondLst>
                                    <p:cond delay="0"/>
                                  </p:stCondLst>
                                  <p:childTnLst>
                                    <p:animClr clrSpc="rgb" dir="cw">
                                      <p:cBhvr override="childStyle">
                                        <p:cTn id="28" dur="2000" fill="hold"/>
                                        <p:tgtEl>
                                          <p:spTgt spid="246787">
                                            <p:txEl>
                                              <p:pRg st="5" end="5"/>
                                            </p:txEl>
                                          </p:spTgt>
                                        </p:tgtEl>
                                        <p:attrNameLst>
                                          <p:attrName>style.color</p:attrName>
                                        </p:attrNameLst>
                                      </p:cBhvr>
                                      <p:to>
                                        <a:srgbClr val="CC0000"/>
                                      </p:to>
                                    </p:animClr>
                                  </p:childTnLst>
                                </p:cTn>
                              </p:par>
                              <p:par>
                                <p:cTn id="29" presetID="3" presetClass="emph" presetSubtype="2" fill="hold" nodeType="withEffect">
                                  <p:stCondLst>
                                    <p:cond delay="0"/>
                                  </p:stCondLst>
                                  <p:childTnLst>
                                    <p:animClr clrSpc="rgb" dir="cw">
                                      <p:cBhvr override="childStyle">
                                        <p:cTn id="30" dur="2000" fill="hold"/>
                                        <p:tgtEl>
                                          <p:spTgt spid="246787">
                                            <p:txEl>
                                              <p:pRg st="6" end="6"/>
                                            </p:txEl>
                                          </p:spTgt>
                                        </p:tgtEl>
                                        <p:attrNameLst>
                                          <p:attrName>style.color</p:attrName>
                                        </p:attrNameLst>
                                      </p:cBhvr>
                                      <p:to>
                                        <a:srgbClr val="CC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9" grpId="0" animBg="1"/>
      <p:bldP spid="246790"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a:ea typeface="楷体_GB2312" pitchFamily="49" charset="-122"/>
              </a:rPr>
              <a:t>double </a:t>
            </a:r>
            <a:r>
              <a:rPr lang="en-US" altLang="zh-CN" sz="2000" b="1">
                <a:ea typeface="楷体_GB2312" pitchFamily="49" charset="-122"/>
              </a:rPr>
              <a:t>cpair2</a:t>
            </a:r>
            <a:r>
              <a:rPr lang="en-US" altLang="zh-CN" sz="2000">
                <a:ea typeface="楷体_GB2312" pitchFamily="49" charset="-122"/>
              </a:rPr>
              <a:t>(S)</a:t>
            </a:r>
          </a:p>
          <a:p>
            <a:pPr>
              <a:spcBef>
                <a:spcPct val="50000"/>
              </a:spcBef>
            </a:pPr>
            <a:r>
              <a:rPr lang="en-US" altLang="zh-CN" sz="2000">
                <a:ea typeface="楷体_GB2312" pitchFamily="49" charset="-122"/>
              </a:rPr>
              <a:t>{</a:t>
            </a:r>
          </a:p>
          <a:p>
            <a:pPr>
              <a:spcBef>
                <a:spcPct val="50000"/>
              </a:spcBef>
            </a:pPr>
            <a:r>
              <a:rPr lang="en-US" altLang="zh-CN" sz="2000">
                <a:ea typeface="楷体_GB2312" pitchFamily="49" charset="-122"/>
              </a:rPr>
              <a:t>      n=|S|;</a:t>
            </a:r>
          </a:p>
          <a:p>
            <a:pPr>
              <a:spcBef>
                <a:spcPct val="50000"/>
              </a:spcBef>
            </a:pPr>
            <a:r>
              <a:rPr lang="en-US" altLang="zh-CN" sz="2000">
                <a:ea typeface="楷体_GB2312" pitchFamily="49" charset="-122"/>
              </a:rPr>
              <a:t>      </a:t>
            </a:r>
            <a:r>
              <a:rPr lang="en-US" altLang="zh-CN" sz="2000" b="1">
                <a:ea typeface="楷体_GB2312" pitchFamily="49" charset="-122"/>
              </a:rPr>
              <a:t>if</a:t>
            </a:r>
            <a:r>
              <a:rPr lang="en-US" altLang="zh-CN" sz="2000">
                <a:ea typeface="楷体_GB2312" pitchFamily="49" charset="-122"/>
              </a:rPr>
              <a:t> (n &lt; 2) </a:t>
            </a:r>
            <a:r>
              <a:rPr lang="en-US" altLang="zh-CN" sz="2000" b="1">
                <a:ea typeface="楷体_GB2312" pitchFamily="49" charset="-122"/>
              </a:rPr>
              <a:t>return</a:t>
            </a:r>
            <a:r>
              <a:rPr lang="en-US" altLang="zh-CN" sz="2000">
                <a:ea typeface="楷体_GB2312" pitchFamily="49" charset="-122"/>
              </a:rPr>
              <a:t> ;</a:t>
            </a:r>
          </a:p>
          <a:p>
            <a:pPr>
              <a:spcBef>
                <a:spcPct val="50000"/>
              </a:spcBef>
            </a:pPr>
            <a:r>
              <a:rPr lang="en-US" altLang="zh-CN" sz="2000">
                <a:ea typeface="楷体_GB2312" pitchFamily="49" charset="-122"/>
              </a:rPr>
              <a:t>1</a:t>
            </a:r>
            <a:r>
              <a:rPr lang="zh-CN" altLang="en-US" sz="2000">
                <a:ea typeface="楷体_GB2312" pitchFamily="49" charset="-122"/>
              </a:rPr>
              <a:t>、</a:t>
            </a:r>
            <a:r>
              <a:rPr lang="en-US" altLang="zh-CN" sz="2000">
                <a:ea typeface="楷体_GB2312" pitchFamily="49" charset="-122"/>
              </a:rPr>
              <a:t>m=S</a:t>
            </a:r>
            <a:r>
              <a:rPr lang="zh-CN" altLang="en-US" sz="2000">
                <a:ea typeface="楷体_GB2312" pitchFamily="49" charset="-122"/>
              </a:rPr>
              <a:t>中各点</a:t>
            </a:r>
            <a:r>
              <a:rPr lang="en-US" altLang="zh-CN" sz="2000">
                <a:ea typeface="楷体_GB2312" pitchFamily="49" charset="-122"/>
              </a:rPr>
              <a:t>x</a:t>
            </a:r>
            <a:r>
              <a:rPr lang="zh-CN" altLang="en-US" sz="2000">
                <a:ea typeface="楷体_GB2312" pitchFamily="49" charset="-122"/>
              </a:rPr>
              <a:t>间坐标的中位数</a:t>
            </a:r>
            <a:r>
              <a:rPr lang="en-US" altLang="zh-CN" sz="2000">
                <a:ea typeface="楷体_GB2312" pitchFamily="49" charset="-122"/>
              </a:rPr>
              <a:t>;</a:t>
            </a:r>
          </a:p>
          <a:p>
            <a:pPr>
              <a:spcBef>
                <a:spcPct val="50000"/>
              </a:spcBef>
            </a:pPr>
            <a:r>
              <a:rPr lang="en-US" altLang="zh-CN" sz="2000">
                <a:ea typeface="楷体_GB2312" pitchFamily="49" charset="-122"/>
              </a:rPr>
              <a:t>      </a:t>
            </a:r>
            <a:r>
              <a:rPr lang="zh-CN" altLang="en-US" sz="2000">
                <a:ea typeface="楷体_GB2312" pitchFamily="49" charset="-122"/>
              </a:rPr>
              <a:t>构造</a:t>
            </a:r>
            <a:r>
              <a:rPr lang="en-US" altLang="zh-CN" sz="2000">
                <a:ea typeface="楷体_GB2312" pitchFamily="49" charset="-122"/>
              </a:rPr>
              <a:t>S1</a:t>
            </a:r>
            <a:r>
              <a:rPr lang="zh-CN" altLang="en-US" sz="2000">
                <a:ea typeface="楷体_GB2312" pitchFamily="49" charset="-122"/>
              </a:rPr>
              <a:t>和</a:t>
            </a:r>
            <a:r>
              <a:rPr lang="en-US" altLang="zh-CN" sz="2000">
                <a:ea typeface="楷体_GB2312" pitchFamily="49" charset="-122"/>
              </a:rPr>
              <a:t>S2</a:t>
            </a:r>
            <a:r>
              <a:rPr lang="zh-CN" altLang="en-US" sz="2000">
                <a:ea typeface="楷体_GB2312" pitchFamily="49" charset="-122"/>
              </a:rPr>
              <a:t>；</a:t>
            </a:r>
          </a:p>
          <a:p>
            <a:pPr>
              <a:spcBef>
                <a:spcPct val="50000"/>
              </a:spcBef>
            </a:pPr>
            <a:r>
              <a:rPr lang="zh-CN" altLang="en-US" sz="2000">
                <a:ea typeface="楷体_GB2312" pitchFamily="49" charset="-122"/>
              </a:rPr>
              <a:t>      </a:t>
            </a:r>
            <a:r>
              <a:rPr lang="en-US" altLang="zh-CN" sz="2000">
                <a:ea typeface="楷体_GB2312" pitchFamily="49" charset="-122"/>
              </a:rPr>
              <a:t>//S1={p∈S|x(p)&lt;=m}, </a:t>
            </a:r>
          </a:p>
          <a:p>
            <a:pPr>
              <a:spcBef>
                <a:spcPct val="50000"/>
              </a:spcBef>
            </a:pPr>
            <a:r>
              <a:rPr lang="en-US" altLang="zh-CN" sz="2000">
                <a:ea typeface="楷体_GB2312" pitchFamily="49" charset="-122"/>
              </a:rPr>
              <a:t>     S2={p∈S|x(p)&gt;m}</a:t>
            </a:r>
          </a:p>
          <a:p>
            <a:pPr>
              <a:spcBef>
                <a:spcPct val="50000"/>
              </a:spcBef>
            </a:pPr>
            <a:r>
              <a:rPr lang="en-US" altLang="zh-CN" sz="2000">
                <a:ea typeface="楷体_GB2312" pitchFamily="49" charset="-122"/>
              </a:rPr>
              <a:t>2</a:t>
            </a:r>
            <a:r>
              <a:rPr lang="zh-CN" altLang="en-US" sz="2000">
                <a:ea typeface="楷体_GB2312" pitchFamily="49" charset="-122"/>
              </a:rPr>
              <a:t>、</a:t>
            </a:r>
            <a:r>
              <a:rPr lang="en-US" altLang="zh-CN" sz="2000">
                <a:ea typeface="楷体_GB2312" pitchFamily="49" charset="-122"/>
              </a:rPr>
              <a:t>d1=</a:t>
            </a:r>
            <a:r>
              <a:rPr lang="en-US" altLang="zh-CN" sz="2000" b="1">
                <a:ea typeface="楷体_GB2312" pitchFamily="49" charset="-122"/>
              </a:rPr>
              <a:t>cpair2</a:t>
            </a:r>
            <a:r>
              <a:rPr lang="en-US" altLang="zh-CN" sz="2000">
                <a:ea typeface="楷体_GB2312" pitchFamily="49" charset="-122"/>
              </a:rPr>
              <a:t>(S1);</a:t>
            </a:r>
          </a:p>
          <a:p>
            <a:pPr>
              <a:spcBef>
                <a:spcPct val="50000"/>
              </a:spcBef>
            </a:pPr>
            <a:r>
              <a:rPr lang="en-US" altLang="zh-CN" sz="2000">
                <a:ea typeface="楷体_GB2312" pitchFamily="49" charset="-122"/>
              </a:rPr>
              <a:t>      d2=</a:t>
            </a:r>
            <a:r>
              <a:rPr lang="en-US" altLang="zh-CN" sz="2000" b="1">
                <a:ea typeface="楷体_GB2312" pitchFamily="49" charset="-122"/>
              </a:rPr>
              <a:t>cpair2</a:t>
            </a:r>
            <a:r>
              <a:rPr lang="en-US" altLang="zh-CN" sz="2000">
                <a:ea typeface="楷体_GB2312" pitchFamily="49" charset="-122"/>
              </a:rPr>
              <a:t>(S2);</a:t>
            </a:r>
          </a:p>
          <a:p>
            <a:pPr>
              <a:spcBef>
                <a:spcPct val="50000"/>
              </a:spcBef>
            </a:pPr>
            <a:r>
              <a:rPr lang="en-US" altLang="zh-CN" sz="2000">
                <a:ea typeface="楷体_GB2312" pitchFamily="49" charset="-122"/>
              </a:rPr>
              <a:t>3</a:t>
            </a:r>
            <a:r>
              <a:rPr lang="zh-CN" altLang="en-US" sz="2000">
                <a:ea typeface="楷体_GB2312" pitchFamily="49" charset="-122"/>
              </a:rPr>
              <a:t>、</a:t>
            </a:r>
            <a:r>
              <a:rPr lang="en-US" altLang="zh-CN" sz="2000">
                <a:ea typeface="楷体_GB2312" pitchFamily="49" charset="-122"/>
              </a:rPr>
              <a:t>dm=</a:t>
            </a:r>
            <a:r>
              <a:rPr lang="en-US" altLang="zh-CN" sz="2000" b="1">
                <a:ea typeface="楷体_GB2312" pitchFamily="49" charset="-122"/>
              </a:rPr>
              <a:t>min</a:t>
            </a:r>
            <a:r>
              <a:rPr lang="en-US" altLang="zh-CN" sz="2000">
                <a:ea typeface="楷体_GB2312" pitchFamily="49" charset="-122"/>
              </a:rPr>
              <a:t>(d1,d2);</a:t>
            </a:r>
          </a:p>
        </p:txBody>
      </p:sp>
      <p:sp>
        <p:nvSpPr>
          <p:cNvPr id="247811" name="Text Box 3"/>
          <p:cNvSpPr txBox="1">
            <a:spLocks noChangeArrowheads="1"/>
          </p:cNvSpPr>
          <p:nvPr/>
        </p:nvSpPr>
        <p:spPr bwMode="auto">
          <a:xfrm>
            <a:off x="3852862" y="981075"/>
            <a:ext cx="5327650" cy="424731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1800" dirty="0">
                <a:ea typeface="楷体_GB2312" pitchFamily="49" charset="-122"/>
              </a:rPr>
              <a:t>4</a:t>
            </a:r>
            <a:r>
              <a:rPr lang="zh-CN" altLang="en-US" sz="1800" dirty="0">
                <a:ea typeface="楷体_GB2312" pitchFamily="49" charset="-122"/>
              </a:rPr>
              <a:t>、设</a:t>
            </a:r>
            <a:r>
              <a:rPr lang="en-US" altLang="zh-CN" sz="1800" dirty="0">
                <a:ea typeface="楷体_GB2312" pitchFamily="49" charset="-122"/>
              </a:rPr>
              <a:t>P1</a:t>
            </a:r>
            <a:r>
              <a:rPr lang="zh-CN" altLang="en-US" sz="1800" dirty="0">
                <a:ea typeface="楷体_GB2312" pitchFamily="49" charset="-122"/>
              </a:rPr>
              <a:t>是</a:t>
            </a:r>
            <a:r>
              <a:rPr lang="en-US" altLang="zh-CN" sz="1800" dirty="0">
                <a:ea typeface="楷体_GB2312" pitchFamily="49" charset="-122"/>
              </a:rPr>
              <a:t>S1</a:t>
            </a:r>
            <a:r>
              <a:rPr lang="zh-CN" altLang="en-US" sz="1800" dirty="0">
                <a:ea typeface="楷体_GB2312" pitchFamily="49" charset="-122"/>
              </a:rPr>
              <a:t>中距垂直分割线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之内的所有点组成的集合；</a:t>
            </a:r>
          </a:p>
          <a:p>
            <a:r>
              <a:rPr lang="zh-CN" altLang="en-US" sz="1800" dirty="0">
                <a:ea typeface="楷体_GB2312" pitchFamily="49" charset="-122"/>
              </a:rPr>
              <a:t>      </a:t>
            </a:r>
            <a:r>
              <a:rPr lang="en-US" altLang="zh-CN" sz="1800" dirty="0">
                <a:ea typeface="楷体_GB2312" pitchFamily="49" charset="-122"/>
              </a:rPr>
              <a:t>P2</a:t>
            </a:r>
            <a:r>
              <a:rPr lang="zh-CN" altLang="en-US" sz="1800" dirty="0">
                <a:ea typeface="楷体_GB2312" pitchFamily="49" charset="-122"/>
              </a:rPr>
              <a:t>是</a:t>
            </a:r>
            <a:r>
              <a:rPr lang="en-US" altLang="zh-CN" sz="1800" dirty="0">
                <a:ea typeface="楷体_GB2312" pitchFamily="49" charset="-122"/>
              </a:rPr>
              <a:t>S2</a:t>
            </a:r>
            <a:r>
              <a:rPr lang="zh-CN" altLang="en-US" sz="1800" dirty="0">
                <a:ea typeface="楷体_GB2312" pitchFamily="49" charset="-122"/>
              </a:rPr>
              <a:t>中距分割线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之内所有点组成的集合；</a:t>
            </a:r>
          </a:p>
          <a:p>
            <a:r>
              <a:rPr lang="zh-CN" altLang="en-US" sz="1800" dirty="0">
                <a:ea typeface="楷体_GB2312" pitchFamily="49" charset="-122"/>
              </a:rPr>
              <a:t>      </a:t>
            </a:r>
            <a:r>
              <a:rPr lang="zh-CN" altLang="en-US" sz="1800" b="1" dirty="0">
                <a:ea typeface="楷体_GB2312" pitchFamily="49" charset="-122"/>
              </a:rPr>
              <a:t>将</a:t>
            </a:r>
            <a:r>
              <a:rPr lang="en-US" altLang="zh-CN" sz="1800" b="1" dirty="0">
                <a:ea typeface="楷体_GB2312" pitchFamily="49" charset="-122"/>
              </a:rPr>
              <a:t>P1</a:t>
            </a:r>
            <a:r>
              <a:rPr lang="zh-CN" altLang="en-US" sz="1800" b="1" dirty="0">
                <a:ea typeface="楷体_GB2312" pitchFamily="49" charset="-122"/>
              </a:rPr>
              <a:t>和</a:t>
            </a:r>
            <a:r>
              <a:rPr lang="en-US" altLang="zh-CN" sz="1800" b="1" dirty="0">
                <a:ea typeface="楷体_GB2312" pitchFamily="49" charset="-122"/>
              </a:rPr>
              <a:t>P2</a:t>
            </a:r>
            <a:r>
              <a:rPr lang="zh-CN" altLang="en-US" sz="1800" b="1" dirty="0">
                <a:ea typeface="楷体_GB2312" pitchFamily="49" charset="-122"/>
              </a:rPr>
              <a:t>中点依其</a:t>
            </a:r>
            <a:r>
              <a:rPr lang="en-US" altLang="zh-CN" sz="1800" b="1" dirty="0">
                <a:ea typeface="楷体_GB2312" pitchFamily="49" charset="-122"/>
              </a:rPr>
              <a:t>y</a:t>
            </a:r>
            <a:r>
              <a:rPr lang="zh-CN" altLang="en-US" sz="1800" b="1" dirty="0">
                <a:ea typeface="楷体_GB2312" pitchFamily="49" charset="-122"/>
              </a:rPr>
              <a:t>坐标值排序；</a:t>
            </a:r>
          </a:p>
          <a:p>
            <a:r>
              <a:rPr lang="zh-CN" altLang="en-US" sz="1800" dirty="0">
                <a:ea typeface="楷体_GB2312" pitchFamily="49" charset="-122"/>
              </a:rPr>
              <a:t>      并设</a:t>
            </a:r>
            <a:r>
              <a:rPr lang="en-US" altLang="zh-CN" sz="1800" dirty="0">
                <a:ea typeface="楷体_GB2312" pitchFamily="49" charset="-122"/>
              </a:rPr>
              <a:t>X</a:t>
            </a:r>
            <a:r>
              <a:rPr lang="zh-CN" altLang="en-US" sz="1800" dirty="0">
                <a:ea typeface="楷体_GB2312" pitchFamily="49" charset="-122"/>
              </a:rPr>
              <a:t>和</a:t>
            </a:r>
            <a:r>
              <a:rPr lang="en-US" altLang="zh-CN" sz="1800" dirty="0">
                <a:ea typeface="楷体_GB2312" pitchFamily="49" charset="-122"/>
              </a:rPr>
              <a:t>Y</a:t>
            </a:r>
            <a:r>
              <a:rPr lang="zh-CN" altLang="en-US" sz="1800" dirty="0">
                <a:ea typeface="楷体_GB2312" pitchFamily="49" charset="-122"/>
              </a:rPr>
              <a:t>是相应的已排好序的点列；</a:t>
            </a:r>
          </a:p>
          <a:p>
            <a:r>
              <a:rPr lang="en-US" altLang="zh-CN" sz="1800" dirty="0">
                <a:ea typeface="楷体_GB2312" pitchFamily="49" charset="-122"/>
              </a:rPr>
              <a:t>5</a:t>
            </a:r>
            <a:r>
              <a:rPr lang="zh-CN" altLang="en-US" sz="1800" dirty="0">
                <a:ea typeface="楷体_GB2312" pitchFamily="49" charset="-122"/>
              </a:rPr>
              <a:t>、通过扫描</a:t>
            </a:r>
            <a:r>
              <a:rPr lang="en-US" altLang="zh-CN" sz="1800" dirty="0">
                <a:ea typeface="楷体_GB2312" pitchFamily="49" charset="-122"/>
              </a:rPr>
              <a:t>X</a:t>
            </a:r>
            <a:r>
              <a:rPr lang="zh-CN" altLang="en-US" sz="1800" dirty="0">
                <a:ea typeface="楷体_GB2312" pitchFamily="49" charset="-122"/>
              </a:rPr>
              <a:t>以及对于</a:t>
            </a:r>
            <a:r>
              <a:rPr lang="en-US" altLang="zh-CN" sz="1800" dirty="0">
                <a:ea typeface="楷体_GB2312" pitchFamily="49" charset="-122"/>
              </a:rPr>
              <a:t>X</a:t>
            </a:r>
            <a:r>
              <a:rPr lang="zh-CN" altLang="en-US" sz="1800" dirty="0">
                <a:ea typeface="楷体_GB2312" pitchFamily="49" charset="-122"/>
              </a:rPr>
              <a:t>中每个点检查</a:t>
            </a:r>
            <a:r>
              <a:rPr lang="en-US" altLang="zh-CN" sz="1800" dirty="0">
                <a:ea typeface="楷体_GB2312" pitchFamily="49" charset="-122"/>
              </a:rPr>
              <a:t>Y</a:t>
            </a:r>
            <a:r>
              <a:rPr lang="zh-CN" altLang="en-US" sz="1800" dirty="0">
                <a:ea typeface="楷体_GB2312" pitchFamily="49" charset="-122"/>
              </a:rPr>
              <a:t>中与其距离在</a:t>
            </a:r>
            <a:r>
              <a:rPr lang="en-US" altLang="zh-CN" sz="1800" dirty="0" err="1">
                <a:ea typeface="楷体_GB2312" pitchFamily="49" charset="-122"/>
              </a:rPr>
              <a:t>dm</a:t>
            </a:r>
            <a:r>
              <a:rPr lang="zh-CN" altLang="en-US" sz="1800" dirty="0">
                <a:ea typeface="楷体_GB2312" pitchFamily="49" charset="-122"/>
              </a:rPr>
              <a:t>之内的所有点</a:t>
            </a:r>
            <a:r>
              <a:rPr lang="en-US" altLang="zh-CN" sz="1800" dirty="0">
                <a:ea typeface="楷体_GB2312" pitchFamily="49" charset="-122"/>
              </a:rPr>
              <a:t>(</a:t>
            </a:r>
            <a:r>
              <a:rPr lang="zh-CN" altLang="en-US" sz="1800" dirty="0">
                <a:ea typeface="楷体_GB2312" pitchFamily="49" charset="-122"/>
              </a:rPr>
              <a:t>最多</a:t>
            </a:r>
            <a:r>
              <a:rPr lang="en-US" altLang="zh-CN" sz="1800" dirty="0">
                <a:ea typeface="楷体_GB2312" pitchFamily="49" charset="-122"/>
              </a:rPr>
              <a:t>6</a:t>
            </a:r>
            <a:r>
              <a:rPr lang="zh-CN" altLang="en-US" sz="1800" dirty="0">
                <a:ea typeface="楷体_GB2312" pitchFamily="49" charset="-122"/>
              </a:rPr>
              <a:t>个</a:t>
            </a:r>
            <a:r>
              <a:rPr lang="en-US" altLang="zh-CN" sz="1800" dirty="0">
                <a:ea typeface="楷体_GB2312" pitchFamily="49" charset="-122"/>
              </a:rPr>
              <a:t>)</a:t>
            </a:r>
            <a:r>
              <a:rPr lang="zh-CN" altLang="en-US" sz="1800" dirty="0">
                <a:ea typeface="楷体_GB2312" pitchFamily="49" charset="-122"/>
              </a:rPr>
              <a:t>可以完成合并；</a:t>
            </a:r>
          </a:p>
          <a:p>
            <a:r>
              <a:rPr lang="zh-CN" altLang="en-US" sz="1800" dirty="0">
                <a:ea typeface="楷体_GB2312" pitchFamily="49" charset="-122"/>
              </a:rPr>
              <a:t>      当</a:t>
            </a:r>
            <a:r>
              <a:rPr lang="en-US" altLang="zh-CN" sz="1800" dirty="0">
                <a:ea typeface="楷体_GB2312" pitchFamily="49" charset="-122"/>
              </a:rPr>
              <a:t>X</a:t>
            </a:r>
            <a:r>
              <a:rPr lang="zh-CN" altLang="en-US" sz="1800" dirty="0">
                <a:ea typeface="楷体_GB2312" pitchFamily="49" charset="-122"/>
              </a:rPr>
              <a:t>中的扫描指针逐次向上移动时，</a:t>
            </a:r>
            <a:r>
              <a:rPr lang="en-US" altLang="zh-CN" sz="1800" dirty="0">
                <a:ea typeface="楷体_GB2312" pitchFamily="49" charset="-122"/>
              </a:rPr>
              <a:t>Y</a:t>
            </a:r>
            <a:r>
              <a:rPr lang="zh-CN" altLang="en-US" sz="1800" dirty="0">
                <a:ea typeface="楷体_GB2312" pitchFamily="49" charset="-122"/>
              </a:rPr>
              <a:t>中的扫描指针可在宽为</a:t>
            </a:r>
            <a:r>
              <a:rPr lang="en-US" altLang="zh-CN" sz="1800" dirty="0">
                <a:ea typeface="楷体_GB2312" pitchFamily="49" charset="-122"/>
              </a:rPr>
              <a:t>2dm</a:t>
            </a:r>
            <a:r>
              <a:rPr lang="zh-CN" altLang="en-US" sz="1800" dirty="0">
                <a:ea typeface="楷体_GB2312" pitchFamily="49" charset="-122"/>
              </a:rPr>
              <a:t>的区间内移动；</a:t>
            </a:r>
          </a:p>
          <a:p>
            <a:r>
              <a:rPr lang="zh-CN" altLang="en-US" sz="1800" dirty="0">
                <a:ea typeface="楷体_GB2312" pitchFamily="49" charset="-122"/>
              </a:rPr>
              <a:t>      设</a:t>
            </a:r>
            <a:r>
              <a:rPr lang="en-US" altLang="zh-CN" sz="1800" dirty="0">
                <a:ea typeface="楷体_GB2312" pitchFamily="49" charset="-122"/>
              </a:rPr>
              <a:t>dl</a:t>
            </a:r>
            <a:r>
              <a:rPr lang="zh-CN" altLang="en-US" sz="1800" dirty="0">
                <a:ea typeface="楷体_GB2312" pitchFamily="49" charset="-122"/>
              </a:rPr>
              <a:t>是按这种扫描方式找到的点对间的最小距离；</a:t>
            </a:r>
          </a:p>
          <a:p>
            <a:r>
              <a:rPr lang="en-US" altLang="zh-CN" sz="1800" dirty="0">
                <a:ea typeface="楷体_GB2312" pitchFamily="49" charset="-122"/>
              </a:rPr>
              <a:t>6</a:t>
            </a:r>
            <a:r>
              <a:rPr lang="zh-CN" altLang="en-US" sz="1800" dirty="0">
                <a:ea typeface="楷体_GB2312" pitchFamily="49" charset="-122"/>
              </a:rPr>
              <a:t>、</a:t>
            </a:r>
            <a:r>
              <a:rPr lang="en-US" altLang="zh-CN" sz="1800" dirty="0">
                <a:ea typeface="楷体_GB2312" pitchFamily="49" charset="-122"/>
              </a:rPr>
              <a:t>d=</a:t>
            </a:r>
            <a:r>
              <a:rPr lang="en-US" altLang="zh-CN" sz="1800" b="1" dirty="0">
                <a:ea typeface="楷体_GB2312" pitchFamily="49" charset="-122"/>
              </a:rPr>
              <a:t>min</a:t>
            </a:r>
            <a:r>
              <a:rPr lang="en-US" altLang="zh-CN" sz="1800" dirty="0">
                <a:ea typeface="楷体_GB2312" pitchFamily="49" charset="-122"/>
              </a:rPr>
              <a:t>(</a:t>
            </a:r>
            <a:r>
              <a:rPr lang="en-US" altLang="zh-CN" sz="1800" dirty="0" err="1">
                <a:ea typeface="楷体_GB2312" pitchFamily="49" charset="-122"/>
              </a:rPr>
              <a:t>dm,dl</a:t>
            </a:r>
            <a:r>
              <a:rPr lang="en-US" altLang="zh-CN" sz="1800" dirty="0">
                <a:ea typeface="楷体_GB2312" pitchFamily="49" charset="-122"/>
              </a:rPr>
              <a:t>);</a:t>
            </a:r>
          </a:p>
          <a:p>
            <a:r>
              <a:rPr lang="en-US" altLang="zh-CN" sz="1800" dirty="0">
                <a:ea typeface="楷体_GB2312" pitchFamily="49" charset="-122"/>
              </a:rPr>
              <a:t>      </a:t>
            </a:r>
            <a:r>
              <a:rPr lang="en-US" altLang="zh-CN" sz="1800" b="1" dirty="0">
                <a:ea typeface="楷体_GB2312" pitchFamily="49" charset="-122"/>
              </a:rPr>
              <a:t>return</a:t>
            </a:r>
            <a:r>
              <a:rPr lang="en-US" altLang="zh-CN" sz="1800" dirty="0">
                <a:ea typeface="楷体_GB2312" pitchFamily="49" charset="-122"/>
              </a:rPr>
              <a:t> d;</a:t>
            </a:r>
          </a:p>
          <a:p>
            <a:r>
              <a:rPr lang="en-US" altLang="zh-CN" sz="1800" dirty="0">
                <a:ea typeface="楷体_GB2312" pitchFamily="49" charset="-122"/>
              </a:rPr>
              <a:t>}</a:t>
            </a:r>
          </a:p>
          <a:p>
            <a:endParaRPr lang="en-US" altLang="zh-CN" sz="1800" dirty="0">
              <a:ea typeface="楷体_GB2312" pitchFamily="49" charset="-122"/>
            </a:endParaRPr>
          </a:p>
        </p:txBody>
      </p:sp>
      <p:sp>
        <p:nvSpPr>
          <p:cNvPr id="247812" name="Rectangle 4"/>
          <p:cNvSpPr>
            <a:spLocks noChangeArrowheads="1"/>
          </p:cNvSpPr>
          <p:nvPr/>
        </p:nvSpPr>
        <p:spPr bwMode="auto">
          <a:xfrm>
            <a:off x="0" y="3000345"/>
            <a:ext cx="184731" cy="40011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sz="2000"/>
          </a:p>
        </p:txBody>
      </p:sp>
      <p:sp>
        <p:nvSpPr>
          <p:cNvPr id="247813" name="Text Box 5"/>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第</a:t>
            </a:r>
            <a:r>
              <a:rPr lang="en-US" altLang="zh-CN" sz="2800" b="1">
                <a:solidFill>
                  <a:schemeClr val="bg1"/>
                </a:solidFill>
                <a:effectLst>
                  <a:outerShdw blurRad="38100" dist="38100" dir="2700000" algn="tl">
                    <a:srgbClr val="000000"/>
                  </a:outerShdw>
                </a:effectLst>
                <a:ea typeface="楷体_GB2312" pitchFamily="49" charset="-122"/>
              </a:rPr>
              <a:t>4</a:t>
            </a:r>
            <a:r>
              <a:rPr lang="zh-CN" altLang="en-US" sz="2800" b="1">
                <a:solidFill>
                  <a:schemeClr val="bg1"/>
                </a:solidFill>
                <a:effectLst>
                  <a:outerShdw blurRad="38100" dist="38100" dir="2700000" algn="tl">
                    <a:srgbClr val="000000"/>
                  </a:outerShdw>
                </a:effectLst>
                <a:ea typeface="楷体_GB2312" pitchFamily="49" charset="-122"/>
              </a:rPr>
              <a:t>步的时间？？合并的时间？</a:t>
            </a:r>
          </a:p>
        </p:txBody>
      </p:sp>
      <p:sp>
        <p:nvSpPr>
          <p:cNvPr id="247814" name="Text Box 6"/>
          <p:cNvSpPr txBox="1">
            <a:spLocks noChangeArrowheads="1"/>
          </p:cNvSpPr>
          <p:nvPr/>
        </p:nvSpPr>
        <p:spPr bwMode="auto">
          <a:xfrm>
            <a:off x="250825" y="6092825"/>
            <a:ext cx="5508625" cy="461665"/>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b="1">
                <a:solidFill>
                  <a:schemeClr val="bg1"/>
                </a:solidFill>
                <a:effectLst>
                  <a:outerShdw blurRad="38100" dist="38100" dir="2700000" algn="tl">
                    <a:srgbClr val="000000"/>
                  </a:outerShdw>
                </a:effectLst>
                <a:ea typeface="楷体_GB2312" pitchFamily="49" charset="-122"/>
              </a:rPr>
              <a:t>第</a:t>
            </a:r>
            <a:r>
              <a:rPr lang="en-US" altLang="zh-CN" b="1">
                <a:solidFill>
                  <a:schemeClr val="bg1"/>
                </a:solidFill>
                <a:effectLst>
                  <a:outerShdw blurRad="38100" dist="38100" dir="2700000" algn="tl">
                    <a:srgbClr val="000000"/>
                  </a:outerShdw>
                </a:effectLst>
                <a:ea typeface="楷体_GB2312" pitchFamily="49" charset="-122"/>
              </a:rPr>
              <a:t>4</a:t>
            </a:r>
            <a:r>
              <a:rPr lang="zh-CN" altLang="en-US" b="1">
                <a:solidFill>
                  <a:schemeClr val="bg1"/>
                </a:solidFill>
                <a:effectLst>
                  <a:outerShdw blurRad="38100" dist="38100" dir="2700000" algn="tl">
                    <a:srgbClr val="000000"/>
                  </a:outerShdw>
                </a:effectLst>
                <a:ea typeface="楷体_GB2312" pitchFamily="49" charset="-122"/>
              </a:rPr>
              <a:t>步时间 </a:t>
            </a:r>
            <a:r>
              <a:rPr lang="en-US" altLang="zh-CN" b="1">
                <a:solidFill>
                  <a:schemeClr val="bg1"/>
                </a:solidFill>
                <a:effectLst>
                  <a:outerShdw blurRad="38100" dist="38100" dir="2700000" algn="tl">
                    <a:srgbClr val="000000"/>
                  </a:outerShdw>
                </a:effectLst>
                <a:ea typeface="楷体_GB2312" pitchFamily="49" charset="-122"/>
              </a:rPr>
              <a:t>= </a:t>
            </a:r>
            <a:r>
              <a:rPr lang="en-US" altLang="zh-CN" b="1" i="1">
                <a:solidFill>
                  <a:schemeClr val="bg1"/>
                </a:solidFill>
                <a:effectLst>
                  <a:outerShdw blurRad="38100" dist="38100" dir="2700000" algn="tl">
                    <a:srgbClr val="000000"/>
                  </a:outerShdw>
                </a:effectLst>
                <a:ea typeface="楷体_GB2312" pitchFamily="49" charset="-122"/>
              </a:rPr>
              <a:t>O(nlogn)</a:t>
            </a:r>
            <a:r>
              <a:rPr lang="zh-CN" altLang="en-US" b="1">
                <a:solidFill>
                  <a:schemeClr val="bg1"/>
                </a:solidFill>
                <a:effectLst>
                  <a:outerShdw blurRad="38100" dist="38100" dir="2700000" algn="tl">
                    <a:srgbClr val="000000"/>
                  </a:outerShdw>
                </a:effectLst>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7813"/>
                                        </p:tgtEl>
                                        <p:attrNameLst>
                                          <p:attrName>style.visibility</p:attrName>
                                        </p:attrNameLst>
                                      </p:cBhvr>
                                      <p:to>
                                        <p:strVal val="visible"/>
                                      </p:to>
                                    </p:set>
                                    <p:animEffect transition="in" filter="blinds(horizontal)">
                                      <p:cBhvr>
                                        <p:cTn id="7" dur="500"/>
                                        <p:tgtEl>
                                          <p:spTgt spid="2478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7814"/>
                                        </p:tgtEl>
                                        <p:attrNameLst>
                                          <p:attrName>style.visibility</p:attrName>
                                        </p:attrNameLst>
                                      </p:cBhvr>
                                      <p:to>
                                        <p:strVal val="visible"/>
                                      </p:to>
                                    </p:set>
                                    <p:animEffect transition="in" filter="blinds(horizontal)">
                                      <p:cBhvr>
                                        <p:cTn id="12" dur="500"/>
                                        <p:tgtEl>
                                          <p:spTgt spid="2478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000" fill="hold"/>
                                        <p:tgtEl>
                                          <p:spTgt spid="247810">
                                            <p:txEl>
                                              <p:pRg st="4" end="4"/>
                                            </p:txEl>
                                          </p:spTgt>
                                        </p:tgtEl>
                                        <p:attrNameLst>
                                          <p:attrName>style.color</p:attrName>
                                        </p:attrNameLst>
                                      </p:cBhvr>
                                      <p:to>
                                        <a:srgbClr val="CC0000"/>
                                      </p:to>
                                    </p:animClr>
                                  </p:childTnLst>
                                </p:cTn>
                              </p:par>
                              <p:par>
                                <p:cTn id="17" presetID="3" presetClass="emph" presetSubtype="2" fill="hold" nodeType="withEffect">
                                  <p:stCondLst>
                                    <p:cond delay="0"/>
                                  </p:stCondLst>
                                  <p:childTnLst>
                                    <p:animClr clrSpc="rgb" dir="cw">
                                      <p:cBhvr override="childStyle">
                                        <p:cTn id="18" dur="2000" fill="hold"/>
                                        <p:tgtEl>
                                          <p:spTgt spid="247810">
                                            <p:txEl>
                                              <p:pRg st="5" end="5"/>
                                            </p:txEl>
                                          </p:spTgt>
                                        </p:tgtEl>
                                        <p:attrNameLst>
                                          <p:attrName>style.color</p:attrName>
                                        </p:attrNameLst>
                                      </p:cBhvr>
                                      <p:to>
                                        <a:srgbClr val="CC0000"/>
                                      </p:to>
                                    </p:animClr>
                                  </p:childTnLst>
                                </p:cTn>
                              </p:par>
                              <p:par>
                                <p:cTn id="19" presetID="3" presetClass="emph" presetSubtype="2" fill="hold" nodeType="withEffect">
                                  <p:stCondLst>
                                    <p:cond delay="0"/>
                                  </p:stCondLst>
                                  <p:childTnLst>
                                    <p:animClr clrSpc="rgb" dir="cw">
                                      <p:cBhvr override="childStyle">
                                        <p:cTn id="20" dur="2000" fill="hold"/>
                                        <p:tgtEl>
                                          <p:spTgt spid="247810">
                                            <p:txEl>
                                              <p:pRg st="6" end="6"/>
                                            </p:txEl>
                                          </p:spTgt>
                                        </p:tgtEl>
                                        <p:attrNameLst>
                                          <p:attrName>style.color</p:attrName>
                                        </p:attrNameLst>
                                      </p:cBhvr>
                                      <p:to>
                                        <a:srgbClr val="CC0000"/>
                                      </p:to>
                                    </p:animClr>
                                  </p:childTnLst>
                                </p:cTn>
                              </p:par>
                              <p:par>
                                <p:cTn id="21" presetID="3" presetClass="emph" presetSubtype="2" fill="hold" nodeType="withEffect">
                                  <p:stCondLst>
                                    <p:cond delay="0"/>
                                  </p:stCondLst>
                                  <p:childTnLst>
                                    <p:animClr clrSpc="rgb" dir="cw">
                                      <p:cBhvr override="childStyle">
                                        <p:cTn id="22" dur="2000" fill="hold"/>
                                        <p:tgtEl>
                                          <p:spTgt spid="247810">
                                            <p:txEl>
                                              <p:pRg st="7" end="7"/>
                                            </p:txEl>
                                          </p:spTgt>
                                        </p:tgtEl>
                                        <p:attrNameLst>
                                          <p:attrName>style.color</p:attrName>
                                        </p:attrNameLst>
                                      </p:cBhvr>
                                      <p:to>
                                        <a:srgbClr val="CC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0" fill="hold"/>
                                        <p:tgtEl>
                                          <p:spTgt spid="247811">
                                            <p:txEl>
                                              <p:pRg st="4" end="4"/>
                                            </p:txEl>
                                          </p:spTgt>
                                        </p:tgtEl>
                                        <p:attrNameLst>
                                          <p:attrName>style.color</p:attrName>
                                        </p:attrNameLst>
                                      </p:cBhvr>
                                      <p:to>
                                        <a:srgbClr val="CC0000"/>
                                      </p:to>
                                    </p:animClr>
                                  </p:childTnLst>
                                </p:cTn>
                              </p:par>
                              <p:par>
                                <p:cTn id="27" presetID="3" presetClass="emph" presetSubtype="2" fill="hold" nodeType="withEffect">
                                  <p:stCondLst>
                                    <p:cond delay="0"/>
                                  </p:stCondLst>
                                  <p:childTnLst>
                                    <p:animClr clrSpc="rgb" dir="cw">
                                      <p:cBhvr override="childStyle">
                                        <p:cTn id="28" dur="2000" fill="hold"/>
                                        <p:tgtEl>
                                          <p:spTgt spid="247811">
                                            <p:txEl>
                                              <p:pRg st="5" end="5"/>
                                            </p:txEl>
                                          </p:spTgt>
                                        </p:tgtEl>
                                        <p:attrNameLst>
                                          <p:attrName>style.color</p:attrName>
                                        </p:attrNameLst>
                                      </p:cBhvr>
                                      <p:to>
                                        <a:srgbClr val="CC0000"/>
                                      </p:to>
                                    </p:animClr>
                                  </p:childTnLst>
                                </p:cTn>
                              </p:par>
                              <p:par>
                                <p:cTn id="29" presetID="3" presetClass="emph" presetSubtype="2" fill="hold" nodeType="withEffect">
                                  <p:stCondLst>
                                    <p:cond delay="0"/>
                                  </p:stCondLst>
                                  <p:childTnLst>
                                    <p:animClr clrSpc="rgb" dir="cw">
                                      <p:cBhvr override="childStyle">
                                        <p:cTn id="30" dur="2000" fill="hold"/>
                                        <p:tgtEl>
                                          <p:spTgt spid="247811">
                                            <p:txEl>
                                              <p:pRg st="6" end="6"/>
                                            </p:txEl>
                                          </p:spTgt>
                                        </p:tgtEl>
                                        <p:attrNameLst>
                                          <p:attrName>style.color</p:attrName>
                                        </p:attrNameLst>
                                      </p:cBhvr>
                                      <p:to>
                                        <a:srgbClr val="CC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3" grpId="0" animBg="1"/>
      <p:bldP spid="247814"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685800" y="260648"/>
            <a:ext cx="7772400" cy="1143000"/>
          </a:xfrm>
        </p:spPr>
        <p:txBody>
          <a:bodyPr/>
          <a:lstStyle/>
          <a:p>
            <a:r>
              <a:rPr lang="zh-CN" altLang="en-US" b="1" dirty="0">
                <a:solidFill>
                  <a:srgbClr val="1E048A"/>
                </a:solidFill>
              </a:rPr>
              <a:t>合并时间的线性优化</a:t>
            </a:r>
          </a:p>
        </p:txBody>
      </p:sp>
      <p:sp>
        <p:nvSpPr>
          <p:cNvPr id="248835" name="Rectangle 3"/>
          <p:cNvSpPr>
            <a:spLocks noGrp="1" noChangeArrowheads="1"/>
          </p:cNvSpPr>
          <p:nvPr>
            <p:ph type="body" idx="1"/>
          </p:nvPr>
        </p:nvSpPr>
        <p:spPr>
          <a:xfrm>
            <a:off x="395536" y="1412776"/>
            <a:ext cx="8496944" cy="4114800"/>
          </a:xfrm>
        </p:spPr>
        <p:txBody>
          <a:bodyPr/>
          <a:lstStyle/>
          <a:p>
            <a:pPr>
              <a:lnSpc>
                <a:spcPct val="90000"/>
              </a:lnSpc>
            </a:pPr>
            <a:r>
              <a:rPr lang="zh-CN" altLang="en-US" dirty="0"/>
              <a:t>设计算法时常采用的预排序技术，即在使用分治法之前，预先将</a:t>
            </a:r>
            <a:r>
              <a:rPr lang="en-US" altLang="zh-CN" dirty="0"/>
              <a:t>S</a:t>
            </a:r>
            <a:r>
              <a:rPr lang="zh-CN" altLang="en-US" dirty="0"/>
              <a:t>中</a:t>
            </a:r>
            <a:r>
              <a:rPr lang="en-US" altLang="zh-CN" dirty="0"/>
              <a:t>n</a:t>
            </a:r>
            <a:r>
              <a:rPr lang="zh-CN" altLang="en-US" dirty="0"/>
              <a:t>个点依其</a:t>
            </a:r>
            <a:r>
              <a:rPr lang="en-US" altLang="zh-CN" dirty="0"/>
              <a:t>y</a:t>
            </a:r>
            <a:r>
              <a:rPr lang="zh-CN" altLang="en-US" dirty="0"/>
              <a:t>坐标值排好序，设排好序的点列为</a:t>
            </a:r>
            <a:r>
              <a:rPr lang="en-US" altLang="zh-CN" dirty="0"/>
              <a:t>P*</a:t>
            </a:r>
            <a:r>
              <a:rPr lang="zh-CN" altLang="en-US" dirty="0"/>
              <a:t>。</a:t>
            </a:r>
          </a:p>
          <a:p>
            <a:pPr>
              <a:lnSpc>
                <a:spcPct val="90000"/>
              </a:lnSpc>
            </a:pPr>
            <a:r>
              <a:rPr lang="zh-CN" altLang="en-US" dirty="0"/>
              <a:t>在执行分治法的第</a:t>
            </a:r>
            <a:r>
              <a:rPr lang="en-US" altLang="zh-CN" dirty="0"/>
              <a:t>4</a:t>
            </a:r>
            <a:r>
              <a:rPr lang="zh-CN" altLang="en-US" dirty="0"/>
              <a:t>步时，只要对</a:t>
            </a:r>
            <a:r>
              <a:rPr lang="en-US" altLang="zh-CN" dirty="0"/>
              <a:t>P*</a:t>
            </a:r>
            <a:r>
              <a:rPr lang="zh-CN" altLang="en-US" dirty="0"/>
              <a:t>作一次线性扫描，即可抽取出我们所需要的排好序的点列</a:t>
            </a:r>
            <a:r>
              <a:rPr lang="en-US" altLang="zh-CN" dirty="0"/>
              <a:t>P1*</a:t>
            </a:r>
            <a:r>
              <a:rPr lang="zh-CN" altLang="en-US" dirty="0"/>
              <a:t>和</a:t>
            </a:r>
            <a:r>
              <a:rPr lang="en-US" altLang="zh-CN" dirty="0"/>
              <a:t>P2*</a:t>
            </a:r>
            <a:r>
              <a:rPr lang="zh-CN" altLang="en-US" dirty="0"/>
              <a:t>。</a:t>
            </a:r>
          </a:p>
          <a:p>
            <a:pPr>
              <a:lnSpc>
                <a:spcPct val="90000"/>
              </a:lnSpc>
            </a:pPr>
            <a:r>
              <a:rPr lang="zh-CN" altLang="en-US" dirty="0"/>
              <a:t>在第</a:t>
            </a:r>
            <a:r>
              <a:rPr lang="en-US" altLang="zh-CN" dirty="0"/>
              <a:t>5</a:t>
            </a:r>
            <a:r>
              <a:rPr lang="zh-CN" altLang="en-US" dirty="0"/>
              <a:t>步中再对</a:t>
            </a:r>
            <a:r>
              <a:rPr lang="en-US" altLang="zh-CN" dirty="0"/>
              <a:t>P1*</a:t>
            </a:r>
            <a:r>
              <a:rPr lang="zh-CN" altLang="en-US" dirty="0"/>
              <a:t>作一次线性扫描，即可求得</a:t>
            </a:r>
            <a:r>
              <a:rPr lang="en-US" altLang="zh-CN" dirty="0"/>
              <a:t>dl</a:t>
            </a:r>
            <a:r>
              <a:rPr lang="zh-CN" altLang="en-US" dirty="0"/>
              <a:t>。因此，第</a:t>
            </a:r>
            <a:r>
              <a:rPr lang="en-US" altLang="zh-CN" dirty="0"/>
              <a:t>4</a:t>
            </a:r>
            <a:r>
              <a:rPr lang="zh-CN" altLang="en-US" dirty="0"/>
              <a:t>步和第</a:t>
            </a:r>
            <a:r>
              <a:rPr lang="en-US" altLang="zh-CN" dirty="0"/>
              <a:t>5</a:t>
            </a:r>
            <a:r>
              <a:rPr lang="zh-CN" altLang="en-US" dirty="0"/>
              <a:t>步的两遍扫描合在一起只要用</a:t>
            </a:r>
            <a:r>
              <a:rPr lang="en-US" altLang="zh-CN" i="1" dirty="0"/>
              <a:t>O</a:t>
            </a:r>
            <a:r>
              <a:rPr lang="en-US" altLang="zh-CN" dirty="0"/>
              <a:t>(n)</a:t>
            </a:r>
            <a:r>
              <a:rPr lang="zh-CN" altLang="en-US" dirty="0"/>
              <a:t>时间。 </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最接近点对问题</a:t>
            </a:r>
          </a:p>
        </p:txBody>
      </p:sp>
      <p:sp>
        <p:nvSpPr>
          <p:cNvPr id="241667" name="Rectangle 3"/>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a:ea typeface="楷体_GB2312" pitchFamily="49" charset="-122"/>
              </a:rPr>
              <a:t>double </a:t>
            </a:r>
            <a:r>
              <a:rPr lang="en-US" altLang="zh-CN" sz="2000" b="1">
                <a:ea typeface="楷体_GB2312" pitchFamily="49" charset="-122"/>
              </a:rPr>
              <a:t>cpair2</a:t>
            </a:r>
            <a:r>
              <a:rPr lang="en-US" altLang="zh-CN" sz="2000">
                <a:ea typeface="楷体_GB2312" pitchFamily="49" charset="-122"/>
              </a:rPr>
              <a:t>(S)</a:t>
            </a:r>
          </a:p>
          <a:p>
            <a:pPr>
              <a:spcBef>
                <a:spcPct val="50000"/>
              </a:spcBef>
            </a:pPr>
            <a:r>
              <a:rPr lang="en-US" altLang="zh-CN" sz="2000">
                <a:ea typeface="楷体_GB2312" pitchFamily="49" charset="-122"/>
              </a:rPr>
              <a:t>{</a:t>
            </a:r>
          </a:p>
          <a:p>
            <a:pPr>
              <a:spcBef>
                <a:spcPct val="50000"/>
              </a:spcBef>
            </a:pPr>
            <a:r>
              <a:rPr lang="en-US" altLang="zh-CN" sz="2000">
                <a:ea typeface="楷体_GB2312" pitchFamily="49" charset="-122"/>
              </a:rPr>
              <a:t>      n=|S|;</a:t>
            </a:r>
          </a:p>
          <a:p>
            <a:pPr>
              <a:spcBef>
                <a:spcPct val="50000"/>
              </a:spcBef>
            </a:pPr>
            <a:r>
              <a:rPr lang="en-US" altLang="zh-CN" sz="2000">
                <a:ea typeface="楷体_GB2312" pitchFamily="49" charset="-122"/>
              </a:rPr>
              <a:t>      </a:t>
            </a:r>
            <a:r>
              <a:rPr lang="en-US" altLang="zh-CN" sz="2000" b="1">
                <a:ea typeface="楷体_GB2312" pitchFamily="49" charset="-122"/>
              </a:rPr>
              <a:t>if</a:t>
            </a:r>
            <a:r>
              <a:rPr lang="en-US" altLang="zh-CN" sz="2000">
                <a:ea typeface="楷体_GB2312" pitchFamily="49" charset="-122"/>
              </a:rPr>
              <a:t> (n &lt; 2) </a:t>
            </a:r>
            <a:r>
              <a:rPr lang="en-US" altLang="zh-CN" sz="2000" b="1">
                <a:ea typeface="楷体_GB2312" pitchFamily="49" charset="-122"/>
              </a:rPr>
              <a:t>return</a:t>
            </a:r>
            <a:r>
              <a:rPr lang="en-US" altLang="zh-CN" sz="2000">
                <a:ea typeface="楷体_GB2312" pitchFamily="49" charset="-122"/>
              </a:rPr>
              <a:t> ;</a:t>
            </a:r>
          </a:p>
          <a:p>
            <a:pPr>
              <a:spcBef>
                <a:spcPct val="50000"/>
              </a:spcBef>
            </a:pPr>
            <a:r>
              <a:rPr lang="en-US" altLang="zh-CN" sz="2000">
                <a:ea typeface="楷体_GB2312" pitchFamily="49" charset="-122"/>
              </a:rPr>
              <a:t>1</a:t>
            </a:r>
            <a:r>
              <a:rPr lang="zh-CN" altLang="en-US" sz="2000">
                <a:ea typeface="楷体_GB2312" pitchFamily="49" charset="-122"/>
              </a:rPr>
              <a:t>、</a:t>
            </a:r>
            <a:r>
              <a:rPr lang="en-US" altLang="zh-CN" sz="2000">
                <a:ea typeface="楷体_GB2312" pitchFamily="49" charset="-122"/>
              </a:rPr>
              <a:t>m=S</a:t>
            </a:r>
            <a:r>
              <a:rPr lang="zh-CN" altLang="en-US" sz="2000">
                <a:ea typeface="楷体_GB2312" pitchFamily="49" charset="-122"/>
              </a:rPr>
              <a:t>中各点</a:t>
            </a:r>
            <a:r>
              <a:rPr lang="en-US" altLang="zh-CN" sz="2000">
                <a:ea typeface="楷体_GB2312" pitchFamily="49" charset="-122"/>
              </a:rPr>
              <a:t>x</a:t>
            </a:r>
            <a:r>
              <a:rPr lang="zh-CN" altLang="en-US" sz="2000">
                <a:ea typeface="楷体_GB2312" pitchFamily="49" charset="-122"/>
              </a:rPr>
              <a:t>间坐标的中位数</a:t>
            </a:r>
            <a:r>
              <a:rPr lang="en-US" altLang="zh-CN" sz="2000">
                <a:ea typeface="楷体_GB2312" pitchFamily="49" charset="-122"/>
              </a:rPr>
              <a:t>;</a:t>
            </a:r>
          </a:p>
          <a:p>
            <a:pPr>
              <a:spcBef>
                <a:spcPct val="50000"/>
              </a:spcBef>
            </a:pPr>
            <a:r>
              <a:rPr lang="en-US" altLang="zh-CN" sz="2000">
                <a:ea typeface="楷体_GB2312" pitchFamily="49" charset="-122"/>
              </a:rPr>
              <a:t>      </a:t>
            </a:r>
            <a:r>
              <a:rPr lang="zh-CN" altLang="en-US" sz="2000">
                <a:ea typeface="楷体_GB2312" pitchFamily="49" charset="-122"/>
              </a:rPr>
              <a:t>构造</a:t>
            </a:r>
            <a:r>
              <a:rPr lang="en-US" altLang="zh-CN" sz="2000">
                <a:ea typeface="楷体_GB2312" pitchFamily="49" charset="-122"/>
              </a:rPr>
              <a:t>S1</a:t>
            </a:r>
            <a:r>
              <a:rPr lang="zh-CN" altLang="en-US" sz="2000">
                <a:ea typeface="楷体_GB2312" pitchFamily="49" charset="-122"/>
              </a:rPr>
              <a:t>和</a:t>
            </a:r>
            <a:r>
              <a:rPr lang="en-US" altLang="zh-CN" sz="2000">
                <a:ea typeface="楷体_GB2312" pitchFamily="49" charset="-122"/>
              </a:rPr>
              <a:t>S2</a:t>
            </a:r>
            <a:r>
              <a:rPr lang="zh-CN" altLang="en-US" sz="2000">
                <a:ea typeface="楷体_GB2312" pitchFamily="49" charset="-122"/>
              </a:rPr>
              <a:t>；</a:t>
            </a:r>
          </a:p>
          <a:p>
            <a:pPr>
              <a:spcBef>
                <a:spcPct val="50000"/>
              </a:spcBef>
            </a:pPr>
            <a:r>
              <a:rPr lang="zh-CN" altLang="en-US" sz="2000">
                <a:ea typeface="楷体_GB2312" pitchFamily="49" charset="-122"/>
              </a:rPr>
              <a:t>      </a:t>
            </a:r>
            <a:r>
              <a:rPr lang="en-US" altLang="zh-CN" sz="2000">
                <a:ea typeface="楷体_GB2312" pitchFamily="49" charset="-122"/>
              </a:rPr>
              <a:t>//S1={p∈S|x(p)&lt;=m}, </a:t>
            </a:r>
          </a:p>
          <a:p>
            <a:pPr>
              <a:spcBef>
                <a:spcPct val="50000"/>
              </a:spcBef>
            </a:pPr>
            <a:r>
              <a:rPr lang="en-US" altLang="zh-CN" sz="2000">
                <a:ea typeface="楷体_GB2312" pitchFamily="49" charset="-122"/>
              </a:rPr>
              <a:t>     S2={p∈S|x(p)&gt;m}</a:t>
            </a:r>
          </a:p>
          <a:p>
            <a:pPr>
              <a:spcBef>
                <a:spcPct val="50000"/>
              </a:spcBef>
            </a:pPr>
            <a:r>
              <a:rPr lang="en-US" altLang="zh-CN" sz="2000">
                <a:ea typeface="楷体_GB2312" pitchFamily="49" charset="-122"/>
              </a:rPr>
              <a:t>2</a:t>
            </a:r>
            <a:r>
              <a:rPr lang="zh-CN" altLang="en-US" sz="2000">
                <a:ea typeface="楷体_GB2312" pitchFamily="49" charset="-122"/>
              </a:rPr>
              <a:t>、</a:t>
            </a:r>
            <a:r>
              <a:rPr lang="en-US" altLang="zh-CN" sz="2000">
                <a:ea typeface="楷体_GB2312" pitchFamily="49" charset="-122"/>
              </a:rPr>
              <a:t>d1=</a:t>
            </a:r>
            <a:r>
              <a:rPr lang="en-US" altLang="zh-CN" sz="2000" b="1">
                <a:ea typeface="楷体_GB2312" pitchFamily="49" charset="-122"/>
              </a:rPr>
              <a:t>cpair2</a:t>
            </a:r>
            <a:r>
              <a:rPr lang="en-US" altLang="zh-CN" sz="2000">
                <a:ea typeface="楷体_GB2312" pitchFamily="49" charset="-122"/>
              </a:rPr>
              <a:t>(S1);</a:t>
            </a:r>
          </a:p>
          <a:p>
            <a:pPr>
              <a:spcBef>
                <a:spcPct val="50000"/>
              </a:spcBef>
            </a:pPr>
            <a:r>
              <a:rPr lang="en-US" altLang="zh-CN" sz="2000">
                <a:ea typeface="楷体_GB2312" pitchFamily="49" charset="-122"/>
              </a:rPr>
              <a:t>      d2=</a:t>
            </a:r>
            <a:r>
              <a:rPr lang="en-US" altLang="zh-CN" sz="2000" b="1">
                <a:ea typeface="楷体_GB2312" pitchFamily="49" charset="-122"/>
              </a:rPr>
              <a:t>cpair2</a:t>
            </a:r>
            <a:r>
              <a:rPr lang="en-US" altLang="zh-CN" sz="2000">
                <a:ea typeface="楷体_GB2312" pitchFamily="49" charset="-122"/>
              </a:rPr>
              <a:t>(S2);</a:t>
            </a:r>
          </a:p>
          <a:p>
            <a:pPr>
              <a:spcBef>
                <a:spcPct val="50000"/>
              </a:spcBef>
            </a:pPr>
            <a:r>
              <a:rPr lang="en-US" altLang="zh-CN" sz="2000">
                <a:ea typeface="楷体_GB2312" pitchFamily="49" charset="-122"/>
              </a:rPr>
              <a:t>3</a:t>
            </a:r>
            <a:r>
              <a:rPr lang="zh-CN" altLang="en-US" sz="2000">
                <a:ea typeface="楷体_GB2312" pitchFamily="49" charset="-122"/>
              </a:rPr>
              <a:t>、</a:t>
            </a:r>
            <a:r>
              <a:rPr lang="en-US" altLang="zh-CN" sz="2000">
                <a:ea typeface="楷体_GB2312" pitchFamily="49" charset="-122"/>
              </a:rPr>
              <a:t>dm=</a:t>
            </a:r>
            <a:r>
              <a:rPr lang="en-US" altLang="zh-CN" sz="2000" b="1">
                <a:ea typeface="楷体_GB2312" pitchFamily="49" charset="-122"/>
              </a:rPr>
              <a:t>min</a:t>
            </a:r>
            <a:r>
              <a:rPr lang="en-US" altLang="zh-CN" sz="2000">
                <a:ea typeface="楷体_GB2312" pitchFamily="49" charset="-122"/>
              </a:rPr>
              <a:t>(d1,d2);</a:t>
            </a:r>
          </a:p>
        </p:txBody>
      </p:sp>
      <p:sp>
        <p:nvSpPr>
          <p:cNvPr id="241668" name="Text Box 4"/>
          <p:cNvSpPr txBox="1">
            <a:spLocks noChangeArrowheads="1"/>
          </p:cNvSpPr>
          <p:nvPr/>
        </p:nvSpPr>
        <p:spPr bwMode="auto">
          <a:xfrm>
            <a:off x="3852862" y="981075"/>
            <a:ext cx="5327650" cy="424731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1800" dirty="0">
                <a:ea typeface="楷体_GB2312" pitchFamily="49" charset="-122"/>
              </a:rPr>
              <a:t>4</a:t>
            </a:r>
            <a:r>
              <a:rPr lang="zh-CN" altLang="en-US" sz="1800" dirty="0">
                <a:ea typeface="楷体_GB2312" pitchFamily="49" charset="-122"/>
              </a:rPr>
              <a:t>、设</a:t>
            </a:r>
            <a:r>
              <a:rPr lang="en-US" altLang="zh-CN" sz="1800" dirty="0">
                <a:ea typeface="楷体_GB2312" pitchFamily="49" charset="-122"/>
              </a:rPr>
              <a:t>P1</a:t>
            </a:r>
            <a:r>
              <a:rPr lang="zh-CN" altLang="en-US" sz="1800" dirty="0">
                <a:ea typeface="楷体_GB2312" pitchFamily="49" charset="-122"/>
              </a:rPr>
              <a:t>是</a:t>
            </a:r>
            <a:r>
              <a:rPr lang="en-US" altLang="zh-CN" sz="1800" dirty="0">
                <a:ea typeface="楷体_GB2312" pitchFamily="49" charset="-122"/>
              </a:rPr>
              <a:t>S1</a:t>
            </a:r>
            <a:r>
              <a:rPr lang="zh-CN" altLang="en-US" sz="1800" dirty="0">
                <a:ea typeface="楷体_GB2312" pitchFamily="49" charset="-122"/>
              </a:rPr>
              <a:t>中距垂直分割线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之内的所有点组成的集合；</a:t>
            </a:r>
          </a:p>
          <a:p>
            <a:r>
              <a:rPr lang="zh-CN" altLang="en-US" sz="1800" dirty="0">
                <a:ea typeface="楷体_GB2312" pitchFamily="49" charset="-122"/>
              </a:rPr>
              <a:t>      </a:t>
            </a:r>
            <a:r>
              <a:rPr lang="en-US" altLang="zh-CN" sz="1800" dirty="0">
                <a:ea typeface="楷体_GB2312" pitchFamily="49" charset="-122"/>
              </a:rPr>
              <a:t>P2</a:t>
            </a:r>
            <a:r>
              <a:rPr lang="zh-CN" altLang="en-US" sz="1800" dirty="0">
                <a:ea typeface="楷体_GB2312" pitchFamily="49" charset="-122"/>
              </a:rPr>
              <a:t>是</a:t>
            </a:r>
            <a:r>
              <a:rPr lang="en-US" altLang="zh-CN" sz="1800" dirty="0">
                <a:ea typeface="楷体_GB2312" pitchFamily="49" charset="-122"/>
              </a:rPr>
              <a:t>S2</a:t>
            </a:r>
            <a:r>
              <a:rPr lang="zh-CN" altLang="en-US" sz="1800" dirty="0">
                <a:ea typeface="楷体_GB2312" pitchFamily="49" charset="-122"/>
              </a:rPr>
              <a:t>中距分割线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之内所有点组成的集合；</a:t>
            </a:r>
          </a:p>
          <a:p>
            <a:r>
              <a:rPr lang="zh-CN" altLang="en-US" sz="1800" dirty="0">
                <a:ea typeface="楷体_GB2312" pitchFamily="49" charset="-122"/>
              </a:rPr>
              <a:t>      将</a:t>
            </a:r>
            <a:r>
              <a:rPr lang="en-US" altLang="zh-CN" sz="1800" dirty="0">
                <a:ea typeface="楷体_GB2312" pitchFamily="49" charset="-122"/>
              </a:rPr>
              <a:t>P1</a:t>
            </a:r>
            <a:r>
              <a:rPr lang="zh-CN" altLang="en-US" sz="1800" dirty="0">
                <a:ea typeface="楷体_GB2312" pitchFamily="49" charset="-122"/>
              </a:rPr>
              <a:t>和</a:t>
            </a:r>
            <a:r>
              <a:rPr lang="en-US" altLang="zh-CN" sz="1800" dirty="0">
                <a:ea typeface="楷体_GB2312" pitchFamily="49" charset="-122"/>
              </a:rPr>
              <a:t>P2</a:t>
            </a:r>
            <a:r>
              <a:rPr lang="zh-CN" altLang="en-US" sz="1800" dirty="0">
                <a:ea typeface="楷体_GB2312" pitchFamily="49" charset="-122"/>
              </a:rPr>
              <a:t>中点依其</a:t>
            </a:r>
            <a:r>
              <a:rPr lang="en-US" altLang="zh-CN" sz="1800" dirty="0">
                <a:ea typeface="楷体_GB2312" pitchFamily="49" charset="-122"/>
              </a:rPr>
              <a:t>y</a:t>
            </a:r>
            <a:r>
              <a:rPr lang="zh-CN" altLang="en-US" sz="1800" dirty="0">
                <a:ea typeface="楷体_GB2312" pitchFamily="49" charset="-122"/>
              </a:rPr>
              <a:t>坐标值排序；</a:t>
            </a:r>
          </a:p>
          <a:p>
            <a:r>
              <a:rPr lang="zh-CN" altLang="en-US" sz="1800" dirty="0">
                <a:ea typeface="楷体_GB2312" pitchFamily="49" charset="-122"/>
              </a:rPr>
              <a:t>      并设</a:t>
            </a:r>
            <a:r>
              <a:rPr lang="en-US" altLang="zh-CN" sz="1800" dirty="0">
                <a:ea typeface="楷体_GB2312" pitchFamily="49" charset="-122"/>
              </a:rPr>
              <a:t>X</a:t>
            </a:r>
            <a:r>
              <a:rPr lang="zh-CN" altLang="en-US" sz="1800" dirty="0">
                <a:ea typeface="楷体_GB2312" pitchFamily="49" charset="-122"/>
              </a:rPr>
              <a:t>和</a:t>
            </a:r>
            <a:r>
              <a:rPr lang="en-US" altLang="zh-CN" sz="1800" dirty="0">
                <a:ea typeface="楷体_GB2312" pitchFamily="49" charset="-122"/>
              </a:rPr>
              <a:t>Y</a:t>
            </a:r>
            <a:r>
              <a:rPr lang="zh-CN" altLang="en-US" sz="1800" dirty="0">
                <a:ea typeface="楷体_GB2312" pitchFamily="49" charset="-122"/>
              </a:rPr>
              <a:t>是相应的已排好序的点列；</a:t>
            </a:r>
          </a:p>
          <a:p>
            <a:r>
              <a:rPr lang="en-US" altLang="zh-CN" sz="1800" dirty="0">
                <a:ea typeface="楷体_GB2312" pitchFamily="49" charset="-122"/>
              </a:rPr>
              <a:t>5</a:t>
            </a:r>
            <a:r>
              <a:rPr lang="zh-CN" altLang="en-US" sz="1800" dirty="0">
                <a:ea typeface="楷体_GB2312" pitchFamily="49" charset="-122"/>
              </a:rPr>
              <a:t>、通过扫描</a:t>
            </a:r>
            <a:r>
              <a:rPr lang="en-US" altLang="zh-CN" sz="1800" dirty="0">
                <a:ea typeface="楷体_GB2312" pitchFamily="49" charset="-122"/>
              </a:rPr>
              <a:t>X</a:t>
            </a:r>
            <a:r>
              <a:rPr lang="zh-CN" altLang="en-US" sz="1800" dirty="0">
                <a:ea typeface="楷体_GB2312" pitchFamily="49" charset="-122"/>
              </a:rPr>
              <a:t>以及对于</a:t>
            </a:r>
            <a:r>
              <a:rPr lang="en-US" altLang="zh-CN" sz="1800" dirty="0">
                <a:ea typeface="楷体_GB2312" pitchFamily="49" charset="-122"/>
              </a:rPr>
              <a:t>X</a:t>
            </a:r>
            <a:r>
              <a:rPr lang="zh-CN" altLang="en-US" sz="1800" dirty="0">
                <a:ea typeface="楷体_GB2312" pitchFamily="49" charset="-122"/>
              </a:rPr>
              <a:t>中每个点检查</a:t>
            </a:r>
            <a:r>
              <a:rPr lang="en-US" altLang="zh-CN" sz="1800" dirty="0">
                <a:ea typeface="楷体_GB2312" pitchFamily="49" charset="-122"/>
              </a:rPr>
              <a:t>Y</a:t>
            </a:r>
            <a:r>
              <a:rPr lang="zh-CN" altLang="en-US" sz="1800" dirty="0">
                <a:ea typeface="楷体_GB2312" pitchFamily="49" charset="-122"/>
              </a:rPr>
              <a:t>中与其距离在</a:t>
            </a:r>
            <a:r>
              <a:rPr lang="en-US" altLang="zh-CN" sz="1800" dirty="0" err="1">
                <a:ea typeface="楷体_GB2312" pitchFamily="49" charset="-122"/>
              </a:rPr>
              <a:t>dm</a:t>
            </a:r>
            <a:r>
              <a:rPr lang="zh-CN" altLang="en-US" sz="1800" dirty="0">
                <a:ea typeface="楷体_GB2312" pitchFamily="49" charset="-122"/>
              </a:rPr>
              <a:t>之内的所有点</a:t>
            </a:r>
            <a:r>
              <a:rPr lang="en-US" altLang="zh-CN" sz="1800" dirty="0">
                <a:ea typeface="楷体_GB2312" pitchFamily="49" charset="-122"/>
              </a:rPr>
              <a:t>(</a:t>
            </a:r>
            <a:r>
              <a:rPr lang="zh-CN" altLang="en-US" sz="1800" dirty="0">
                <a:ea typeface="楷体_GB2312" pitchFamily="49" charset="-122"/>
              </a:rPr>
              <a:t>最多</a:t>
            </a:r>
            <a:r>
              <a:rPr lang="en-US" altLang="zh-CN" sz="1800" dirty="0">
                <a:ea typeface="楷体_GB2312" pitchFamily="49" charset="-122"/>
              </a:rPr>
              <a:t>6</a:t>
            </a:r>
            <a:r>
              <a:rPr lang="zh-CN" altLang="en-US" sz="1800" dirty="0">
                <a:ea typeface="楷体_GB2312" pitchFamily="49" charset="-122"/>
              </a:rPr>
              <a:t>个</a:t>
            </a:r>
            <a:r>
              <a:rPr lang="en-US" altLang="zh-CN" sz="1800" dirty="0">
                <a:ea typeface="楷体_GB2312" pitchFamily="49" charset="-122"/>
              </a:rPr>
              <a:t>)</a:t>
            </a:r>
            <a:r>
              <a:rPr lang="zh-CN" altLang="en-US" sz="1800" dirty="0">
                <a:ea typeface="楷体_GB2312" pitchFamily="49" charset="-122"/>
              </a:rPr>
              <a:t>可以完成合并；</a:t>
            </a:r>
          </a:p>
          <a:p>
            <a:r>
              <a:rPr lang="zh-CN" altLang="en-US" sz="1800" dirty="0">
                <a:ea typeface="楷体_GB2312" pitchFamily="49" charset="-122"/>
              </a:rPr>
              <a:t>      当</a:t>
            </a:r>
            <a:r>
              <a:rPr lang="en-US" altLang="zh-CN" sz="1800" dirty="0">
                <a:ea typeface="楷体_GB2312" pitchFamily="49" charset="-122"/>
              </a:rPr>
              <a:t>X</a:t>
            </a:r>
            <a:r>
              <a:rPr lang="zh-CN" altLang="en-US" sz="1800" dirty="0">
                <a:ea typeface="楷体_GB2312" pitchFamily="49" charset="-122"/>
              </a:rPr>
              <a:t>中的扫描指针逐次向上移动时，</a:t>
            </a:r>
            <a:r>
              <a:rPr lang="en-US" altLang="zh-CN" sz="1800" dirty="0">
                <a:ea typeface="楷体_GB2312" pitchFamily="49" charset="-122"/>
              </a:rPr>
              <a:t>Y</a:t>
            </a:r>
            <a:r>
              <a:rPr lang="zh-CN" altLang="en-US" sz="1800" dirty="0">
                <a:ea typeface="楷体_GB2312" pitchFamily="49" charset="-122"/>
              </a:rPr>
              <a:t>中的扫描指针可在宽为</a:t>
            </a:r>
            <a:r>
              <a:rPr lang="en-US" altLang="zh-CN" sz="1800" dirty="0">
                <a:ea typeface="楷体_GB2312" pitchFamily="49" charset="-122"/>
              </a:rPr>
              <a:t>2dm</a:t>
            </a:r>
            <a:r>
              <a:rPr lang="zh-CN" altLang="en-US" sz="1800" dirty="0">
                <a:ea typeface="楷体_GB2312" pitchFamily="49" charset="-122"/>
              </a:rPr>
              <a:t>的区间内移动；</a:t>
            </a:r>
          </a:p>
          <a:p>
            <a:r>
              <a:rPr lang="zh-CN" altLang="en-US" sz="1800" dirty="0">
                <a:ea typeface="楷体_GB2312" pitchFamily="49" charset="-122"/>
              </a:rPr>
              <a:t>      设</a:t>
            </a:r>
            <a:r>
              <a:rPr lang="en-US" altLang="zh-CN" sz="1800" dirty="0">
                <a:ea typeface="楷体_GB2312" pitchFamily="49" charset="-122"/>
              </a:rPr>
              <a:t>dl</a:t>
            </a:r>
            <a:r>
              <a:rPr lang="zh-CN" altLang="en-US" sz="1800" dirty="0">
                <a:ea typeface="楷体_GB2312" pitchFamily="49" charset="-122"/>
              </a:rPr>
              <a:t>是按这种扫描方式找到的点对间的最小距离；</a:t>
            </a:r>
          </a:p>
          <a:p>
            <a:r>
              <a:rPr lang="en-US" altLang="zh-CN" sz="1800" dirty="0">
                <a:ea typeface="楷体_GB2312" pitchFamily="49" charset="-122"/>
              </a:rPr>
              <a:t>6</a:t>
            </a:r>
            <a:r>
              <a:rPr lang="zh-CN" altLang="en-US" sz="1800" dirty="0">
                <a:ea typeface="楷体_GB2312" pitchFamily="49" charset="-122"/>
              </a:rPr>
              <a:t>、</a:t>
            </a:r>
            <a:r>
              <a:rPr lang="en-US" altLang="zh-CN" sz="1800" dirty="0">
                <a:ea typeface="楷体_GB2312" pitchFamily="49" charset="-122"/>
              </a:rPr>
              <a:t>d=</a:t>
            </a:r>
            <a:r>
              <a:rPr lang="en-US" altLang="zh-CN" sz="1800" b="1" dirty="0">
                <a:ea typeface="楷体_GB2312" pitchFamily="49" charset="-122"/>
              </a:rPr>
              <a:t>min</a:t>
            </a:r>
            <a:r>
              <a:rPr lang="en-US" altLang="zh-CN" sz="1800" dirty="0">
                <a:ea typeface="楷体_GB2312" pitchFamily="49" charset="-122"/>
              </a:rPr>
              <a:t>(</a:t>
            </a:r>
            <a:r>
              <a:rPr lang="en-US" altLang="zh-CN" sz="1800" dirty="0" err="1">
                <a:ea typeface="楷体_GB2312" pitchFamily="49" charset="-122"/>
              </a:rPr>
              <a:t>dm,dl</a:t>
            </a:r>
            <a:r>
              <a:rPr lang="en-US" altLang="zh-CN" sz="1800" dirty="0">
                <a:ea typeface="楷体_GB2312" pitchFamily="49" charset="-122"/>
              </a:rPr>
              <a:t>);</a:t>
            </a:r>
          </a:p>
          <a:p>
            <a:r>
              <a:rPr lang="en-US" altLang="zh-CN" sz="1800" dirty="0">
                <a:ea typeface="楷体_GB2312" pitchFamily="49" charset="-122"/>
              </a:rPr>
              <a:t>      </a:t>
            </a:r>
            <a:r>
              <a:rPr lang="en-US" altLang="zh-CN" sz="1800" b="1" dirty="0">
                <a:ea typeface="楷体_GB2312" pitchFamily="49" charset="-122"/>
              </a:rPr>
              <a:t>return</a:t>
            </a:r>
            <a:r>
              <a:rPr lang="en-US" altLang="zh-CN" sz="1800" dirty="0">
                <a:ea typeface="楷体_GB2312" pitchFamily="49" charset="-122"/>
              </a:rPr>
              <a:t> d;</a:t>
            </a:r>
          </a:p>
          <a:p>
            <a:r>
              <a:rPr lang="en-US" altLang="zh-CN" sz="1800" dirty="0">
                <a:ea typeface="楷体_GB2312" pitchFamily="49" charset="-122"/>
              </a:rPr>
              <a:t>}</a:t>
            </a:r>
          </a:p>
          <a:p>
            <a:endParaRPr lang="en-US" altLang="zh-CN" sz="1800" dirty="0">
              <a:ea typeface="楷体_GB2312" pitchFamily="49" charset="-122"/>
            </a:endParaRPr>
          </a:p>
        </p:txBody>
      </p:sp>
      <p:sp>
        <p:nvSpPr>
          <p:cNvPr id="241669" name="Rectangle 5"/>
          <p:cNvSpPr>
            <a:spLocks noChangeArrowheads="1"/>
          </p:cNvSpPr>
          <p:nvPr/>
        </p:nvSpPr>
        <p:spPr bwMode="auto">
          <a:xfrm>
            <a:off x="0" y="3000345"/>
            <a:ext cx="184731" cy="40011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sz="2000"/>
          </a:p>
        </p:txBody>
      </p:sp>
      <p:grpSp>
        <p:nvGrpSpPr>
          <p:cNvPr id="241670" name="Group 6"/>
          <p:cNvGrpSpPr/>
          <p:nvPr/>
        </p:nvGrpSpPr>
        <p:grpSpPr bwMode="auto">
          <a:xfrm>
            <a:off x="1042988" y="1989138"/>
            <a:ext cx="6988175" cy="1463675"/>
            <a:chOff x="657" y="1253"/>
            <a:chExt cx="4402" cy="922"/>
          </a:xfrm>
        </p:grpSpPr>
        <p:sp>
          <p:nvSpPr>
            <p:cNvPr id="241671" name="AutoShape 7"/>
            <p:cNvSpPr>
              <a:spLocks noChangeArrowheads="1"/>
            </p:cNvSpPr>
            <p:nvPr/>
          </p:nvSpPr>
          <p:spPr bwMode="auto">
            <a:xfrm>
              <a:off x="657" y="1253"/>
              <a:ext cx="4402" cy="92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000" b="1">
                  <a:ea typeface="黑体" pitchFamily="2" charset="-122"/>
                </a:rPr>
                <a:t>复杂度分析</a:t>
              </a:r>
            </a:p>
            <a:p>
              <a:pPr eaLnBrk="0" hangingPunct="0"/>
              <a:endParaRPr lang="zh-CN" altLang="en-US" sz="2000" b="1">
                <a:effectLst>
                  <a:outerShdw blurRad="38100" dist="38100" dir="2700000" algn="tl">
                    <a:srgbClr val="C0C0C0"/>
                  </a:outerShdw>
                </a:effectLst>
                <a:ea typeface="黑体" pitchFamily="2" charset="-122"/>
              </a:endParaRPr>
            </a:p>
            <a:p>
              <a:pPr eaLnBrk="0" hangingPunct="0"/>
              <a:endParaRPr lang="zh-CN" altLang="en-US" sz="2000" b="1"/>
            </a:p>
            <a:p>
              <a:pPr algn="ctr" eaLnBrk="0" hangingPunct="0"/>
              <a:r>
                <a:rPr lang="en-US" altLang="zh-CN" sz="2000" b="1" i="1"/>
                <a:t>T(n)=O(nlogn)</a:t>
              </a:r>
              <a:endParaRPr lang="en-US" altLang="zh-CN" sz="2000" b="1" i="1">
                <a:solidFill>
                  <a:srgbClr val="FF0000"/>
                </a:solidFill>
                <a:ea typeface="楷体_GB2312" pitchFamily="49" charset="-122"/>
                <a:sym typeface="Wingdings" pitchFamily="2" charset="2"/>
              </a:endParaRPr>
            </a:p>
          </p:txBody>
        </p:sp>
        <p:graphicFrame>
          <p:nvGraphicFramePr>
            <p:cNvPr id="241672" name="Object 8"/>
            <p:cNvGraphicFramePr>
              <a:graphicFrameLocks noChangeAspect="1"/>
            </p:cNvGraphicFramePr>
            <p:nvPr/>
          </p:nvGraphicFramePr>
          <p:xfrm>
            <a:off x="1701" y="1389"/>
            <a:ext cx="2677" cy="627"/>
          </p:xfrm>
          <a:graphic>
            <a:graphicData uri="http://schemas.openxmlformats.org/presentationml/2006/ole">
              <mc:AlternateContent xmlns:mc="http://schemas.openxmlformats.org/markup-compatibility/2006">
                <mc:Choice xmlns:v="urn:schemas-microsoft-com:vml" Requires="v">
                  <p:oleObj spid="_x0000_s163921" name="公式" r:id="rId3" imgW="1955800" imgH="457200" progId="Equation.3">
                    <p:embed/>
                  </p:oleObj>
                </mc:Choice>
                <mc:Fallback>
                  <p:oleObj name="公式" r:id="rId3" imgW="1955800" imgH="457200" progId="Equation.3">
                    <p:embed/>
                    <p:pic>
                      <p:nvPicPr>
                        <p:cNvPr id="0" name="图片 1638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389"/>
                          <a:ext cx="2677" cy="6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1670"/>
                                        </p:tgtEl>
                                        <p:attrNameLst>
                                          <p:attrName>style.visibility</p:attrName>
                                        </p:attrNameLst>
                                      </p:cBhvr>
                                      <p:to>
                                        <p:strVal val="visible"/>
                                      </p:to>
                                    </p:set>
                                    <p:animEffect transition="in" filter="blinds(horizontal)">
                                      <p:cBhvr>
                                        <p:cTn id="7" dur="500"/>
                                        <p:tgtEl>
                                          <p:spTgt spid="24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4"/>
          <p:cNvSpPr>
            <a:spLocks noGrp="1" noChangeArrowheads="1"/>
          </p:cNvSpPr>
          <p:nvPr>
            <p:ph type="ctrTitle"/>
          </p:nvPr>
        </p:nvSpPr>
        <p:spPr/>
        <p:txBody>
          <a:bodyPr/>
          <a:lstStyle/>
          <a:p>
            <a:r>
              <a:rPr lang="zh-CN" altLang="en-US" sz="4800" b="1" dirty="0">
                <a:solidFill>
                  <a:srgbClr val="1E048A"/>
                </a:solidFill>
              </a:rPr>
              <a:t>分治法的应用</a:t>
            </a:r>
          </a:p>
        </p:txBody>
      </p:sp>
      <p:sp>
        <p:nvSpPr>
          <p:cNvPr id="214021" name="Rectangle 5"/>
          <p:cNvSpPr>
            <a:spLocks noGrp="1" noChangeArrowheads="1"/>
          </p:cNvSpPr>
          <p:nvPr>
            <p:ph type="subTitle" idx="1"/>
          </p:nvPr>
        </p:nvSpPr>
        <p:spPr/>
        <p:txBody>
          <a:bodyPr/>
          <a:lstStyle/>
          <a:p>
            <a:r>
              <a:rPr lang="zh-CN" altLang="en-US"/>
              <a:t>循环赛问题</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循环赛日程表</a:t>
            </a:r>
          </a:p>
        </p:txBody>
      </p:sp>
      <p:sp>
        <p:nvSpPr>
          <p:cNvPr id="175107" name="Text Box 3"/>
          <p:cNvSpPr txBox="1">
            <a:spLocks noChangeArrowheads="1"/>
          </p:cNvSpPr>
          <p:nvPr/>
        </p:nvSpPr>
        <p:spPr bwMode="auto">
          <a:xfrm>
            <a:off x="323850" y="981075"/>
            <a:ext cx="8372475" cy="267765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ea typeface="楷体_GB2312" pitchFamily="49" charset="-122"/>
              </a:rPr>
              <a:t>设计一个满足以下要求的比赛日程表：</a:t>
            </a:r>
            <a:endParaRPr lang="en-US" altLang="zh-CN" sz="2400" dirty="0">
              <a:ea typeface="楷体_GB2312" pitchFamily="49" charset="-122"/>
            </a:endParaRPr>
          </a:p>
          <a:p>
            <a:endParaRPr lang="en-US" altLang="zh-CN" dirty="0">
              <a:ea typeface="楷体_GB2312" pitchFamily="49" charset="-122"/>
            </a:endParaRPr>
          </a:p>
          <a:p>
            <a:r>
              <a:rPr lang="zh-CN" altLang="en-US" sz="2400" dirty="0">
                <a:ea typeface="楷体_GB2312" pitchFamily="49" charset="-122"/>
              </a:rPr>
              <a:t>有</a:t>
            </a:r>
            <a:r>
              <a:rPr lang="en-US" altLang="zh-CN" sz="2400" dirty="0">
                <a:ea typeface="楷体_GB2312" pitchFamily="49" charset="-122"/>
              </a:rPr>
              <a:t>n=2</a:t>
            </a:r>
            <a:r>
              <a:rPr lang="en-US" altLang="zh-CN" sz="2400" baseline="30000" dirty="0">
                <a:ea typeface="楷体_GB2312" pitchFamily="49" charset="-122"/>
              </a:rPr>
              <a:t>k</a:t>
            </a:r>
            <a:r>
              <a:rPr lang="zh-CN" altLang="en-US" sz="2400" dirty="0">
                <a:ea typeface="楷体_GB2312" pitchFamily="49" charset="-122"/>
              </a:rPr>
              <a:t>个运动员</a:t>
            </a:r>
            <a:endParaRPr lang="en-US" altLang="zh-CN" sz="2400" dirty="0">
              <a:ea typeface="楷体_GB2312" pitchFamily="49" charset="-122"/>
            </a:endParaRPr>
          </a:p>
          <a:p>
            <a:endParaRPr lang="zh-CN" altLang="en-US" sz="2400" dirty="0">
              <a:ea typeface="楷体_GB2312" pitchFamily="49" charset="-122"/>
            </a:endParaRPr>
          </a:p>
          <a:p>
            <a:r>
              <a:rPr lang="en-US" altLang="zh-CN" sz="2400" dirty="0">
                <a:latin typeface="黑体" pitchFamily="2" charset="-122"/>
                <a:ea typeface="黑体" pitchFamily="2" charset="-122"/>
              </a:rPr>
              <a:t>(1)</a:t>
            </a:r>
            <a:r>
              <a:rPr lang="zh-CN" altLang="en-US" sz="2400" dirty="0">
                <a:latin typeface="黑体" pitchFamily="2" charset="-122"/>
                <a:ea typeface="黑体" pitchFamily="2" charset="-122"/>
              </a:rPr>
              <a:t>每个选手必须与其他</a:t>
            </a:r>
            <a:r>
              <a:rPr lang="en-US" altLang="zh-CN" sz="2400" dirty="0">
                <a:latin typeface="黑体" pitchFamily="2" charset="-122"/>
                <a:ea typeface="黑体" pitchFamily="2" charset="-122"/>
              </a:rPr>
              <a:t>n-1</a:t>
            </a:r>
            <a:r>
              <a:rPr lang="zh-CN" altLang="en-US" sz="2400" dirty="0">
                <a:latin typeface="黑体" pitchFamily="2" charset="-122"/>
                <a:ea typeface="黑体" pitchFamily="2" charset="-122"/>
              </a:rPr>
              <a:t>个选手各赛一次；</a:t>
            </a:r>
          </a:p>
          <a:p>
            <a:r>
              <a:rPr lang="en-US" altLang="zh-CN" sz="2400" dirty="0">
                <a:latin typeface="黑体" pitchFamily="2" charset="-122"/>
                <a:ea typeface="黑体" pitchFamily="2" charset="-122"/>
              </a:rPr>
              <a:t>(2)</a:t>
            </a:r>
            <a:r>
              <a:rPr lang="zh-CN" altLang="en-US" sz="2400" dirty="0">
                <a:latin typeface="黑体" pitchFamily="2" charset="-122"/>
                <a:ea typeface="黑体" pitchFamily="2" charset="-122"/>
              </a:rPr>
              <a:t>每个选手一天只能赛一次；</a:t>
            </a:r>
          </a:p>
          <a:p>
            <a:r>
              <a:rPr lang="en-US" altLang="zh-CN" sz="2400" dirty="0">
                <a:latin typeface="黑体" pitchFamily="2" charset="-122"/>
                <a:ea typeface="黑体" pitchFamily="2" charset="-122"/>
              </a:rPr>
              <a:t>(3)</a:t>
            </a:r>
            <a:r>
              <a:rPr lang="zh-CN" altLang="en-US" sz="2400" dirty="0">
                <a:latin typeface="黑体" pitchFamily="2" charset="-122"/>
                <a:ea typeface="黑体" pitchFamily="2" charset="-122"/>
              </a:rPr>
              <a:t>循环赛一共进行</a:t>
            </a:r>
            <a:r>
              <a:rPr lang="en-US" altLang="zh-CN" sz="2400" dirty="0">
                <a:latin typeface="黑体" pitchFamily="2" charset="-122"/>
                <a:ea typeface="黑体" pitchFamily="2" charset="-122"/>
              </a:rPr>
              <a:t>n-1</a:t>
            </a:r>
            <a:r>
              <a:rPr lang="zh-CN" altLang="en-US" sz="2400" dirty="0">
                <a:latin typeface="黑体" pitchFamily="2" charset="-122"/>
                <a:ea typeface="黑体" pitchFamily="2" charset="-122"/>
              </a:rPr>
              <a:t>天。</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循环赛日程表</a:t>
            </a:r>
          </a:p>
        </p:txBody>
      </p:sp>
      <p:sp>
        <p:nvSpPr>
          <p:cNvPr id="175107" name="Text Box 3"/>
          <p:cNvSpPr txBox="1">
            <a:spLocks noChangeArrowheads="1"/>
          </p:cNvSpPr>
          <p:nvPr/>
        </p:nvSpPr>
        <p:spPr bwMode="auto">
          <a:xfrm>
            <a:off x="323850" y="981075"/>
            <a:ext cx="8372475" cy="15525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ea typeface="楷体_GB2312" pitchFamily="49" charset="-122"/>
              </a:rPr>
              <a:t>设计一个满足以下要求的比赛日程表：</a:t>
            </a:r>
          </a:p>
          <a:p>
            <a:r>
              <a:rPr lang="en-US" altLang="zh-CN" sz="2400">
                <a:latin typeface="黑体" pitchFamily="2" charset="-122"/>
                <a:ea typeface="黑体" pitchFamily="2" charset="-122"/>
              </a:rPr>
              <a:t>(1)</a:t>
            </a:r>
            <a:r>
              <a:rPr lang="zh-CN" altLang="en-US" sz="2400">
                <a:latin typeface="黑体" pitchFamily="2" charset="-122"/>
                <a:ea typeface="黑体" pitchFamily="2" charset="-122"/>
              </a:rPr>
              <a:t>每个选手必须与其他</a:t>
            </a:r>
            <a:r>
              <a:rPr lang="en-US" altLang="zh-CN" sz="2400">
                <a:latin typeface="黑体" pitchFamily="2" charset="-122"/>
                <a:ea typeface="黑体" pitchFamily="2" charset="-122"/>
              </a:rPr>
              <a:t>n-1</a:t>
            </a:r>
            <a:r>
              <a:rPr lang="zh-CN" altLang="en-US" sz="2400">
                <a:latin typeface="黑体" pitchFamily="2" charset="-122"/>
                <a:ea typeface="黑体" pitchFamily="2" charset="-122"/>
              </a:rPr>
              <a:t>个选手各赛一次；</a:t>
            </a:r>
          </a:p>
          <a:p>
            <a:r>
              <a:rPr lang="en-US" altLang="zh-CN" sz="2400">
                <a:latin typeface="黑体" pitchFamily="2" charset="-122"/>
                <a:ea typeface="黑体" pitchFamily="2" charset="-122"/>
              </a:rPr>
              <a:t>(2)</a:t>
            </a:r>
            <a:r>
              <a:rPr lang="zh-CN" altLang="en-US" sz="2400">
                <a:latin typeface="黑体" pitchFamily="2" charset="-122"/>
                <a:ea typeface="黑体" pitchFamily="2" charset="-122"/>
              </a:rPr>
              <a:t>每个选手一天只能赛一次；</a:t>
            </a:r>
          </a:p>
          <a:p>
            <a:r>
              <a:rPr lang="en-US" altLang="zh-CN" sz="2400">
                <a:latin typeface="黑体" pitchFamily="2" charset="-122"/>
                <a:ea typeface="黑体" pitchFamily="2" charset="-122"/>
              </a:rPr>
              <a:t>(3)</a:t>
            </a:r>
            <a:r>
              <a:rPr lang="zh-CN" altLang="en-US" sz="2400">
                <a:latin typeface="黑体" pitchFamily="2" charset="-122"/>
                <a:ea typeface="黑体" pitchFamily="2" charset="-122"/>
              </a:rPr>
              <a:t>循环赛一共进行</a:t>
            </a:r>
            <a:r>
              <a:rPr lang="en-US" altLang="zh-CN" sz="2400">
                <a:latin typeface="黑体" pitchFamily="2" charset="-122"/>
                <a:ea typeface="黑体" pitchFamily="2" charset="-122"/>
              </a:rPr>
              <a:t>n-1</a:t>
            </a:r>
            <a:r>
              <a:rPr lang="zh-CN" altLang="en-US" sz="2400">
                <a:latin typeface="黑体" pitchFamily="2" charset="-122"/>
                <a:ea typeface="黑体" pitchFamily="2" charset="-122"/>
              </a:rPr>
              <a:t>天。</a:t>
            </a:r>
          </a:p>
        </p:txBody>
      </p:sp>
      <p:sp>
        <p:nvSpPr>
          <p:cNvPr id="175108" name="Text Box 4"/>
          <p:cNvSpPr txBox="1">
            <a:spLocks noChangeArrowheads="1"/>
          </p:cNvSpPr>
          <p:nvPr/>
        </p:nvSpPr>
        <p:spPr bwMode="auto">
          <a:xfrm>
            <a:off x="250825" y="2492375"/>
            <a:ext cx="8408988" cy="1552575"/>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ea typeface="楷体_GB2312" pitchFamily="49" charset="-122"/>
              </a:rPr>
              <a:t>按分治策略，将所有的选手分为两半，</a:t>
            </a:r>
            <a:r>
              <a:rPr lang="en-US" altLang="zh-CN" sz="2400">
                <a:ea typeface="楷体_GB2312" pitchFamily="49" charset="-122"/>
              </a:rPr>
              <a:t>n</a:t>
            </a:r>
            <a:r>
              <a:rPr lang="zh-CN" altLang="en-US" sz="2400">
                <a:ea typeface="楷体_GB2312" pitchFamily="49" charset="-122"/>
              </a:rPr>
              <a:t>个选手的比赛日程表就可以通过为</a:t>
            </a:r>
            <a:r>
              <a:rPr lang="en-US" altLang="zh-CN" sz="2400">
                <a:ea typeface="楷体_GB2312" pitchFamily="49" charset="-122"/>
              </a:rPr>
              <a:t>n/2</a:t>
            </a:r>
            <a:r>
              <a:rPr lang="zh-CN" altLang="en-US" sz="2400">
                <a:ea typeface="楷体_GB2312" pitchFamily="49" charset="-122"/>
              </a:rPr>
              <a:t>个选手设计的比赛日程表来决定。递归地用对选手进行分割，直到只剩下</a:t>
            </a:r>
            <a:r>
              <a:rPr lang="en-US" altLang="zh-CN" sz="2400">
                <a:ea typeface="楷体_GB2312" pitchFamily="49" charset="-122"/>
              </a:rPr>
              <a:t>2</a:t>
            </a:r>
            <a:r>
              <a:rPr lang="zh-CN" altLang="en-US" sz="2400">
                <a:ea typeface="楷体_GB2312" pitchFamily="49" charset="-122"/>
              </a:rPr>
              <a:t>个选手时，比赛日程表的制定就变得很简单。这时只要让这</a:t>
            </a:r>
            <a:r>
              <a:rPr lang="en-US" altLang="zh-CN" sz="2400">
                <a:ea typeface="楷体_GB2312" pitchFamily="49" charset="-122"/>
              </a:rPr>
              <a:t>2</a:t>
            </a:r>
            <a:r>
              <a:rPr lang="zh-CN" altLang="en-US" sz="2400">
                <a:ea typeface="楷体_GB2312" pitchFamily="49" charset="-122"/>
              </a:rPr>
              <a:t>个选手进行比赛就可以了。</a:t>
            </a:r>
          </a:p>
        </p:txBody>
      </p:sp>
      <p:graphicFrame>
        <p:nvGraphicFramePr>
          <p:cNvPr id="175109" name="Group 5"/>
          <p:cNvGraphicFramePr>
            <a:graphicFrameLocks noGrp="1"/>
          </p:cNvGraphicFramePr>
          <p:nvPr/>
        </p:nvGraphicFramePr>
        <p:xfrm>
          <a:off x="2484438" y="4005263"/>
          <a:ext cx="4679950" cy="2613026"/>
        </p:xfrm>
        <a:graphic>
          <a:graphicData uri="http://schemas.openxmlformats.org/drawingml/2006/table">
            <a:tbl>
              <a:tblPr/>
              <a:tblGrid>
                <a:gridCol w="585787">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5788">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gridCol w="585787">
                  <a:extLst>
                    <a:ext uri="{9D8B030D-6E8A-4147-A177-3AD203B41FA5}">
                      <a16:colId xmlns:a16="http://schemas.microsoft.com/office/drawing/2014/main" val="20004"/>
                    </a:ext>
                  </a:extLst>
                </a:gridCol>
                <a:gridCol w="584200">
                  <a:extLst>
                    <a:ext uri="{9D8B030D-6E8A-4147-A177-3AD203B41FA5}">
                      <a16:colId xmlns:a16="http://schemas.microsoft.com/office/drawing/2014/main" val="20005"/>
                    </a:ext>
                  </a:extLst>
                </a:gridCol>
                <a:gridCol w="585788">
                  <a:extLst>
                    <a:ext uri="{9D8B030D-6E8A-4147-A177-3AD203B41FA5}">
                      <a16:colId xmlns:a16="http://schemas.microsoft.com/office/drawing/2014/main" val="20006"/>
                    </a:ext>
                  </a:extLst>
                </a:gridCol>
                <a:gridCol w="584200">
                  <a:extLst>
                    <a:ext uri="{9D8B030D-6E8A-4147-A177-3AD203B41FA5}">
                      <a16:colId xmlns:a16="http://schemas.microsoft.com/office/drawing/2014/main" val="20007"/>
                    </a:ext>
                  </a:extLst>
                </a:gridCol>
              </a:tblGrid>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25438">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325438">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zh-CN" altLang="en-US" dirty="0">
                <a:solidFill>
                  <a:srgbClr val="1E048A"/>
                </a:solidFill>
              </a:rPr>
              <a:t>作业：</a:t>
            </a:r>
          </a:p>
        </p:txBody>
      </p:sp>
      <p:sp>
        <p:nvSpPr>
          <p:cNvPr id="216067" name="Rectangle 3"/>
          <p:cNvSpPr>
            <a:spLocks noGrp="1" noChangeArrowheads="1"/>
          </p:cNvSpPr>
          <p:nvPr>
            <p:ph type="body" idx="1"/>
          </p:nvPr>
        </p:nvSpPr>
        <p:spPr>
          <a:xfrm>
            <a:off x="685800" y="1628800"/>
            <a:ext cx="7772400" cy="4114800"/>
          </a:xfrm>
        </p:spPr>
        <p:txBody>
          <a:bodyPr/>
          <a:lstStyle/>
          <a:p>
            <a:r>
              <a:rPr lang="zh-CN" altLang="en-US" dirty="0"/>
              <a:t>设有</a:t>
            </a:r>
            <a:r>
              <a:rPr lang="en-US" altLang="zh-CN" dirty="0"/>
              <a:t>n</a:t>
            </a:r>
            <a:r>
              <a:rPr lang="zh-CN" altLang="en-US" dirty="0"/>
              <a:t>个运动员要进行网球循环赛。设计一个满足下列条件的比赛日程表：</a:t>
            </a:r>
          </a:p>
          <a:p>
            <a:pPr lvl="1"/>
            <a:r>
              <a:rPr lang="zh-CN" altLang="en-US" dirty="0"/>
              <a:t>每个选手必须与其他</a:t>
            </a:r>
            <a:r>
              <a:rPr lang="en-US" altLang="zh-CN" dirty="0"/>
              <a:t>n-1</a:t>
            </a:r>
            <a:r>
              <a:rPr lang="zh-CN" altLang="en-US" dirty="0"/>
              <a:t>个选手各赛一次；</a:t>
            </a:r>
          </a:p>
          <a:p>
            <a:pPr lvl="1"/>
            <a:r>
              <a:rPr lang="zh-CN" altLang="en-US" dirty="0"/>
              <a:t>每个选手一天只能赛一次；</a:t>
            </a:r>
          </a:p>
          <a:p>
            <a:pPr lvl="1"/>
            <a:r>
              <a:rPr lang="zh-CN" altLang="en-US" dirty="0"/>
              <a:t>当</a:t>
            </a:r>
            <a:r>
              <a:rPr lang="en-US" altLang="zh-CN" dirty="0"/>
              <a:t>n</a:t>
            </a:r>
            <a:r>
              <a:rPr lang="zh-CN" altLang="en-US" dirty="0"/>
              <a:t>是偶数时，循环赛进行</a:t>
            </a:r>
            <a:r>
              <a:rPr lang="en-US" altLang="zh-CN" dirty="0"/>
              <a:t>n-1</a:t>
            </a:r>
            <a:r>
              <a:rPr lang="zh-CN" altLang="en-US" dirty="0"/>
              <a:t>天。</a:t>
            </a:r>
          </a:p>
          <a:p>
            <a:pPr lvl="1"/>
            <a:r>
              <a:rPr lang="zh-CN" altLang="en-US" dirty="0"/>
              <a:t>当</a:t>
            </a:r>
            <a:r>
              <a:rPr lang="en-US" altLang="zh-CN" dirty="0"/>
              <a:t>n</a:t>
            </a:r>
            <a:r>
              <a:rPr lang="zh-CN" altLang="en-US" dirty="0"/>
              <a:t>是奇数时，循环赛进行</a:t>
            </a:r>
            <a:r>
              <a:rPr lang="en-US" altLang="zh-CN" dirty="0"/>
              <a:t>n</a:t>
            </a:r>
            <a:r>
              <a:rPr lang="zh-CN" altLang="en-US" dirty="0"/>
              <a:t>天。</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976313"/>
            <a:ext cx="7277100"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ctrTitle"/>
          </p:nvPr>
        </p:nvSpPr>
        <p:spPr/>
        <p:txBody>
          <a:bodyPr/>
          <a:lstStyle/>
          <a:p>
            <a:r>
              <a:rPr lang="zh-CN" altLang="en-US" sz="4800" b="1" dirty="0">
                <a:solidFill>
                  <a:srgbClr val="1E048A"/>
                </a:solidFill>
              </a:rPr>
              <a:t>归纳总结</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zh-CN" altLang="en-US" b="1" dirty="0">
                <a:solidFill>
                  <a:srgbClr val="1E048A"/>
                </a:solidFill>
              </a:rPr>
              <a:t>分治法的基本思想</a:t>
            </a:r>
          </a:p>
        </p:txBody>
      </p:sp>
      <p:sp>
        <p:nvSpPr>
          <p:cNvPr id="251907" name="Rectangle 3"/>
          <p:cNvSpPr>
            <a:spLocks noGrp="1" noChangeArrowheads="1"/>
          </p:cNvSpPr>
          <p:nvPr>
            <p:ph type="body" idx="1"/>
          </p:nvPr>
        </p:nvSpPr>
        <p:spPr>
          <a:xfrm>
            <a:off x="251520" y="1772816"/>
            <a:ext cx="8640960" cy="4114800"/>
          </a:xfrm>
        </p:spPr>
        <p:txBody>
          <a:bodyPr/>
          <a:lstStyle/>
          <a:p>
            <a:pPr>
              <a:lnSpc>
                <a:spcPct val="90000"/>
              </a:lnSpc>
            </a:pPr>
            <a:r>
              <a:rPr lang="zh-CN" altLang="en-US" sz="2400" dirty="0"/>
              <a:t>分治法的设计思想是，将一个难以直接解决的大问题，分割成一些规模较小的相同问题，以便各个击破，分而治之。</a:t>
            </a:r>
            <a:endParaRPr lang="en-US" altLang="zh-CN" sz="2400" dirty="0"/>
          </a:p>
          <a:p>
            <a:pPr>
              <a:lnSpc>
                <a:spcPct val="90000"/>
              </a:lnSpc>
            </a:pPr>
            <a:r>
              <a:rPr lang="zh-CN" altLang="en-US" sz="2400" b="1" dirty="0">
                <a:solidFill>
                  <a:srgbClr val="FF0000"/>
                </a:solidFill>
              </a:rPr>
              <a:t>一对孪生兄弟</a:t>
            </a:r>
            <a:r>
              <a:rPr lang="zh-CN" altLang="en-US" sz="2400" dirty="0"/>
              <a:t>：</a:t>
            </a:r>
          </a:p>
          <a:p>
            <a:pPr lvl="1">
              <a:lnSpc>
                <a:spcPct val="90000"/>
              </a:lnSpc>
            </a:pPr>
            <a:r>
              <a:rPr lang="zh-CN" altLang="en-US" sz="2000" dirty="0"/>
              <a:t>如果原问题可分割成</a:t>
            </a:r>
            <a:r>
              <a:rPr lang="en-US" altLang="zh-CN" sz="2000" dirty="0"/>
              <a:t>k</a:t>
            </a:r>
            <a:r>
              <a:rPr lang="zh-CN" altLang="en-US" sz="2000" dirty="0"/>
              <a:t>个子问题，</a:t>
            </a:r>
            <a:r>
              <a:rPr lang="en-US" altLang="zh-CN" sz="2000" dirty="0"/>
              <a:t>1&lt;</a:t>
            </a:r>
            <a:r>
              <a:rPr lang="en-US" altLang="zh-CN" sz="2000" dirty="0" err="1"/>
              <a:t>k≤n</a:t>
            </a:r>
            <a:r>
              <a:rPr lang="en-US" altLang="zh-CN" sz="2000" dirty="0"/>
              <a:t> </a:t>
            </a:r>
            <a:r>
              <a:rPr lang="zh-CN" altLang="en-US" sz="2000" dirty="0"/>
              <a:t>，且这些子问题都可解，并可利用这些子问题的解求出原问题的解，那么这种分治法就是可行的。由分治法产生的子问题往往是原问题的较小模式，这就为使用</a:t>
            </a:r>
            <a:r>
              <a:rPr lang="zh-CN" altLang="en-US" sz="2000" dirty="0">
                <a:hlinkClick r:id="rId3"/>
              </a:rPr>
              <a:t>递归技术</a:t>
            </a:r>
            <a:r>
              <a:rPr lang="zh-CN" altLang="en-US" sz="2000" dirty="0"/>
              <a:t>提供了方便。</a:t>
            </a:r>
            <a:endParaRPr lang="en-US" altLang="zh-CN" sz="2000" dirty="0"/>
          </a:p>
          <a:p>
            <a:pPr lvl="1">
              <a:lnSpc>
                <a:spcPct val="90000"/>
              </a:lnSpc>
            </a:pPr>
            <a:r>
              <a:rPr lang="zh-CN" altLang="en-US" sz="2000" dirty="0"/>
              <a:t>在这种情况下，反复应用分治手段，可以使子问题与原问题类型一致而其规模却不断缩小，最终使子问题缩小到很容易直接求出其解。这自然导致递归过程的产生。分治与递归像一对孪生兄弟，经常同时应用在算法设计之中，并由此产生许多高效算法。</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685800" y="116632"/>
            <a:ext cx="7772400" cy="1143000"/>
          </a:xfrm>
        </p:spPr>
        <p:txBody>
          <a:bodyPr/>
          <a:lstStyle/>
          <a:p>
            <a:r>
              <a:rPr lang="zh-CN" altLang="en-US" b="1" dirty="0">
                <a:solidFill>
                  <a:srgbClr val="1E048A"/>
                </a:solidFill>
              </a:rPr>
              <a:t>分治法的使用条件</a:t>
            </a:r>
          </a:p>
        </p:txBody>
      </p:sp>
      <p:sp>
        <p:nvSpPr>
          <p:cNvPr id="253955" name="Rectangle 3"/>
          <p:cNvSpPr>
            <a:spLocks noGrp="1" noChangeArrowheads="1"/>
          </p:cNvSpPr>
          <p:nvPr>
            <p:ph type="body" idx="1"/>
          </p:nvPr>
        </p:nvSpPr>
        <p:spPr>
          <a:xfrm>
            <a:off x="251520" y="1556792"/>
            <a:ext cx="8892480" cy="4114800"/>
          </a:xfrm>
        </p:spPr>
        <p:txBody>
          <a:bodyPr/>
          <a:lstStyle/>
          <a:p>
            <a:pPr>
              <a:lnSpc>
                <a:spcPct val="90000"/>
              </a:lnSpc>
            </a:pPr>
            <a:r>
              <a:rPr lang="zh-CN" altLang="en-US" dirty="0"/>
              <a:t>该问题的规模缩小到一定的程度就可以容易地解决； </a:t>
            </a:r>
          </a:p>
          <a:p>
            <a:pPr>
              <a:lnSpc>
                <a:spcPct val="90000"/>
              </a:lnSpc>
            </a:pPr>
            <a:r>
              <a:rPr lang="zh-CN" altLang="en-US" dirty="0"/>
              <a:t>该问题可以分解为若干个规模较小的</a:t>
            </a:r>
            <a:r>
              <a:rPr lang="zh-CN" altLang="en-US" dirty="0">
                <a:solidFill>
                  <a:srgbClr val="1E048A"/>
                </a:solidFill>
              </a:rPr>
              <a:t>相同子</a:t>
            </a:r>
            <a:r>
              <a:rPr lang="zh-CN" altLang="en-US" dirty="0"/>
              <a:t>问题，即该问题具有</a:t>
            </a:r>
            <a:r>
              <a:rPr lang="zh-CN" altLang="en-US" dirty="0">
                <a:hlinkClick r:id="rId2"/>
              </a:rPr>
              <a:t>最优子结构性质</a:t>
            </a:r>
            <a:r>
              <a:rPr lang="zh-CN" altLang="en-US" dirty="0"/>
              <a:t>。 </a:t>
            </a:r>
          </a:p>
          <a:p>
            <a:pPr>
              <a:lnSpc>
                <a:spcPct val="90000"/>
              </a:lnSpc>
            </a:pPr>
            <a:r>
              <a:rPr lang="zh-CN" altLang="en-US" dirty="0"/>
              <a:t>利用该问题分解出的子问题的解可以合并为该问题的解； </a:t>
            </a:r>
          </a:p>
          <a:p>
            <a:pPr>
              <a:lnSpc>
                <a:spcPct val="90000"/>
              </a:lnSpc>
            </a:pPr>
            <a:r>
              <a:rPr lang="zh-CN" altLang="en-US" dirty="0"/>
              <a:t>该问题所分解出的各个子问题是相互独立的，即子问题之间不包含公共的子问题。 </a:t>
            </a:r>
          </a:p>
          <a:p>
            <a:pPr>
              <a:lnSpc>
                <a:spcPct val="90000"/>
              </a:lnSpc>
            </a:pPr>
            <a:endParaRPr lang="en-US" altLang="zh-CN"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685800" y="404664"/>
            <a:ext cx="7772400" cy="1143000"/>
          </a:xfrm>
        </p:spPr>
        <p:txBody>
          <a:bodyPr/>
          <a:lstStyle/>
          <a:p>
            <a:r>
              <a:rPr lang="zh-CN" altLang="en-US" b="1" dirty="0">
                <a:solidFill>
                  <a:srgbClr val="1E048A"/>
                </a:solidFill>
              </a:rPr>
              <a:t>分治法的基本步骤</a:t>
            </a:r>
          </a:p>
        </p:txBody>
      </p:sp>
      <p:sp>
        <p:nvSpPr>
          <p:cNvPr id="254979" name="Rectangle 3"/>
          <p:cNvSpPr>
            <a:spLocks noGrp="1" noChangeArrowheads="1"/>
          </p:cNvSpPr>
          <p:nvPr>
            <p:ph type="body" idx="1"/>
          </p:nvPr>
        </p:nvSpPr>
        <p:spPr>
          <a:xfrm>
            <a:off x="323528" y="1981200"/>
            <a:ext cx="8134672" cy="4114800"/>
          </a:xfrm>
        </p:spPr>
        <p:txBody>
          <a:bodyPr/>
          <a:lstStyle/>
          <a:p>
            <a:r>
              <a:rPr lang="zh-CN" altLang="en-US" dirty="0"/>
              <a:t>分治法在每一层递归上都有三个步骤：</a:t>
            </a:r>
          </a:p>
          <a:p>
            <a:pPr lvl="1"/>
            <a:r>
              <a:rPr lang="zh-CN" altLang="en-US" dirty="0"/>
              <a:t>分解：将原问题分解为若干个规模较小，相互独立，与原问题形式相同的子问题； </a:t>
            </a:r>
          </a:p>
          <a:p>
            <a:pPr lvl="1"/>
            <a:r>
              <a:rPr lang="zh-CN" altLang="en-US" dirty="0"/>
              <a:t>解决：若子问题规模较小而容易被解决则直接解，否则递归地解各个子问题； </a:t>
            </a:r>
          </a:p>
          <a:p>
            <a:pPr lvl="1"/>
            <a:r>
              <a:rPr lang="zh-CN" altLang="en-US" dirty="0"/>
              <a:t>合并：将各个子问题的解合并为原问题的解。 </a:t>
            </a:r>
          </a:p>
          <a:p>
            <a:endParaRPr lang="en-US" altLang="zh-CN"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685800" y="609600"/>
            <a:ext cx="7772400" cy="875184"/>
          </a:xfrm>
        </p:spPr>
        <p:txBody>
          <a:bodyPr/>
          <a:lstStyle/>
          <a:p>
            <a:r>
              <a:rPr lang="zh-CN" altLang="en-US" b="1" dirty="0">
                <a:solidFill>
                  <a:srgbClr val="1E048A"/>
                </a:solidFill>
              </a:rPr>
              <a:t>分治法的算法复杂性和求解</a:t>
            </a:r>
          </a:p>
        </p:txBody>
      </p:sp>
      <p:sp>
        <p:nvSpPr>
          <p:cNvPr id="256006" name="Rectangle 6"/>
          <p:cNvSpPr>
            <a:spLocks noGrp="1" noChangeArrowheads="1"/>
          </p:cNvSpPr>
          <p:nvPr>
            <p:ph type="body" idx="1"/>
          </p:nvPr>
        </p:nvSpPr>
        <p:spPr>
          <a:xfrm>
            <a:off x="457200" y="3429000"/>
            <a:ext cx="8229600" cy="2697163"/>
          </a:xfrm>
        </p:spPr>
        <p:txBody>
          <a:bodyPr/>
          <a:lstStyle/>
          <a:p>
            <a:r>
              <a:rPr lang="zh-CN" altLang="en-US"/>
              <a:t>利用递推代入的方法</a:t>
            </a:r>
          </a:p>
        </p:txBody>
      </p:sp>
      <p:graphicFrame>
        <p:nvGraphicFramePr>
          <p:cNvPr id="256004" name="Object 4"/>
          <p:cNvGraphicFramePr>
            <a:graphicFrameLocks noGrp="1" noChangeAspect="1"/>
          </p:cNvGraphicFramePr>
          <p:nvPr>
            <p:ph idx="4294967295"/>
          </p:nvPr>
        </p:nvGraphicFramePr>
        <p:xfrm>
          <a:off x="1331640" y="1844824"/>
          <a:ext cx="5226050" cy="1222375"/>
        </p:xfrm>
        <a:graphic>
          <a:graphicData uri="http://schemas.openxmlformats.org/presentationml/2006/ole">
            <mc:AlternateContent xmlns:mc="http://schemas.openxmlformats.org/markup-compatibility/2006">
              <mc:Choice xmlns:v="urn:schemas-microsoft-com:vml" Requires="v">
                <p:oleObj spid="_x0000_s164945" name="公式" r:id="rId3" imgW="1955800" imgH="457200" progId="Equation.3">
                  <p:embed/>
                </p:oleObj>
              </mc:Choice>
              <mc:Fallback>
                <p:oleObj name="公式" r:id="rId3" imgW="1955800" imgH="457200" progId="Equation.3">
                  <p:embed/>
                  <p:pic>
                    <p:nvPicPr>
                      <p:cNvPr id="0" name="图片 1649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844824"/>
                        <a:ext cx="5226050" cy="122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942975"/>
            <a:ext cx="714375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966788"/>
            <a:ext cx="71247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971550"/>
            <a:ext cx="74390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398963" y="369888"/>
            <a:ext cx="4052887" cy="952500"/>
          </a:xfrm>
        </p:spPr>
        <p:txBody>
          <a:bodyPr/>
          <a:lstStyle/>
          <a:p>
            <a:pPr eaLnBrk="1" hangingPunct="1"/>
            <a:r>
              <a:rPr lang="zh-CN" altLang="en-US" sz="3600" b="1">
                <a:solidFill>
                  <a:schemeClr val="tx1"/>
                </a:solidFill>
                <a:latin typeface="黑体" pitchFamily="49" charset="-122"/>
                <a:ea typeface="黑体" pitchFamily="49" charset="-122"/>
              </a:rPr>
              <a:t>二分搜索技术</a:t>
            </a:r>
          </a:p>
        </p:txBody>
      </p:sp>
      <p:sp>
        <p:nvSpPr>
          <p:cNvPr id="73741" name="Text Box 13"/>
          <p:cNvSpPr txBox="1">
            <a:spLocks noChangeArrowheads="1"/>
          </p:cNvSpPr>
          <p:nvPr/>
        </p:nvSpPr>
        <p:spPr bwMode="auto">
          <a:xfrm>
            <a:off x="468313" y="4149725"/>
            <a:ext cx="8353425" cy="12382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solidFill>
                  <a:srgbClr val="000000"/>
                </a:solidFill>
                <a:ea typeface="黑体" pitchFamily="49" charset="-122"/>
              </a:rPr>
              <a:t>分析：</a:t>
            </a:r>
            <a:r>
              <a:rPr lang="zh-CN" altLang="en-US">
                <a:ea typeface="楷体_GB2312"/>
                <a:cs typeface="楷体_GB2312"/>
              </a:rPr>
              <a:t>如果</a:t>
            </a:r>
            <a:r>
              <a:rPr lang="en-US" altLang="zh-CN">
                <a:ea typeface="楷体_GB2312"/>
                <a:cs typeface="楷体_GB2312"/>
              </a:rPr>
              <a:t>n=1</a:t>
            </a:r>
            <a:r>
              <a:rPr lang="zh-CN" altLang="en-US">
                <a:ea typeface="楷体_GB2312"/>
                <a:cs typeface="楷体_GB2312"/>
              </a:rPr>
              <a:t>即只有一个元素，则只要比较这个元素和</a:t>
            </a:r>
            <a:r>
              <a:rPr lang="en-US" altLang="zh-CN">
                <a:ea typeface="楷体_GB2312"/>
                <a:cs typeface="楷体_GB2312"/>
              </a:rPr>
              <a:t>x</a:t>
            </a:r>
            <a:r>
              <a:rPr lang="zh-CN" altLang="en-US">
                <a:ea typeface="楷体_GB2312"/>
                <a:cs typeface="楷体_GB2312"/>
              </a:rPr>
              <a:t>就可以确定</a:t>
            </a:r>
            <a:r>
              <a:rPr lang="en-US" altLang="zh-CN">
                <a:ea typeface="楷体_GB2312"/>
                <a:cs typeface="楷体_GB2312"/>
              </a:rPr>
              <a:t>x</a:t>
            </a:r>
            <a:r>
              <a:rPr lang="zh-CN" altLang="en-US">
                <a:ea typeface="楷体_GB2312"/>
                <a:cs typeface="楷体_GB2312"/>
              </a:rPr>
              <a:t>是否在表中。因此这个问题满足分治法的第一个适用条件</a:t>
            </a:r>
          </a:p>
        </p:txBody>
      </p:sp>
      <p:sp>
        <p:nvSpPr>
          <p:cNvPr id="73742" name="Text Box 14"/>
          <p:cNvSpPr txBox="1">
            <a:spLocks noChangeArrowheads="1"/>
          </p:cNvSpPr>
          <p:nvPr/>
        </p:nvSpPr>
        <p:spPr bwMode="auto">
          <a:xfrm>
            <a:off x="381000" y="4159250"/>
            <a:ext cx="8353425" cy="26987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solidFill>
                  <a:srgbClr val="000000"/>
                </a:solidFill>
                <a:ea typeface="黑体" pitchFamily="49" charset="-122"/>
              </a:rPr>
              <a:t>分析：</a:t>
            </a:r>
            <a:r>
              <a:rPr lang="zh-CN" altLang="en-US">
                <a:ea typeface="楷体_GB2312"/>
                <a:cs typeface="楷体_GB2312"/>
              </a:rPr>
              <a:t>比较</a:t>
            </a:r>
            <a:r>
              <a:rPr lang="en-US" altLang="zh-CN">
                <a:ea typeface="楷体_GB2312"/>
                <a:cs typeface="楷体_GB2312"/>
              </a:rPr>
              <a:t>x</a:t>
            </a:r>
            <a:r>
              <a:rPr lang="zh-CN" altLang="en-US">
                <a:ea typeface="楷体_GB2312"/>
                <a:cs typeface="楷体_GB2312"/>
              </a:rPr>
              <a:t>和</a:t>
            </a:r>
            <a:r>
              <a:rPr lang="en-US" altLang="zh-CN">
                <a:ea typeface="楷体_GB2312"/>
                <a:cs typeface="楷体_GB2312"/>
              </a:rPr>
              <a:t>a</a:t>
            </a:r>
            <a:r>
              <a:rPr lang="zh-CN" altLang="en-US">
                <a:ea typeface="楷体_GB2312"/>
                <a:cs typeface="楷体_GB2312"/>
              </a:rPr>
              <a:t>的中间元素</a:t>
            </a:r>
            <a:r>
              <a:rPr lang="en-US" altLang="zh-CN">
                <a:ea typeface="楷体_GB2312"/>
                <a:cs typeface="楷体_GB2312"/>
              </a:rPr>
              <a:t>a[mid]</a:t>
            </a:r>
            <a:r>
              <a:rPr lang="zh-CN" altLang="en-US">
                <a:ea typeface="楷体_GB2312"/>
                <a:cs typeface="楷体_GB2312"/>
              </a:rPr>
              <a:t>，若</a:t>
            </a:r>
            <a:r>
              <a:rPr lang="en-US" altLang="zh-CN">
                <a:ea typeface="楷体_GB2312"/>
                <a:cs typeface="楷体_GB2312"/>
              </a:rPr>
              <a:t>x=a[mid]</a:t>
            </a:r>
            <a:r>
              <a:rPr lang="zh-CN" altLang="en-US">
                <a:ea typeface="楷体_GB2312"/>
                <a:cs typeface="楷体_GB2312"/>
              </a:rPr>
              <a:t>，则</a:t>
            </a:r>
            <a:r>
              <a:rPr lang="en-US" altLang="zh-CN">
                <a:ea typeface="楷体_GB2312"/>
                <a:cs typeface="楷体_GB2312"/>
              </a:rPr>
              <a:t>x</a:t>
            </a:r>
            <a:r>
              <a:rPr lang="zh-CN" altLang="en-US">
                <a:ea typeface="楷体_GB2312"/>
                <a:cs typeface="楷体_GB2312"/>
              </a:rPr>
              <a:t>在</a:t>
            </a:r>
            <a:r>
              <a:rPr lang="en-US" altLang="zh-CN">
                <a:ea typeface="楷体_GB2312"/>
                <a:cs typeface="楷体_GB2312"/>
              </a:rPr>
              <a:t>L</a:t>
            </a:r>
            <a:r>
              <a:rPr lang="zh-CN" altLang="en-US">
                <a:ea typeface="楷体_GB2312"/>
                <a:cs typeface="楷体_GB2312"/>
              </a:rPr>
              <a:t>中的位置就是</a:t>
            </a:r>
            <a:r>
              <a:rPr lang="en-US" altLang="zh-CN">
                <a:ea typeface="楷体_GB2312"/>
                <a:cs typeface="楷体_GB2312"/>
              </a:rPr>
              <a:t>mid</a:t>
            </a:r>
            <a:r>
              <a:rPr lang="zh-CN" altLang="en-US">
                <a:ea typeface="楷体_GB2312"/>
                <a:cs typeface="楷体_GB2312"/>
              </a:rPr>
              <a:t>；如果</a:t>
            </a:r>
            <a:r>
              <a:rPr lang="en-US" altLang="zh-CN">
                <a:ea typeface="楷体_GB2312"/>
                <a:cs typeface="楷体_GB2312"/>
              </a:rPr>
              <a:t>x&lt;a[mid]</a:t>
            </a:r>
            <a:r>
              <a:rPr lang="zh-CN" altLang="en-US">
                <a:ea typeface="楷体_GB2312"/>
                <a:cs typeface="楷体_GB2312"/>
              </a:rPr>
              <a:t>，由于</a:t>
            </a:r>
            <a:r>
              <a:rPr lang="en-US" altLang="zh-CN">
                <a:ea typeface="楷体_GB2312"/>
                <a:cs typeface="楷体_GB2312"/>
              </a:rPr>
              <a:t>a</a:t>
            </a:r>
            <a:r>
              <a:rPr lang="zh-CN" altLang="en-US">
                <a:ea typeface="楷体_GB2312"/>
                <a:cs typeface="楷体_GB2312"/>
              </a:rPr>
              <a:t>是递增排序的，因此假如</a:t>
            </a:r>
            <a:r>
              <a:rPr lang="en-US" altLang="zh-CN">
                <a:ea typeface="楷体_GB2312"/>
                <a:cs typeface="楷体_GB2312"/>
              </a:rPr>
              <a:t>x</a:t>
            </a:r>
            <a:r>
              <a:rPr lang="zh-CN" altLang="en-US">
                <a:ea typeface="楷体_GB2312"/>
                <a:cs typeface="楷体_GB2312"/>
              </a:rPr>
              <a:t>在</a:t>
            </a:r>
            <a:r>
              <a:rPr lang="en-US" altLang="zh-CN">
                <a:ea typeface="楷体_GB2312"/>
                <a:cs typeface="楷体_GB2312"/>
              </a:rPr>
              <a:t>a</a:t>
            </a:r>
            <a:r>
              <a:rPr lang="zh-CN" altLang="en-US">
                <a:ea typeface="楷体_GB2312"/>
                <a:cs typeface="楷体_GB2312"/>
              </a:rPr>
              <a:t>中的话，</a:t>
            </a:r>
            <a:r>
              <a:rPr lang="en-US" altLang="zh-CN">
                <a:ea typeface="楷体_GB2312"/>
                <a:cs typeface="楷体_GB2312"/>
              </a:rPr>
              <a:t>x</a:t>
            </a:r>
            <a:r>
              <a:rPr lang="zh-CN" altLang="en-US">
                <a:ea typeface="楷体_GB2312"/>
                <a:cs typeface="楷体_GB2312"/>
              </a:rPr>
              <a:t>必然排在</a:t>
            </a:r>
            <a:r>
              <a:rPr lang="en-US" altLang="zh-CN">
                <a:ea typeface="楷体_GB2312"/>
                <a:cs typeface="楷体_GB2312"/>
              </a:rPr>
              <a:t>a[mid]</a:t>
            </a:r>
            <a:r>
              <a:rPr lang="zh-CN" altLang="en-US">
                <a:ea typeface="楷体_GB2312"/>
                <a:cs typeface="楷体_GB2312"/>
              </a:rPr>
              <a:t>的前面，所以我们只要在</a:t>
            </a:r>
            <a:r>
              <a:rPr lang="en-US" altLang="zh-CN">
                <a:ea typeface="楷体_GB2312"/>
                <a:cs typeface="楷体_GB2312"/>
              </a:rPr>
              <a:t>a[mid]</a:t>
            </a:r>
            <a:r>
              <a:rPr lang="zh-CN" altLang="en-US">
                <a:ea typeface="楷体_GB2312"/>
                <a:cs typeface="楷体_GB2312"/>
              </a:rPr>
              <a:t>的前面查找</a:t>
            </a:r>
            <a:r>
              <a:rPr lang="en-US" altLang="zh-CN">
                <a:ea typeface="楷体_GB2312"/>
                <a:cs typeface="楷体_GB2312"/>
              </a:rPr>
              <a:t>x</a:t>
            </a:r>
            <a:r>
              <a:rPr lang="zh-CN" altLang="en-US">
                <a:ea typeface="楷体_GB2312"/>
                <a:cs typeface="楷体_GB2312"/>
              </a:rPr>
              <a:t>即可；如果</a:t>
            </a:r>
            <a:r>
              <a:rPr lang="en-US" altLang="zh-CN">
                <a:ea typeface="楷体_GB2312"/>
                <a:cs typeface="楷体_GB2312"/>
              </a:rPr>
              <a:t>x&gt;a[i]</a:t>
            </a:r>
            <a:r>
              <a:rPr lang="zh-CN" altLang="en-US">
                <a:ea typeface="楷体_GB2312"/>
                <a:cs typeface="楷体_GB2312"/>
              </a:rPr>
              <a:t>，同理我们只要在</a:t>
            </a:r>
            <a:r>
              <a:rPr lang="en-US" altLang="zh-CN">
                <a:ea typeface="楷体_GB2312"/>
                <a:cs typeface="楷体_GB2312"/>
              </a:rPr>
              <a:t>a[mid]</a:t>
            </a:r>
            <a:r>
              <a:rPr lang="zh-CN" altLang="en-US">
                <a:ea typeface="楷体_GB2312"/>
                <a:cs typeface="楷体_GB2312"/>
              </a:rPr>
              <a:t>的后面查找</a:t>
            </a:r>
            <a:r>
              <a:rPr lang="en-US" altLang="zh-CN">
                <a:ea typeface="楷体_GB2312"/>
                <a:cs typeface="楷体_GB2312"/>
              </a:rPr>
              <a:t>x</a:t>
            </a:r>
            <a:r>
              <a:rPr lang="zh-CN" altLang="en-US">
                <a:ea typeface="楷体_GB2312"/>
                <a:cs typeface="楷体_GB2312"/>
              </a:rPr>
              <a:t>即可。无论是在前面还是后面查找</a:t>
            </a:r>
            <a:r>
              <a:rPr lang="en-US" altLang="zh-CN">
                <a:ea typeface="楷体_GB2312"/>
                <a:cs typeface="楷体_GB2312"/>
              </a:rPr>
              <a:t>x</a:t>
            </a:r>
            <a:r>
              <a:rPr lang="zh-CN" altLang="en-US">
                <a:ea typeface="楷体_GB2312"/>
                <a:cs typeface="楷体_GB2312"/>
              </a:rPr>
              <a:t>，其方法都和在</a:t>
            </a:r>
            <a:r>
              <a:rPr lang="en-US" altLang="zh-CN">
                <a:ea typeface="楷体_GB2312"/>
                <a:cs typeface="楷体_GB2312"/>
              </a:rPr>
              <a:t>a</a:t>
            </a:r>
            <a:r>
              <a:rPr lang="zh-CN" altLang="en-US">
                <a:ea typeface="楷体_GB2312"/>
                <a:cs typeface="楷体_GB2312"/>
              </a:rPr>
              <a:t>中查找</a:t>
            </a:r>
            <a:r>
              <a:rPr lang="en-US" altLang="zh-CN">
                <a:ea typeface="楷体_GB2312"/>
                <a:cs typeface="楷体_GB2312"/>
              </a:rPr>
              <a:t>x</a:t>
            </a:r>
            <a:r>
              <a:rPr lang="zh-CN" altLang="en-US">
                <a:ea typeface="楷体_GB2312"/>
                <a:cs typeface="楷体_GB2312"/>
              </a:rPr>
              <a:t>一样，只不过是查找的规模缩小了。这就说明了此问题满足分治法的第二个和第三个适用条件。</a:t>
            </a:r>
          </a:p>
        </p:txBody>
      </p:sp>
      <p:sp>
        <p:nvSpPr>
          <p:cNvPr id="73743" name="Text Box 15"/>
          <p:cNvSpPr txBox="1">
            <a:spLocks noChangeArrowheads="1"/>
          </p:cNvSpPr>
          <p:nvPr/>
        </p:nvSpPr>
        <p:spPr bwMode="auto">
          <a:xfrm>
            <a:off x="0" y="3962400"/>
            <a:ext cx="9144000" cy="31400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4000">
                <a:ea typeface="华文行楷" pitchFamily="2" charset="-122"/>
              </a:rPr>
              <a:t>                                                       </a:t>
            </a:r>
          </a:p>
          <a:p>
            <a:pPr eaLnBrk="1" hangingPunct="1"/>
            <a:r>
              <a:rPr lang="en-US" altLang="zh-CN" sz="4000">
                <a:ea typeface="华文行楷" pitchFamily="2" charset="-122"/>
              </a:rPr>
              <a:t> </a:t>
            </a:r>
          </a:p>
          <a:p>
            <a:pPr eaLnBrk="1" hangingPunct="1"/>
            <a:endParaRPr lang="en-US" altLang="zh-CN" sz="4000">
              <a:ea typeface="华文行楷" pitchFamily="2" charset="-122"/>
            </a:endParaRPr>
          </a:p>
          <a:p>
            <a:pPr eaLnBrk="1" hangingPunct="1"/>
            <a:endParaRPr lang="en-US" altLang="zh-CN" sz="4000">
              <a:ea typeface="华文行楷" pitchFamily="2" charset="-122"/>
            </a:endParaRPr>
          </a:p>
          <a:p>
            <a:pPr eaLnBrk="1" hangingPunct="1"/>
            <a:endParaRPr lang="en-US" altLang="zh-CN" sz="4000">
              <a:ea typeface="华文行楷" pitchFamily="2" charset="-122"/>
            </a:endParaRPr>
          </a:p>
        </p:txBody>
      </p:sp>
      <p:sp>
        <p:nvSpPr>
          <p:cNvPr id="73744" name="Text Box 16"/>
          <p:cNvSpPr txBox="1">
            <a:spLocks noChangeArrowheads="1"/>
          </p:cNvSpPr>
          <p:nvPr/>
        </p:nvSpPr>
        <p:spPr bwMode="auto">
          <a:xfrm>
            <a:off x="228600" y="4800600"/>
            <a:ext cx="8353425" cy="12382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rgbClr val="FFFFFF"/>
                </a:solidFill>
                <a:ea typeface="黑体" pitchFamily="49" charset="-122"/>
              </a:rPr>
              <a:t>分析：</a:t>
            </a:r>
            <a:r>
              <a:rPr lang="zh-CN" altLang="en-US" b="1">
                <a:solidFill>
                  <a:srgbClr val="FFFFFF"/>
                </a:solidFill>
                <a:ea typeface="楷体_GB2312"/>
                <a:cs typeface="楷体_GB2312"/>
              </a:rPr>
              <a:t>很显然此问题分解出的子问题相互独立，即在</a:t>
            </a:r>
            <a:r>
              <a:rPr lang="en-US" altLang="zh-CN" b="1">
                <a:solidFill>
                  <a:srgbClr val="FFFFFF"/>
                </a:solidFill>
                <a:ea typeface="楷体_GB2312"/>
                <a:cs typeface="楷体_GB2312"/>
              </a:rPr>
              <a:t>a[i]</a:t>
            </a:r>
            <a:r>
              <a:rPr lang="zh-CN" altLang="en-US" b="1">
                <a:solidFill>
                  <a:srgbClr val="FFFFFF"/>
                </a:solidFill>
                <a:ea typeface="楷体_GB2312"/>
                <a:cs typeface="楷体_GB2312"/>
              </a:rPr>
              <a:t>的前面或后面查找</a:t>
            </a:r>
            <a:r>
              <a:rPr lang="en-US" altLang="zh-CN" b="1">
                <a:solidFill>
                  <a:srgbClr val="FFFFFF"/>
                </a:solidFill>
                <a:ea typeface="楷体_GB2312"/>
                <a:cs typeface="楷体_GB2312"/>
              </a:rPr>
              <a:t>x</a:t>
            </a:r>
            <a:r>
              <a:rPr lang="zh-CN" altLang="en-US" b="1">
                <a:solidFill>
                  <a:srgbClr val="FFFFFF"/>
                </a:solidFill>
                <a:ea typeface="楷体_GB2312"/>
                <a:cs typeface="楷体_GB2312"/>
              </a:rPr>
              <a:t>是独立的子问题，因此满足分治法的第四个适用条件。</a:t>
            </a:r>
          </a:p>
        </p:txBody>
      </p:sp>
      <p:sp>
        <p:nvSpPr>
          <p:cNvPr id="73745" name="Rectangle 17"/>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zh-CN" altLang="zh-CN"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28680" name="Text Box 18"/>
          <p:cNvSpPr txBox="1">
            <a:spLocks noChangeArrowheads="1"/>
          </p:cNvSpPr>
          <p:nvPr/>
        </p:nvSpPr>
        <p:spPr bwMode="auto">
          <a:xfrm>
            <a:off x="179388" y="1412875"/>
            <a:ext cx="8642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ea typeface="楷体_GB2312"/>
                <a:cs typeface="Times New Roman" pitchFamily="18" charset="0"/>
              </a:rPr>
              <a:t>问题：给定已按升序排好序的</a:t>
            </a:r>
            <a:r>
              <a:rPr lang="en-US" altLang="zh-CN" b="1">
                <a:ea typeface="楷体_GB2312"/>
                <a:cs typeface="Times New Roman" pitchFamily="18" charset="0"/>
              </a:rPr>
              <a:t>n</a:t>
            </a:r>
            <a:r>
              <a:rPr lang="zh-CN" altLang="en-US" b="1">
                <a:ea typeface="楷体_GB2312"/>
                <a:cs typeface="Times New Roman" pitchFamily="18" charset="0"/>
              </a:rPr>
              <a:t>个元素</a:t>
            </a:r>
            <a:r>
              <a:rPr lang="en-US" altLang="zh-CN" b="1">
                <a:ea typeface="楷体_GB2312"/>
                <a:cs typeface="Times New Roman" pitchFamily="18" charset="0"/>
              </a:rPr>
              <a:t>a[0:n-1]</a:t>
            </a:r>
            <a:r>
              <a:rPr lang="zh-CN" altLang="en-US" b="1">
                <a:ea typeface="楷体_GB2312"/>
                <a:cs typeface="Times New Roman" pitchFamily="18" charset="0"/>
              </a:rPr>
              <a:t>，现要在这</a:t>
            </a:r>
            <a:r>
              <a:rPr lang="en-US" altLang="zh-CN" b="1">
                <a:ea typeface="楷体_GB2312"/>
                <a:cs typeface="Times New Roman" pitchFamily="18" charset="0"/>
              </a:rPr>
              <a:t>n</a:t>
            </a:r>
            <a:r>
              <a:rPr lang="zh-CN" altLang="en-US" b="1">
                <a:ea typeface="楷体_GB2312"/>
                <a:cs typeface="Times New Roman" pitchFamily="18" charset="0"/>
              </a:rPr>
              <a:t>个元素中找出一特定元素</a:t>
            </a:r>
            <a:r>
              <a:rPr lang="en-US" altLang="zh-CN" b="1">
                <a:ea typeface="楷体_GB2312"/>
                <a:cs typeface="Times New Roman" pitchFamily="18" charset="0"/>
              </a:rPr>
              <a:t>x</a:t>
            </a:r>
            <a:r>
              <a:rPr lang="zh-CN" altLang="en-US" b="1">
                <a:ea typeface="楷体_GB2312"/>
                <a:cs typeface="Times New Roman" pitchFamily="18" charset="0"/>
              </a:rPr>
              <a:t>。</a:t>
            </a:r>
          </a:p>
          <a:p>
            <a:pPr eaLnBrk="1" hangingPunct="1"/>
            <a:r>
              <a:rPr lang="zh-CN" altLang="en-US" b="1">
                <a:ea typeface="黑体" pitchFamily="49" charset="-122"/>
                <a:cs typeface="Times New Roman" pitchFamily="18" charset="0"/>
              </a:rPr>
              <a:t>分析：</a:t>
            </a:r>
          </a:p>
        </p:txBody>
      </p:sp>
      <p:sp>
        <p:nvSpPr>
          <p:cNvPr id="73747" name="Rectangle 19"/>
          <p:cNvSpPr>
            <a:spLocks noChangeArrowheads="1"/>
          </p:cNvSpPr>
          <p:nvPr/>
        </p:nvSpPr>
        <p:spPr bwMode="auto">
          <a:xfrm>
            <a:off x="971550" y="1844675"/>
            <a:ext cx="777240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rgbClr val="FF0000"/>
              </a:buClr>
              <a:buFont typeface="Wingdings" pitchFamily="2" charset="2"/>
              <a:buNone/>
              <a:defRPr/>
            </a:pPr>
            <a:endParaRPr lang="en-US" altLang="zh-CN">
              <a:solidFill>
                <a:srgbClr val="000066"/>
              </a:solidFill>
              <a:effectLst>
                <a:outerShdw blurRad="38100" dist="38100" dir="2700000" algn="tl">
                  <a:srgbClr val="C0C0C0"/>
                </a:outerShdw>
              </a:effectLst>
              <a:ea typeface="黑体" pitchFamily="2" charset="-122"/>
            </a:endParaRP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该问题的规模缩小到一定的程度就可以容易地解决；</a:t>
            </a:r>
            <a:endParaRPr lang="zh-CN" altLang="en-US" b="1">
              <a:solidFill>
                <a:srgbClr val="000066"/>
              </a:solidFill>
              <a:ea typeface="楷体_GB2312" pitchFamily="49" charset="-122"/>
            </a:endParaRP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该问题可以分解为若干个规模较小的相同问题</a:t>
            </a:r>
            <a:r>
              <a:rPr lang="en-US" altLang="zh-CN">
                <a:solidFill>
                  <a:srgbClr val="000066"/>
                </a:solidFill>
                <a:ea typeface="楷体_GB2312" pitchFamily="49" charset="-122"/>
              </a:rPr>
              <a:t>;</a:t>
            </a: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分解出的子问题的解可以合并为原问题的解；</a:t>
            </a: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分解出的各个子问题是相互独立的。 </a:t>
            </a:r>
          </a:p>
        </p:txBody>
      </p:sp>
      <p:pic>
        <p:nvPicPr>
          <p:cNvPr id="28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517525"/>
            <a:ext cx="3390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41"/>
                                        </p:tgtEl>
                                        <p:attrNameLst>
                                          <p:attrName>style.visibility</p:attrName>
                                        </p:attrNameLst>
                                      </p:cBhvr>
                                      <p:to>
                                        <p:strVal val="visible"/>
                                      </p:to>
                                    </p:set>
                                    <p:animEffect transition="in" filter="blinds(horizontal)">
                                      <p:cBhvr>
                                        <p:cTn id="7" dur="500"/>
                                        <p:tgtEl>
                                          <p:spTgt spid="737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747">
                                            <p:txEl>
                                              <p:pRg st="1" end="1"/>
                                            </p:txEl>
                                          </p:spTgt>
                                        </p:tgtEl>
                                        <p:attrNameLst>
                                          <p:attrName>style.visibility</p:attrName>
                                        </p:attrNameLst>
                                      </p:cBhvr>
                                      <p:to>
                                        <p:strVal val="visible"/>
                                      </p:to>
                                    </p:set>
                                    <p:animEffect transition="in" filter="blinds(horizontal)">
                                      <p:cBhvr>
                                        <p:cTn id="12" dur="500"/>
                                        <p:tgtEl>
                                          <p:spTgt spid="73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747">
                                            <p:txEl>
                                              <p:pRg st="2" end="2"/>
                                            </p:txEl>
                                          </p:spTgt>
                                        </p:tgtEl>
                                        <p:attrNameLst>
                                          <p:attrName>style.visibility</p:attrName>
                                        </p:attrNameLst>
                                      </p:cBhvr>
                                      <p:to>
                                        <p:strVal val="visible"/>
                                      </p:to>
                                    </p:set>
                                    <p:animEffect transition="in" filter="blinds(horizontal)">
                                      <p:cBhvr>
                                        <p:cTn id="17" dur="500"/>
                                        <p:tgtEl>
                                          <p:spTgt spid="73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747">
                                            <p:txEl>
                                              <p:pRg st="3" end="3"/>
                                            </p:txEl>
                                          </p:spTgt>
                                        </p:tgtEl>
                                        <p:attrNameLst>
                                          <p:attrName>style.visibility</p:attrName>
                                        </p:attrNameLst>
                                      </p:cBhvr>
                                      <p:to>
                                        <p:strVal val="visible"/>
                                      </p:to>
                                    </p:set>
                                    <p:animEffect transition="in" filter="blinds(horizontal)">
                                      <p:cBhvr>
                                        <p:cTn id="22" dur="500"/>
                                        <p:tgtEl>
                                          <p:spTgt spid="73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3747">
                                            <p:txEl>
                                              <p:pRg st="4" end="4"/>
                                            </p:txEl>
                                          </p:spTgt>
                                        </p:tgtEl>
                                        <p:attrNameLst>
                                          <p:attrName>style.visibility</p:attrName>
                                        </p:attrNameLst>
                                      </p:cBhvr>
                                      <p:to>
                                        <p:strVal val="visible"/>
                                      </p:to>
                                    </p:set>
                                    <p:animEffect transition="in" filter="blinds(horizontal)">
                                      <p:cBhvr>
                                        <p:cTn id="27" dur="500"/>
                                        <p:tgtEl>
                                          <p:spTgt spid="73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742"/>
                                        </p:tgtEl>
                                        <p:attrNameLst>
                                          <p:attrName>style.visibility</p:attrName>
                                        </p:attrNameLst>
                                      </p:cBhvr>
                                      <p:to>
                                        <p:strVal val="visible"/>
                                      </p:to>
                                    </p:set>
                                    <p:animEffect transition="in" filter="blinds(horizontal)">
                                      <p:cBhvr>
                                        <p:cTn id="32" dur="500"/>
                                        <p:tgtEl>
                                          <p:spTgt spid="7374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3743"/>
                                        </p:tgtEl>
                                        <p:attrNameLst>
                                          <p:attrName>style.visibility</p:attrName>
                                        </p:attrNameLst>
                                      </p:cBhvr>
                                      <p:to>
                                        <p:strVal val="visible"/>
                                      </p:to>
                                    </p:set>
                                    <p:animEffect transition="in" filter="blinds(horizontal)">
                                      <p:cBhvr>
                                        <p:cTn id="37" dur="500"/>
                                        <p:tgtEl>
                                          <p:spTgt spid="7374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3744"/>
                                        </p:tgtEl>
                                        <p:attrNameLst>
                                          <p:attrName>style.visibility</p:attrName>
                                        </p:attrNameLst>
                                      </p:cBhvr>
                                      <p:to>
                                        <p:strVal val="visible"/>
                                      </p:to>
                                    </p:set>
                                    <p:animEffect transition="in" filter="blinds(horizontal)">
                                      <p:cBhvr>
                                        <p:cTn id="42" dur="500"/>
                                        <p:tgtEl>
                                          <p:spTgt spid="73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1" grpId="0" animBg="1" autoUpdateAnimBg="0"/>
      <p:bldP spid="73742" grpId="0" animBg="1" autoUpdateAnimBg="0"/>
      <p:bldP spid="73743" grpId="0" animBg="1" autoUpdateAnimBg="0"/>
      <p:bldP spid="73744" grpId="0" animBg="1" autoUpdateAnimBg="0"/>
      <p:bldP spid="73747"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5"/>
          <p:cNvSpPr txBox="1">
            <a:spLocks noChangeArrowheads="1"/>
          </p:cNvSpPr>
          <p:nvPr/>
        </p:nvSpPr>
        <p:spPr bwMode="auto">
          <a:xfrm>
            <a:off x="468313" y="4149725"/>
            <a:ext cx="8351837" cy="196850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rgbClr val="FFFFFF"/>
                </a:solidFill>
                <a:ea typeface="黑体" pitchFamily="49" charset="-122"/>
              </a:rPr>
              <a:t>算法复杂度分析：</a:t>
            </a:r>
          </a:p>
          <a:p>
            <a:pPr eaLnBrk="1" hangingPunct="1"/>
            <a:r>
              <a:rPr lang="zh-CN" altLang="en-US" b="1">
                <a:solidFill>
                  <a:srgbClr val="FFFFFF"/>
                </a:solidFill>
                <a:ea typeface="楷体_GB2312"/>
                <a:cs typeface="楷体_GB2312"/>
              </a:rPr>
              <a:t>每执行一次算法的</a:t>
            </a:r>
            <a:r>
              <a:rPr lang="en-US" altLang="zh-CN" b="1">
                <a:solidFill>
                  <a:srgbClr val="FFFFFF"/>
                </a:solidFill>
                <a:ea typeface="楷体_GB2312"/>
                <a:cs typeface="楷体_GB2312"/>
              </a:rPr>
              <a:t>while</a:t>
            </a:r>
            <a:r>
              <a:rPr lang="zh-CN" altLang="en-US" b="1">
                <a:solidFill>
                  <a:srgbClr val="FFFFFF"/>
                </a:solidFill>
                <a:ea typeface="楷体_GB2312"/>
                <a:cs typeface="楷体_GB2312"/>
              </a:rPr>
              <a:t>循环， 待搜索数组的大小减少一半。因此，在最坏情况下，</a:t>
            </a:r>
            <a:r>
              <a:rPr lang="en-US" altLang="zh-CN" b="1">
                <a:solidFill>
                  <a:srgbClr val="FFFFFF"/>
                </a:solidFill>
                <a:ea typeface="楷体_GB2312"/>
                <a:cs typeface="楷体_GB2312"/>
              </a:rPr>
              <a:t>while</a:t>
            </a:r>
            <a:r>
              <a:rPr lang="zh-CN" altLang="en-US" b="1">
                <a:solidFill>
                  <a:srgbClr val="FFFFFF"/>
                </a:solidFill>
                <a:ea typeface="楷体_GB2312"/>
                <a:cs typeface="楷体_GB2312"/>
              </a:rPr>
              <a:t>循环被执行了</a:t>
            </a:r>
            <a:r>
              <a:rPr lang="en-US" altLang="zh-CN" b="1">
                <a:solidFill>
                  <a:srgbClr val="FFFFFF"/>
                </a:solidFill>
                <a:ea typeface="楷体_GB2312"/>
                <a:cs typeface="楷体_GB2312"/>
              </a:rPr>
              <a:t>O(logn) </a:t>
            </a:r>
            <a:r>
              <a:rPr lang="zh-CN" altLang="en-US" b="1">
                <a:solidFill>
                  <a:srgbClr val="FFFFFF"/>
                </a:solidFill>
                <a:ea typeface="楷体_GB2312"/>
                <a:cs typeface="楷体_GB2312"/>
              </a:rPr>
              <a:t>次。循环体内运算需要</a:t>
            </a:r>
            <a:r>
              <a:rPr lang="en-US" altLang="zh-CN" b="1">
                <a:solidFill>
                  <a:srgbClr val="FFFFFF"/>
                </a:solidFill>
                <a:ea typeface="楷体_GB2312"/>
                <a:cs typeface="楷体_GB2312"/>
              </a:rPr>
              <a:t>O(1) </a:t>
            </a:r>
            <a:r>
              <a:rPr lang="zh-CN" altLang="en-US" b="1">
                <a:solidFill>
                  <a:srgbClr val="FFFFFF"/>
                </a:solidFill>
                <a:ea typeface="楷体_GB2312"/>
                <a:cs typeface="楷体_GB2312"/>
              </a:rPr>
              <a:t>时间，因此整个算法在最坏情况下的计算时间复杂性为</a:t>
            </a:r>
            <a:r>
              <a:rPr lang="en-US" altLang="zh-CN" b="1">
                <a:solidFill>
                  <a:srgbClr val="FFFFFF"/>
                </a:solidFill>
                <a:ea typeface="楷体_GB2312"/>
                <a:cs typeface="楷体_GB2312"/>
              </a:rPr>
              <a:t>O(logn) </a:t>
            </a:r>
            <a:r>
              <a:rPr lang="zh-CN" altLang="en-US" b="1">
                <a:solidFill>
                  <a:srgbClr val="FFFFFF"/>
                </a:solidFill>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09"/>
                                        </p:tgtEl>
                                        <p:attrNameLst>
                                          <p:attrName>style.visibility</p:attrName>
                                        </p:attrNameLst>
                                      </p:cBhvr>
                                      <p:to>
                                        <p:strVal val="visible"/>
                                      </p:to>
                                    </p:set>
                                    <p:animEffect transition="in" filter="blinds(horizontal)">
                                      <p:cBhvr>
                                        <p:cTn id="7" dur="500"/>
                                        <p:tgtEl>
                                          <p:spTgt spid="98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971550"/>
            <a:ext cx="802005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t>时间复杂性</a:t>
            </a:r>
          </a:p>
        </p:txBody>
      </p:sp>
      <p:sp>
        <p:nvSpPr>
          <p:cNvPr id="31747" name="Rectangle 3"/>
          <p:cNvSpPr>
            <a:spLocks noGrp="1" noChangeArrowheads="1"/>
          </p:cNvSpPr>
          <p:nvPr>
            <p:ph type="body" idx="1"/>
          </p:nvPr>
        </p:nvSpPr>
        <p:spPr/>
        <p:txBody>
          <a:bodyPr/>
          <a:lstStyle/>
          <a:p>
            <a:pPr eaLnBrk="1" hangingPunct="1"/>
            <a:r>
              <a:rPr lang="en-US" altLang="zh-CN"/>
              <a:t>O(n)&gt;O(logn)</a:t>
            </a:r>
          </a:p>
          <a:p>
            <a:pPr eaLnBrk="1" hangingPunct="1"/>
            <a:r>
              <a:rPr lang="zh-CN" altLang="en-US"/>
              <a:t>例如：</a:t>
            </a:r>
            <a:r>
              <a:rPr lang="en-US" altLang="zh-CN"/>
              <a:t>n=10</a:t>
            </a:r>
            <a:r>
              <a:rPr lang="en-US" altLang="zh-CN" baseline="30000"/>
              <a:t>10</a:t>
            </a:r>
          </a:p>
        </p:txBody>
      </p:sp>
      <p:sp>
        <p:nvSpPr>
          <p:cNvPr id="82948" name="Text Box 4"/>
          <p:cNvSpPr txBox="1">
            <a:spLocks noChangeArrowheads="1"/>
          </p:cNvSpPr>
          <p:nvPr/>
        </p:nvSpPr>
        <p:spPr bwMode="auto">
          <a:xfrm>
            <a:off x="611188" y="3141663"/>
            <a:ext cx="7924800" cy="544512"/>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defRPr/>
            </a:pPr>
            <a:r>
              <a:rPr lang="zh-CN" altLang="en-US" sz="2800" b="1">
                <a:solidFill>
                  <a:schemeClr val="bg1"/>
                </a:solidFill>
                <a:effectLst>
                  <a:outerShdw blurRad="38100" dist="38100" dir="2700000" algn="tl">
                    <a:srgbClr val="000000"/>
                  </a:outerShdw>
                </a:effectLst>
                <a:ea typeface="楷体_GB2312" pitchFamily="49" charset="-122"/>
              </a:rPr>
              <a:t>思考题：求数组的最大值和最小值</a:t>
            </a:r>
            <a:r>
              <a:rPr lang="zh-CN" altLang="zh-CN" sz="2800" b="1">
                <a:solidFill>
                  <a:schemeClr val="bg1"/>
                </a:solidFill>
                <a:effectLst>
                  <a:outerShdw blurRad="38100" dist="38100" dir="2700000" algn="tl">
                    <a:srgbClr val="000000"/>
                  </a:outerShdw>
                </a:effectLst>
                <a:ea typeface="楷体_GB2312" pitchFamily="49" charset="-122"/>
              </a:rPr>
              <a:t>。</a:t>
            </a:r>
            <a:endParaRPr lang="zh-CN" altLang="en-US" sz="2800" b="1">
              <a:solidFill>
                <a:schemeClr val="bg1"/>
              </a:solidFill>
              <a:effectLst>
                <a:outerShdw blurRad="38100" dist="38100" dir="2700000" algn="tl">
                  <a:srgbClr val="000000"/>
                </a:outerShdw>
              </a:effectLst>
              <a:ea typeface="楷体_GB2312" pitchFamily="49" charset="-122"/>
            </a:endParaRPr>
          </a:p>
        </p:txBody>
      </p:sp>
      <p:sp>
        <p:nvSpPr>
          <p:cNvPr id="82949" name="Text Box 5"/>
          <p:cNvSpPr txBox="1">
            <a:spLocks noChangeArrowheads="1"/>
          </p:cNvSpPr>
          <p:nvPr/>
        </p:nvSpPr>
        <p:spPr bwMode="auto">
          <a:xfrm>
            <a:off x="611188" y="4365625"/>
            <a:ext cx="7924800" cy="944880"/>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defRPr/>
            </a:pPr>
            <a:r>
              <a:rPr lang="zh-CN" altLang="en-US" sz="2800" b="1">
                <a:solidFill>
                  <a:schemeClr val="bg1"/>
                </a:solidFill>
                <a:effectLst>
                  <a:outerShdw blurRad="38100" dist="38100" dir="2700000" algn="tl">
                    <a:srgbClr val="000000"/>
                  </a:outerShdw>
                </a:effectLst>
                <a:ea typeface="楷体_GB2312" pitchFamily="49" charset="-122"/>
              </a:rPr>
              <a:t>思考：利用分治真的比直接求最大值、最小值的效率高吗？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blinds(horizontal)">
                                      <p:cBhvr>
                                        <p:cTn id="7" dur="500"/>
                                        <p:tgtEl>
                                          <p:spTgt spid="829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blinds(horizontal)">
                                      <p:cBhvr>
                                        <p:cTn id="12" dur="500"/>
                                        <p:tgtEl>
                                          <p:spTgt spid="82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b="1">
                <a:solidFill>
                  <a:srgbClr val="FF0000"/>
                </a:solidFill>
              </a:rPr>
              <a:t>再看分治算法</a:t>
            </a:r>
          </a:p>
        </p:txBody>
      </p:sp>
      <p:sp>
        <p:nvSpPr>
          <p:cNvPr id="32771" name="Rectangle 3"/>
          <p:cNvSpPr>
            <a:spLocks noGrp="1" noChangeArrowheads="1"/>
          </p:cNvSpPr>
          <p:nvPr>
            <p:ph type="body" idx="1"/>
          </p:nvPr>
        </p:nvSpPr>
        <p:spPr/>
        <p:txBody>
          <a:bodyPr/>
          <a:lstStyle/>
          <a:p>
            <a:pPr eaLnBrk="1" hangingPunct="1"/>
            <a:r>
              <a:rPr lang="zh-CN" altLang="en-US"/>
              <a:t>一般，分治算法常与递归方式结合；</a:t>
            </a:r>
          </a:p>
          <a:p>
            <a:pPr eaLnBrk="1" hangingPunct="1"/>
            <a:r>
              <a:rPr lang="zh-CN" altLang="en-US"/>
              <a:t>一般，将问题分成两个子问题更合理，对于递归来说，分得太细对于效率和复杂性并无好处。</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8313" y="188913"/>
            <a:ext cx="8229600" cy="1143000"/>
          </a:xfrm>
        </p:spPr>
        <p:txBody>
          <a:bodyPr/>
          <a:lstStyle/>
          <a:p>
            <a:r>
              <a:rPr lang="en-US" altLang="zh-CN" b="1" i="1" dirty="0">
                <a:solidFill>
                  <a:srgbClr val="FF0000"/>
                </a:solidFill>
                <a:sym typeface="Webdings" pitchFamily="18" charset="2"/>
              </a:rPr>
              <a:t>§2 .1</a:t>
            </a:r>
            <a:r>
              <a:rPr lang="en-US" altLang="zh-CN" dirty="0">
                <a:latin typeface="黑体" pitchFamily="2" charset="-122"/>
                <a:ea typeface="黑体" pitchFamily="2" charset="-122"/>
              </a:rPr>
              <a:t>  </a:t>
            </a:r>
            <a:r>
              <a:rPr lang="zh-CN" altLang="en-US" b="1" i="1" dirty="0">
                <a:solidFill>
                  <a:srgbClr val="FF0000"/>
                </a:solidFill>
                <a:latin typeface="黑体" pitchFamily="2" charset="-122"/>
                <a:ea typeface="黑体" pitchFamily="2" charset="-122"/>
              </a:rPr>
              <a:t>递归的概念</a:t>
            </a:r>
          </a:p>
        </p:txBody>
      </p:sp>
      <p:sp>
        <p:nvSpPr>
          <p:cNvPr id="13315" name="Rectangle 3"/>
          <p:cNvSpPr>
            <a:spLocks noGrp="1" noChangeArrowheads="1"/>
          </p:cNvSpPr>
          <p:nvPr>
            <p:ph type="body" idx="1"/>
          </p:nvPr>
        </p:nvSpPr>
        <p:spPr>
          <a:xfrm>
            <a:off x="395288" y="1341438"/>
            <a:ext cx="8424862" cy="4473575"/>
          </a:xfrm>
        </p:spPr>
        <p:txBody>
          <a:bodyPr/>
          <a:lstStyle/>
          <a:p>
            <a:pPr>
              <a:lnSpc>
                <a:spcPct val="90000"/>
              </a:lnSpc>
            </a:pPr>
            <a:r>
              <a:rPr lang="zh-CN" altLang="en-US" sz="2400">
                <a:ea typeface="楷体_GB2312" pitchFamily="49" charset="-122"/>
              </a:rPr>
              <a:t>直接或间接地调用自身的算法称为</a:t>
            </a:r>
            <a:r>
              <a:rPr lang="zh-CN" altLang="en-US" sz="2400" b="0">
                <a:solidFill>
                  <a:srgbClr val="CC0000"/>
                </a:solidFill>
                <a:ea typeface="黑体" pitchFamily="2" charset="-122"/>
              </a:rPr>
              <a:t>递归算法</a:t>
            </a:r>
            <a:r>
              <a:rPr lang="zh-CN" altLang="en-US" sz="2400">
                <a:ea typeface="楷体_GB2312" pitchFamily="49" charset="-122"/>
              </a:rPr>
              <a:t>。用函数自身给出定义的函数称为</a:t>
            </a:r>
            <a:r>
              <a:rPr lang="zh-CN" altLang="en-US" sz="2400" b="0">
                <a:solidFill>
                  <a:srgbClr val="CC0000"/>
                </a:solidFill>
                <a:ea typeface="黑体" pitchFamily="2" charset="-122"/>
              </a:rPr>
              <a:t>递归函数</a:t>
            </a:r>
            <a:r>
              <a:rPr lang="zh-CN" altLang="en-US" sz="2400">
                <a:ea typeface="楷体_GB2312" pitchFamily="49" charset="-122"/>
              </a:rPr>
              <a:t>。</a:t>
            </a:r>
          </a:p>
          <a:p>
            <a:pPr>
              <a:lnSpc>
                <a:spcPct val="90000"/>
              </a:lnSpc>
            </a:pPr>
            <a:r>
              <a:rPr lang="zh-CN" altLang="en-US" sz="2400">
                <a:ea typeface="楷体_GB2312" pitchFamily="49" charset="-122"/>
              </a:rPr>
              <a:t>由分治法产生的子问题往往是原问题的较小模式，这就为使用递归技术提供了方便。在这种情况下，反复应用分治手段，可以使子问题与原问题类型一致而其规模却不断缩小，最终使子问题缩小到很容易直接求出其解。这自然导致递归过程的产生。</a:t>
            </a:r>
          </a:p>
          <a:p>
            <a:pPr>
              <a:lnSpc>
                <a:spcPct val="90000"/>
              </a:lnSpc>
            </a:pPr>
            <a:r>
              <a:rPr lang="zh-CN" altLang="en-US" sz="2400" b="1">
                <a:solidFill>
                  <a:srgbClr val="1E048A"/>
                </a:solidFill>
                <a:ea typeface="楷体_GB2312" pitchFamily="49" charset="-122"/>
              </a:rPr>
              <a:t>分治与递归像一对孪生兄弟</a:t>
            </a:r>
            <a:r>
              <a:rPr lang="zh-CN" altLang="en-US" sz="2400">
                <a:ea typeface="楷体_GB2312" pitchFamily="49" charset="-122"/>
              </a:rPr>
              <a:t>，经常同时应用在算法设计之中，并由此产生许多高效算法。</a:t>
            </a:r>
          </a:p>
          <a:p>
            <a:pPr>
              <a:lnSpc>
                <a:spcPct val="90000"/>
              </a:lnSpc>
            </a:pPr>
            <a:endParaRPr lang="en-US" altLang="zh-CN" sz="240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linds(horizontal)">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22"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0350"/>
            <a:ext cx="6477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276475"/>
            <a:ext cx="39338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50" y="3162300"/>
            <a:ext cx="55530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3284538"/>
            <a:ext cx="722947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1317"/>
                                        </p:tgtEl>
                                        <p:attrNameLst>
                                          <p:attrName>style.visibility</p:attrName>
                                        </p:attrNameLst>
                                      </p:cBhvr>
                                      <p:to>
                                        <p:strVal val="visible"/>
                                      </p:to>
                                    </p:set>
                                    <p:animEffect transition="in" filter="barn(inVertical)">
                                      <p:cBhvr>
                                        <p:cTn id="15" dur="500"/>
                                        <p:tgtEl>
                                          <p:spTgt spid="141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p:nvPr/>
        </p:nvSpPr>
        <p:spPr>
          <a:xfrm>
            <a:off x="533400" y="381000"/>
            <a:ext cx="7848600" cy="457200"/>
          </a:xfrm>
          <a:prstGeom prst="rect">
            <a:avLst/>
          </a:prstGeom>
          <a:noFill/>
          <a:ln w="9525">
            <a:noFill/>
            <a:miter/>
          </a:ln>
        </p:spPr>
        <p:txBody>
          <a:bodyPr>
            <a:spAutoFit/>
          </a:bodyPr>
          <a:lstStyle/>
          <a:p>
            <a:pPr marL="292100" lvl="0" indent="-292100" eaLnBrk="1" hangingPunct="1">
              <a:spcBef>
                <a:spcPct val="50000"/>
              </a:spcBef>
            </a:pPr>
            <a:r>
              <a:rPr lang="en-US" altLang="zh-CN" b="1" dirty="0">
                <a:latin typeface="Times New Roman" pitchFamily="18" charset="0"/>
                <a:ea typeface="MS Hei"/>
              </a:rPr>
              <a:t>〖Example〗 </a:t>
            </a:r>
            <a:r>
              <a:rPr lang="en-US" altLang="zh-CN" sz="2000" b="1" dirty="0">
                <a:solidFill>
                  <a:schemeClr val="hlink"/>
                </a:solidFill>
                <a:latin typeface="Arial" pitchFamily="34" charset="0"/>
                <a:ea typeface="MS Hei"/>
              </a:rPr>
              <a:t>Exponentiation</a:t>
            </a:r>
            <a:r>
              <a:rPr lang="en-US" altLang="zh-CN" sz="2000" b="1" dirty="0">
                <a:latin typeface="Arial" pitchFamily="34" charset="0"/>
                <a:ea typeface="MS Hei"/>
              </a:rPr>
              <a:t>:  computing </a:t>
            </a:r>
            <a:r>
              <a:rPr lang="en-US" altLang="zh-CN" sz="2000" b="1" i="1" dirty="0">
                <a:latin typeface="Times New Roman" pitchFamily="18" charset="0"/>
                <a:ea typeface="MS Hei"/>
              </a:rPr>
              <a:t>X </a:t>
            </a:r>
            <a:r>
              <a:rPr lang="en-US" altLang="zh-CN" sz="2000" b="1" i="1" baseline="30000" dirty="0">
                <a:latin typeface="Times New Roman" pitchFamily="18" charset="0"/>
                <a:ea typeface="MS Hei"/>
              </a:rPr>
              <a:t>N</a:t>
            </a:r>
            <a:r>
              <a:rPr lang="en-US" altLang="zh-CN" sz="2000" b="1" dirty="0">
                <a:latin typeface="Times New Roman" pitchFamily="18" charset="0"/>
                <a:ea typeface="MS Hei"/>
              </a:rPr>
              <a:t>.</a:t>
            </a:r>
            <a:endParaRPr lang="en-US" altLang="zh-CN" sz="2000" b="1" i="1" dirty="0">
              <a:latin typeface="Times New Roman" pitchFamily="18" charset="0"/>
              <a:ea typeface="MS Hei"/>
              <a:sym typeface="Symbol" pitchFamily="18" charset="2"/>
            </a:endParaRPr>
          </a:p>
        </p:txBody>
      </p:sp>
      <p:sp>
        <p:nvSpPr>
          <p:cNvPr id="76804" name="AutoShape 4"/>
          <p:cNvSpPr/>
          <p:nvPr/>
        </p:nvSpPr>
        <p:spPr>
          <a:xfrm>
            <a:off x="762000" y="838200"/>
            <a:ext cx="7391400" cy="1981200"/>
          </a:xfrm>
          <a:prstGeom prst="foldedCorner">
            <a:avLst>
              <a:gd name="adj" fmla="val 6657"/>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lIns="198000" anchor="ctr"/>
          <a:lstStyle/>
          <a:p>
            <a:pPr lvl="0" eaLnBrk="1" hangingPunct="1"/>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Pow ( </a:t>
            </a:r>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X,  </a:t>
            </a:r>
            <a:r>
              <a:rPr lang="en-US" altLang="zh-CN" sz="1800" b="1" dirty="0">
                <a:solidFill>
                  <a:schemeClr val="hlink"/>
                </a:solidFill>
                <a:latin typeface="Arial" pitchFamily="34" charset="0"/>
                <a:ea typeface="宋体" pitchFamily="2" charset="-122"/>
              </a:rPr>
              <a:t>unsigned int</a:t>
            </a:r>
            <a:r>
              <a:rPr lang="en-US" altLang="zh-CN" sz="1800" b="1" dirty="0">
                <a:latin typeface="Arial" pitchFamily="34" charset="0"/>
                <a:ea typeface="宋体" pitchFamily="2" charset="-122"/>
              </a:rPr>
              <a:t>  N ) </a:t>
            </a:r>
          </a:p>
          <a:p>
            <a:pPr lvl="0" eaLnBrk="1" hangingPunct="1"/>
            <a:r>
              <a:rPr lang="en-US" altLang="zh-CN" sz="1800" b="1" dirty="0">
                <a:latin typeface="Arial" pitchFamily="34" charset="0"/>
                <a:ea typeface="宋体" pitchFamily="2" charset="-122"/>
              </a:rPr>
              <a:t>{ </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P = 1;</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while</a:t>
            </a:r>
            <a:r>
              <a:rPr lang="en-US" altLang="zh-CN" sz="1800" b="1" dirty="0">
                <a:latin typeface="Arial" pitchFamily="34" charset="0"/>
                <a:ea typeface="宋体" pitchFamily="2" charset="-122"/>
              </a:rPr>
              <a:t> ( N -- )    P *= X;</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a:t>
            </a:r>
          </a:p>
          <a:p>
            <a:pPr lvl="0" eaLnBrk="1" hangingPunct="1"/>
            <a:r>
              <a:rPr lang="en-US" altLang="zh-CN" sz="1800" b="1" dirty="0">
                <a:latin typeface="Arial" pitchFamily="34" charset="0"/>
                <a:ea typeface="宋体" pitchFamily="2" charset="-122"/>
              </a:rPr>
              <a:t>} </a:t>
            </a:r>
          </a:p>
        </p:txBody>
      </p:sp>
      <p:sp>
        <p:nvSpPr>
          <p:cNvPr id="76805" name="AutoShape 5"/>
          <p:cNvSpPr/>
          <p:nvPr/>
        </p:nvSpPr>
        <p:spPr>
          <a:xfrm>
            <a:off x="838200" y="2971800"/>
            <a:ext cx="7391400" cy="3429000"/>
          </a:xfrm>
          <a:prstGeom prst="foldedCorner">
            <a:avLst>
              <a:gd name="adj" fmla="val 6657"/>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lIns="198000" anchor="ctr"/>
          <a:lstStyle/>
          <a:p>
            <a:pPr lvl="0" eaLnBrk="1" hangingPunct="1"/>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Pow ( </a:t>
            </a:r>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X,  </a:t>
            </a:r>
            <a:r>
              <a:rPr lang="en-US" altLang="zh-CN" sz="1800" b="1" dirty="0">
                <a:solidFill>
                  <a:schemeClr val="hlink"/>
                </a:solidFill>
                <a:latin typeface="Arial" pitchFamily="34" charset="0"/>
                <a:ea typeface="宋体" pitchFamily="2" charset="-122"/>
              </a:rPr>
              <a:t>unsigned int</a:t>
            </a:r>
            <a:r>
              <a:rPr lang="en-US" altLang="zh-CN" sz="1800" b="1" dirty="0">
                <a:latin typeface="Arial" pitchFamily="34" charset="0"/>
                <a:ea typeface="宋体" pitchFamily="2" charset="-122"/>
              </a:rPr>
              <a:t>  N ) </a:t>
            </a:r>
          </a:p>
          <a:p>
            <a:pPr lvl="0" eaLnBrk="1" hangingPunct="1"/>
            <a:r>
              <a:rPr lang="en-US" altLang="zh-CN" sz="1800" b="1" dirty="0">
                <a:latin typeface="Arial" pitchFamily="34" charset="0"/>
                <a:ea typeface="宋体" pitchFamily="2" charset="-122"/>
              </a:rPr>
              <a:t>{ </a:t>
            </a:r>
          </a:p>
          <a:p>
            <a:pPr lvl="0" eaLnBrk="1" hangingPunct="1"/>
            <a:r>
              <a:rPr lang="en-US" altLang="zh-CN" sz="1800" b="1" dirty="0">
                <a:solidFill>
                  <a:srgbClr val="008000"/>
                </a:solidFill>
                <a:latin typeface="Arial" pitchFamily="34" charset="0"/>
                <a:ea typeface="宋体" pitchFamily="2" charset="-122"/>
              </a:rPr>
              <a:t>/* 1*/</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if </a:t>
            </a:r>
            <a:r>
              <a:rPr lang="en-US" altLang="zh-CN" sz="1800" b="1" dirty="0">
                <a:latin typeface="Arial" pitchFamily="34" charset="0"/>
                <a:ea typeface="宋体" pitchFamily="2" charset="-122"/>
              </a:rPr>
              <a:t>( N == 0 ) </a:t>
            </a:r>
          </a:p>
          <a:p>
            <a:pPr lvl="0" eaLnBrk="1" hangingPunct="1"/>
            <a:r>
              <a:rPr lang="en-US" altLang="zh-CN" sz="1800" b="1" dirty="0">
                <a:solidFill>
                  <a:srgbClr val="008000"/>
                </a:solidFill>
                <a:latin typeface="Arial" pitchFamily="34" charset="0"/>
                <a:ea typeface="宋体" pitchFamily="2" charset="-122"/>
              </a:rPr>
              <a:t>/* 2*/</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1; </a:t>
            </a:r>
          </a:p>
          <a:p>
            <a:pPr lvl="0" eaLnBrk="1" hangingPunct="1"/>
            <a:r>
              <a:rPr lang="en-US" altLang="zh-CN" sz="1800" b="1" dirty="0">
                <a:solidFill>
                  <a:srgbClr val="008000"/>
                </a:solidFill>
                <a:latin typeface="Arial" pitchFamily="34" charset="0"/>
                <a:ea typeface="宋体" pitchFamily="2" charset="-122"/>
              </a:rPr>
              <a:t>/* 3*/</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if </a:t>
            </a:r>
            <a:r>
              <a:rPr lang="en-US" altLang="zh-CN" sz="1800" b="1" dirty="0">
                <a:latin typeface="Arial" pitchFamily="34" charset="0"/>
                <a:ea typeface="宋体" pitchFamily="2" charset="-122"/>
              </a:rPr>
              <a:t>( N == 1 ) </a:t>
            </a:r>
          </a:p>
          <a:p>
            <a:pPr lvl="0" eaLnBrk="1" hangingPunct="1"/>
            <a:r>
              <a:rPr lang="en-US" altLang="zh-CN" sz="1800" b="1" dirty="0">
                <a:solidFill>
                  <a:srgbClr val="008000"/>
                </a:solidFill>
                <a:latin typeface="Arial" pitchFamily="34" charset="0"/>
                <a:ea typeface="宋体" pitchFamily="2" charset="-122"/>
              </a:rPr>
              <a:t>/* 4*/</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X; </a:t>
            </a:r>
          </a:p>
          <a:p>
            <a:pPr lvl="0" eaLnBrk="1" hangingPunct="1"/>
            <a:r>
              <a:rPr lang="en-US" altLang="zh-CN" sz="1800" b="1" dirty="0">
                <a:solidFill>
                  <a:srgbClr val="008000"/>
                </a:solidFill>
                <a:latin typeface="Arial" pitchFamily="34" charset="0"/>
                <a:ea typeface="宋体" pitchFamily="2" charset="-122"/>
              </a:rPr>
              <a:t>/* 5*/</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if </a:t>
            </a:r>
            <a:r>
              <a:rPr lang="en-US" altLang="zh-CN" sz="1800" b="1" dirty="0">
                <a:latin typeface="Arial" pitchFamily="34" charset="0"/>
                <a:ea typeface="宋体" pitchFamily="2" charset="-122"/>
              </a:rPr>
              <a:t>( IsEven( N ) ) </a:t>
            </a:r>
          </a:p>
          <a:p>
            <a:pPr lvl="0" eaLnBrk="1" hangingPunct="1"/>
            <a:r>
              <a:rPr lang="en-US" altLang="zh-CN" sz="1800" b="1" dirty="0">
                <a:solidFill>
                  <a:srgbClr val="008000"/>
                </a:solidFill>
                <a:latin typeface="Arial" pitchFamily="34" charset="0"/>
                <a:ea typeface="宋体" pitchFamily="2" charset="-122"/>
              </a:rPr>
              <a:t>/* 6*/</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X * X, N / 2 ); </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else</a:t>
            </a:r>
            <a:r>
              <a:rPr lang="en-US" altLang="zh-CN" sz="1800" b="1" dirty="0">
                <a:latin typeface="Arial" pitchFamily="34" charset="0"/>
                <a:ea typeface="宋体" pitchFamily="2" charset="-122"/>
              </a:rPr>
              <a:t> </a:t>
            </a:r>
          </a:p>
          <a:p>
            <a:pPr lvl="0" eaLnBrk="1" hangingPunct="1"/>
            <a:r>
              <a:rPr lang="en-US" altLang="zh-CN" sz="1800" b="1" dirty="0">
                <a:solidFill>
                  <a:srgbClr val="008000"/>
                </a:solidFill>
                <a:latin typeface="Arial" pitchFamily="34" charset="0"/>
                <a:ea typeface="宋体" pitchFamily="2" charset="-122"/>
              </a:rPr>
              <a:t>/* 7*/</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X * X, N / 2 ) * X; </a:t>
            </a:r>
          </a:p>
          <a:p>
            <a:pPr lvl="0" eaLnBrk="1" hangingPunct="1"/>
            <a:r>
              <a:rPr lang="en-US" altLang="zh-CN" sz="1800" b="1" dirty="0">
                <a:latin typeface="Arial" pitchFamily="34" charset="0"/>
                <a:ea typeface="宋体" pitchFamily="2" charset="-122"/>
              </a:rPr>
              <a:t>} </a:t>
            </a:r>
          </a:p>
        </p:txBody>
      </p:sp>
      <p:sp>
        <p:nvSpPr>
          <p:cNvPr id="76806" name="Rectangle 6"/>
          <p:cNvSpPr/>
          <p:nvPr/>
        </p:nvSpPr>
        <p:spPr>
          <a:xfrm>
            <a:off x="1371600" y="2438400"/>
            <a:ext cx="2286000" cy="396875"/>
          </a:xfrm>
          <a:prstGeom prst="rect">
            <a:avLst/>
          </a:prstGeom>
          <a:noFill/>
          <a:ln w="9525">
            <a:noFill/>
            <a:miter/>
          </a:ln>
        </p:spPr>
        <p:txBody>
          <a:bodyPr>
            <a:spAutoFit/>
          </a:bodyPr>
          <a:lstStyle/>
          <a:p>
            <a:pPr lvl="0" eaLnBrk="1" hangingPunct="1">
              <a:spcBef>
                <a:spcPct val="20000"/>
              </a:spcBef>
            </a:pPr>
            <a:r>
              <a:rPr lang="en-US" altLang="zh-CN" sz="2000" b="1" i="1" dirty="0">
                <a:latin typeface="Times New Roman" pitchFamily="18" charset="0"/>
                <a:ea typeface="宋体" pitchFamily="2" charset="-122"/>
              </a:rPr>
              <a:t>T</a:t>
            </a:r>
            <a:r>
              <a:rPr lang="en-US" altLang="zh-CN" sz="2000" b="1" dirty="0">
                <a:latin typeface="Times New Roman" pitchFamily="18" charset="0"/>
                <a:ea typeface="宋体" pitchFamily="2" charset="-122"/>
              </a:rPr>
              <a:t>( </a:t>
            </a:r>
            <a:r>
              <a:rPr lang="en-US" altLang="zh-CN" sz="2000" b="1" i="1" dirty="0">
                <a:latin typeface="Times New Roman" pitchFamily="18" charset="0"/>
                <a:ea typeface="宋体" pitchFamily="2" charset="-122"/>
              </a:rPr>
              <a:t>N</a:t>
            </a:r>
            <a:r>
              <a:rPr lang="en-US" altLang="zh-CN" sz="2000" b="1" dirty="0">
                <a:latin typeface="Times New Roman" pitchFamily="18" charset="0"/>
                <a:ea typeface="宋体" pitchFamily="2" charset="-122"/>
              </a:rPr>
              <a:t> ) = O( </a:t>
            </a:r>
            <a:r>
              <a:rPr lang="en-US" altLang="zh-CN" sz="2000" b="1" i="1" dirty="0">
                <a:latin typeface="Times New Roman" pitchFamily="18" charset="0"/>
                <a:ea typeface="宋体" pitchFamily="2" charset="-122"/>
              </a:rPr>
              <a:t>N </a:t>
            </a:r>
            <a:r>
              <a:rPr lang="en-US" altLang="zh-CN" sz="2000" b="1" dirty="0">
                <a:latin typeface="Times New Roman" pitchFamily="18" charset="0"/>
                <a:ea typeface="宋体" pitchFamily="2" charset="-122"/>
              </a:rPr>
              <a:t>)</a:t>
            </a:r>
          </a:p>
        </p:txBody>
      </p:sp>
      <p:graphicFrame>
        <p:nvGraphicFramePr>
          <p:cNvPr id="76807" name="Object 7"/>
          <p:cNvGraphicFramePr>
            <a:graphicFrameLocks noChangeAspect="1"/>
          </p:cNvGraphicFramePr>
          <p:nvPr/>
        </p:nvGraphicFramePr>
        <p:xfrm>
          <a:off x="4548188" y="1295400"/>
          <a:ext cx="3529012" cy="1482725"/>
        </p:xfrm>
        <a:graphic>
          <a:graphicData uri="http://schemas.openxmlformats.org/presentationml/2006/ole">
            <mc:AlternateContent xmlns:mc="http://schemas.openxmlformats.org/markup-compatibility/2006">
              <mc:Choice xmlns:v="urn:schemas-microsoft-com:vml" Requires="v">
                <p:oleObj spid="_x0000_s3113" r:id="rId6" imgW="2298700" imgH="965200" progId="Equation.3">
                  <p:embed/>
                </p:oleObj>
              </mc:Choice>
              <mc:Fallback>
                <p:oleObj r:id="rId6" imgW="2298700" imgH="965200" progId="Equation.3">
                  <p:embed/>
                  <p:pic>
                    <p:nvPicPr>
                      <p:cNvPr id="0" name="图片 3082"/>
                      <p:cNvPicPr/>
                      <p:nvPr/>
                    </p:nvPicPr>
                    <p:blipFill>
                      <a:blip r:embed="rId7"/>
                      <a:stretch>
                        <a:fillRect/>
                      </a:stretch>
                    </p:blipFill>
                    <p:spPr>
                      <a:xfrm>
                        <a:off x="4548188" y="1295400"/>
                        <a:ext cx="3529012" cy="1482725"/>
                      </a:xfrm>
                      <a:prstGeom prst="rect">
                        <a:avLst/>
                      </a:prstGeom>
                      <a:noFill/>
                      <a:ln w="38100">
                        <a:noFill/>
                        <a:miter/>
                      </a:ln>
                    </p:spPr>
                  </p:pic>
                </p:oleObj>
              </mc:Fallback>
            </mc:AlternateContent>
          </a:graphicData>
        </a:graphic>
      </p:graphicFrame>
      <p:sp>
        <p:nvSpPr>
          <p:cNvPr id="76808" name="Rectangle 8"/>
          <p:cNvSpPr/>
          <p:nvPr/>
        </p:nvSpPr>
        <p:spPr>
          <a:xfrm>
            <a:off x="1371600" y="5943600"/>
            <a:ext cx="2819400" cy="396875"/>
          </a:xfrm>
          <a:prstGeom prst="rect">
            <a:avLst/>
          </a:prstGeom>
          <a:noFill/>
          <a:ln w="9525">
            <a:noFill/>
            <a:miter/>
          </a:ln>
        </p:spPr>
        <p:txBody>
          <a:bodyPr>
            <a:spAutoFit/>
          </a:bodyPr>
          <a:lstStyle/>
          <a:p>
            <a:pPr lvl="0" eaLnBrk="1" hangingPunct="1">
              <a:spcBef>
                <a:spcPct val="20000"/>
              </a:spcBef>
            </a:pPr>
            <a:r>
              <a:rPr lang="en-US" altLang="zh-CN" sz="2000" b="1" i="1" dirty="0">
                <a:latin typeface="Times New Roman" pitchFamily="18" charset="0"/>
                <a:ea typeface="宋体" pitchFamily="2" charset="-122"/>
              </a:rPr>
              <a:t>T</a:t>
            </a:r>
            <a:r>
              <a:rPr lang="en-US" altLang="zh-CN" sz="2000" b="1" dirty="0">
                <a:latin typeface="Times New Roman" pitchFamily="18" charset="0"/>
                <a:ea typeface="宋体" pitchFamily="2" charset="-122"/>
              </a:rPr>
              <a:t>( </a:t>
            </a:r>
            <a:r>
              <a:rPr lang="en-US" altLang="zh-CN" sz="2000" b="1" i="1" dirty="0">
                <a:latin typeface="Times New Roman" pitchFamily="18" charset="0"/>
                <a:ea typeface="宋体" pitchFamily="2" charset="-122"/>
              </a:rPr>
              <a:t>N</a:t>
            </a:r>
            <a:r>
              <a:rPr lang="en-US" altLang="zh-CN" sz="2000" b="1" dirty="0">
                <a:latin typeface="Times New Roman" pitchFamily="18" charset="0"/>
                <a:ea typeface="宋体" pitchFamily="2" charset="-122"/>
              </a:rPr>
              <a:t> ) = O( log </a:t>
            </a:r>
            <a:r>
              <a:rPr lang="en-US" altLang="zh-CN" sz="2000" b="1" i="1" dirty="0">
                <a:latin typeface="Times New Roman" pitchFamily="18" charset="0"/>
                <a:ea typeface="宋体" pitchFamily="2" charset="-122"/>
              </a:rPr>
              <a:t>N </a:t>
            </a:r>
            <a:r>
              <a:rPr lang="en-US" altLang="zh-CN" sz="2000" b="1" dirty="0">
                <a:latin typeface="Times New Roman" pitchFamily="18" charset="0"/>
                <a:ea typeface="宋体" pitchFamily="2" charset="-122"/>
              </a:rPr>
              <a:t>)</a:t>
            </a:r>
          </a:p>
        </p:txBody>
      </p:sp>
      <p:sp>
        <p:nvSpPr>
          <p:cNvPr id="76809" name="AutoShape 9"/>
          <p:cNvSpPr/>
          <p:nvPr/>
        </p:nvSpPr>
        <p:spPr>
          <a:xfrm>
            <a:off x="4038600" y="3505200"/>
            <a:ext cx="3429000" cy="609600"/>
          </a:xfrm>
          <a:prstGeom prst="wedgeEllipseCallout">
            <a:avLst>
              <a:gd name="adj1" fmla="val -77222"/>
              <a:gd name="adj2" fmla="val 95051"/>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algn="ctr" eaLnBrk="1" hangingPunct="1"/>
            <a:r>
              <a:rPr lang="en-US" altLang="zh-CN" sz="2000" b="1" dirty="0">
                <a:latin typeface="Times New Roman" pitchFamily="18" charset="0"/>
                <a:ea typeface="宋体" pitchFamily="2" charset="-122"/>
              </a:rPr>
              <a:t>Is it necessary ?</a:t>
            </a:r>
            <a:endParaRPr lang="en-US" altLang="zh-CN" sz="2000" b="1" i="1" dirty="0">
              <a:latin typeface="Times New Roman" pitchFamily="18" charset="0"/>
              <a:ea typeface="宋体" pitchFamily="2" charset="-122"/>
            </a:endParaRPr>
          </a:p>
        </p:txBody>
      </p:sp>
      <p:sp>
        <p:nvSpPr>
          <p:cNvPr id="76810" name="Rectangle 10"/>
          <p:cNvSpPr/>
          <p:nvPr/>
        </p:nvSpPr>
        <p:spPr>
          <a:xfrm>
            <a:off x="914400" y="4191000"/>
            <a:ext cx="2590800" cy="533400"/>
          </a:xfrm>
          <a:prstGeom prst="rect">
            <a:avLst/>
          </a:prstGeom>
          <a:solidFill>
            <a:srgbClr val="FFFFFF"/>
          </a:solidFill>
          <a:ln w="9525">
            <a:noFill/>
            <a:miter/>
          </a:ln>
        </p:spPr>
        <p:txBody>
          <a:bodyPr wrap="none" anchor="ctr"/>
          <a:lstStyle/>
          <a:p>
            <a:pPr lvl="0" eaLnBrk="1" hangingPunct="1"/>
            <a:endParaRPr lang="zh-CN" altLang="en-US" dirty="0">
              <a:latin typeface="Times New Roman" pitchFamily="18" charset="0"/>
              <a:ea typeface="宋体" pitchFamily="2" charset="-122"/>
            </a:endParaRPr>
          </a:p>
        </p:txBody>
      </p:sp>
      <p:sp>
        <p:nvSpPr>
          <p:cNvPr id="76811" name="AutoShape 11"/>
          <p:cNvSpPr/>
          <p:nvPr/>
        </p:nvSpPr>
        <p:spPr>
          <a:xfrm>
            <a:off x="3581400" y="3505200"/>
            <a:ext cx="4648200" cy="838200"/>
          </a:xfrm>
          <a:prstGeom prst="wedgeEllipseCallout">
            <a:avLst>
              <a:gd name="adj1" fmla="val -35931"/>
              <a:gd name="adj2" fmla="val 134282"/>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eaLnBrk="1" hangingPunct="1"/>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Pow(X, 2), N / 2 ); </a:t>
            </a:r>
          </a:p>
        </p:txBody>
      </p:sp>
      <p:sp>
        <p:nvSpPr>
          <p:cNvPr id="76812" name="AutoShape 12"/>
          <p:cNvSpPr/>
          <p:nvPr/>
        </p:nvSpPr>
        <p:spPr>
          <a:xfrm>
            <a:off x="3581400" y="3505200"/>
            <a:ext cx="4648200" cy="838200"/>
          </a:xfrm>
          <a:prstGeom prst="wedgeEllipseCallout">
            <a:avLst>
              <a:gd name="adj1" fmla="val -35657"/>
              <a:gd name="adj2" fmla="val 131250"/>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eaLnBrk="1" hangingPunct="1"/>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Pow(X, N / 2), 2); </a:t>
            </a:r>
          </a:p>
        </p:txBody>
      </p:sp>
      <p:sp>
        <p:nvSpPr>
          <p:cNvPr id="76813" name="AutoShape 13"/>
          <p:cNvSpPr/>
          <p:nvPr/>
        </p:nvSpPr>
        <p:spPr>
          <a:xfrm>
            <a:off x="3581400" y="3505200"/>
            <a:ext cx="4648200" cy="1143000"/>
          </a:xfrm>
          <a:prstGeom prst="wedgeEllipseCallout">
            <a:avLst>
              <a:gd name="adj1" fmla="val -36477"/>
              <a:gd name="adj2" fmla="val 87361"/>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algn="ctr" eaLnBrk="1" hangingPunct="1"/>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a:t>
            </a:r>
          </a:p>
          <a:p>
            <a:pPr lvl="0" algn="ctr" eaLnBrk="1" hangingPunct="1"/>
            <a:r>
              <a:rPr lang="en-US" altLang="zh-CN" sz="1800" b="1" dirty="0">
                <a:latin typeface="Arial" pitchFamily="34" charset="0"/>
                <a:ea typeface="宋体" pitchFamily="2" charset="-122"/>
              </a:rPr>
              <a:t>Pow(X, N / 2) * Pow(X, N / 2);</a:t>
            </a:r>
          </a:p>
        </p:txBody>
      </p:sp>
      <p:pic>
        <p:nvPicPr>
          <p:cNvPr id="76814" name="Picture 14" descr="C:\Documents and Settings\chenyue\Application Data\Microsoft\Media Catalog\THUMBDN.WMF"/>
          <p:cNvPicPr>
            <a:picLocks noChangeAspect="1"/>
          </p:cNvPicPr>
          <p:nvPr/>
        </p:nvPicPr>
        <p:blipFill>
          <a:blip r:embed="rId8"/>
          <a:stretch>
            <a:fillRect/>
          </a:stretch>
        </p:blipFill>
        <p:spPr>
          <a:xfrm>
            <a:off x="6629400" y="3429000"/>
            <a:ext cx="1524000" cy="1022350"/>
          </a:xfrm>
          <a:prstGeom prst="rect">
            <a:avLst/>
          </a:prstGeom>
          <a:noFill/>
          <a:ln w="9525">
            <a:noFill/>
            <a:miter/>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wipe(up)">
                                      <p:cBhvr>
                                        <p:cTn id="7" dur="500"/>
                                        <p:tgtEl>
                                          <p:spTgt spid="76803"/>
                                        </p:tgtEl>
                                      </p:cBhvr>
                                    </p:animEffect>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6804"/>
                                        </p:tgtEl>
                                        <p:attrNameLst>
                                          <p:attrName>style.visibility</p:attrName>
                                        </p:attrNameLst>
                                      </p:cBhvr>
                                      <p:to>
                                        <p:strVal val="visible"/>
                                      </p:to>
                                    </p:set>
                                    <p:animEffect transition="in" filter="strips(downRight)">
                                      <p:cBhvr>
                                        <p:cTn id="12" dur="500"/>
                                        <p:tgtEl>
                                          <p:spTgt spid="768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806"/>
                                        </p:tgtEl>
                                        <p:attrNameLst>
                                          <p:attrName>style.visibility</p:attrName>
                                        </p:attrNameLst>
                                      </p:cBhvr>
                                      <p:to>
                                        <p:strVal val="visible"/>
                                      </p:to>
                                    </p:set>
                                    <p:animEffect transition="in" filter="wipe(left)">
                                      <p:cBhvr>
                                        <p:cTn id="17" dur="500"/>
                                        <p:tgtEl>
                                          <p:spTgt spid="768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807"/>
                                        </p:tgtEl>
                                        <p:attrNameLst>
                                          <p:attrName>style.visibility</p:attrName>
                                        </p:attrNameLst>
                                      </p:cBhvr>
                                      <p:to>
                                        <p:strVal val="visible"/>
                                      </p:to>
                                    </p:set>
                                    <p:animEffect transition="in" filter="wipe(left)">
                                      <p:cBhvr>
                                        <p:cTn id="22" dur="500"/>
                                        <p:tgtEl>
                                          <p:spTgt spid="7680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6805"/>
                                        </p:tgtEl>
                                        <p:attrNameLst>
                                          <p:attrName>style.visibility</p:attrName>
                                        </p:attrNameLst>
                                      </p:cBhvr>
                                      <p:to>
                                        <p:strVal val="visible"/>
                                      </p:to>
                                    </p:set>
                                    <p:animEffect transition="in" filter="strips(downRight)">
                                      <p:cBhvr>
                                        <p:cTn id="27" dur="500"/>
                                        <p:tgtEl>
                                          <p:spTgt spid="768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6808"/>
                                        </p:tgtEl>
                                        <p:attrNameLst>
                                          <p:attrName>style.visibility</p:attrName>
                                        </p:attrNameLst>
                                      </p:cBhvr>
                                      <p:to>
                                        <p:strVal val="visible"/>
                                      </p:to>
                                    </p:set>
                                    <p:animEffect transition="in" filter="wipe(left)">
                                      <p:cBhvr>
                                        <p:cTn id="32" dur="500"/>
                                        <p:tgtEl>
                                          <p:spTgt spid="7680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grpId="0" nodeType="clickEffect">
                                  <p:stCondLst>
                                    <p:cond delay="0"/>
                                  </p:stCondLst>
                                  <p:childTnLst>
                                    <p:set>
                                      <p:cBhvr>
                                        <p:cTn id="36" dur="1" fill="hold">
                                          <p:stCondLst>
                                            <p:cond delay="0"/>
                                          </p:stCondLst>
                                        </p:cTn>
                                        <p:tgtEl>
                                          <p:spTgt spid="76809"/>
                                        </p:tgtEl>
                                        <p:attrNameLst>
                                          <p:attrName>style.visibility</p:attrName>
                                        </p:attrNameLst>
                                      </p:cBhvr>
                                      <p:to>
                                        <p:strVal val="visible"/>
                                      </p:to>
                                    </p:set>
                                    <p:animEffect transition="in" filter="strips(upRight)">
                                      <p:cBhvr>
                                        <p:cTn id="37" dur="500"/>
                                        <p:tgtEl>
                                          <p:spTgt spid="76809"/>
                                        </p:tgtEl>
                                      </p:cBhvr>
                                    </p:animEffect>
                                  </p:childTnLst>
                                  <p:subTnLst>
                                    <p:set>
                                      <p:cBhvr override="childStyle">
                                        <p:cTn dur="1" fill="hold" display="0" masterRel="nextClick" afterEffect="1"/>
                                        <p:tgtEl>
                                          <p:spTgt spid="7680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6810"/>
                                        </p:tgtEl>
                                        <p:attrNameLst>
                                          <p:attrName>style.visibility</p:attrName>
                                        </p:attrNameLst>
                                      </p:cBhvr>
                                      <p:to>
                                        <p:strVal val="visible"/>
                                      </p:to>
                                    </p:set>
                                    <p:animEffect transition="in" filter="dissolve">
                                      <p:cBhvr>
                                        <p:cTn id="42" dur="500"/>
                                        <p:tgtEl>
                                          <p:spTgt spid="7681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grpId="0" nodeType="clickEffect">
                                  <p:stCondLst>
                                    <p:cond delay="0"/>
                                  </p:stCondLst>
                                  <p:childTnLst>
                                    <p:set>
                                      <p:cBhvr>
                                        <p:cTn id="46" dur="1" fill="hold">
                                          <p:stCondLst>
                                            <p:cond delay="0"/>
                                          </p:stCondLst>
                                        </p:cTn>
                                        <p:tgtEl>
                                          <p:spTgt spid="76811"/>
                                        </p:tgtEl>
                                        <p:attrNameLst>
                                          <p:attrName>style.visibility</p:attrName>
                                        </p:attrNameLst>
                                      </p:cBhvr>
                                      <p:to>
                                        <p:strVal val="visible"/>
                                      </p:to>
                                    </p:set>
                                    <p:animEffect transition="in" filter="strips(upRight)">
                                      <p:cBhvr>
                                        <p:cTn id="47" dur="500"/>
                                        <p:tgtEl>
                                          <p:spTgt spid="76811"/>
                                        </p:tgtEl>
                                      </p:cBhvr>
                                    </p:animEffect>
                                  </p:childTnLst>
                                  <p:subTnLst>
                                    <p:set>
                                      <p:cBhvr override="childStyle">
                                        <p:cTn dur="1" fill="hold" display="0" masterRel="nextClick" afterEffect="1"/>
                                        <p:tgtEl>
                                          <p:spTgt spid="7681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8" presetClass="entr" presetSubtype="3" fill="hold" grpId="0" nodeType="clickEffect">
                                  <p:stCondLst>
                                    <p:cond delay="0"/>
                                  </p:stCondLst>
                                  <p:childTnLst>
                                    <p:set>
                                      <p:cBhvr>
                                        <p:cTn id="51" dur="1" fill="hold">
                                          <p:stCondLst>
                                            <p:cond delay="0"/>
                                          </p:stCondLst>
                                        </p:cTn>
                                        <p:tgtEl>
                                          <p:spTgt spid="76812"/>
                                        </p:tgtEl>
                                        <p:attrNameLst>
                                          <p:attrName>style.visibility</p:attrName>
                                        </p:attrNameLst>
                                      </p:cBhvr>
                                      <p:to>
                                        <p:strVal val="visible"/>
                                      </p:to>
                                    </p:set>
                                    <p:animEffect transition="in" filter="strips(upRight)">
                                      <p:cBhvr>
                                        <p:cTn id="52" dur="500"/>
                                        <p:tgtEl>
                                          <p:spTgt spid="76812"/>
                                        </p:tgtEl>
                                      </p:cBhvr>
                                    </p:animEffect>
                                  </p:childTnLst>
                                  <p:subTnLst>
                                    <p:set>
                                      <p:cBhvr override="childStyle">
                                        <p:cTn dur="1" fill="hold" display="0" masterRel="nextClick" afterEffect="1"/>
                                        <p:tgtEl>
                                          <p:spTgt spid="7681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76813"/>
                                        </p:tgtEl>
                                        <p:attrNameLst>
                                          <p:attrName>style.visibility</p:attrName>
                                        </p:attrNameLst>
                                      </p:cBhvr>
                                      <p:to>
                                        <p:strVal val="visible"/>
                                      </p:to>
                                    </p:set>
                                    <p:animEffect transition="in" filter="strips(upRight)">
                                      <p:cBhvr>
                                        <p:cTn id="57" dur="500"/>
                                        <p:tgtEl>
                                          <p:spTgt spid="7681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nodeType="clickEffect">
                                  <p:stCondLst>
                                    <p:cond delay="0"/>
                                  </p:stCondLst>
                                  <p:childTnLst>
                                    <p:set>
                                      <p:cBhvr>
                                        <p:cTn id="61" dur="1" fill="hold">
                                          <p:stCondLst>
                                            <p:cond delay="0"/>
                                          </p:stCondLst>
                                        </p:cTn>
                                        <p:tgtEl>
                                          <p:spTgt spid="76814"/>
                                        </p:tgtEl>
                                        <p:attrNameLst>
                                          <p:attrName>style.visibility</p:attrName>
                                        </p:attrNameLst>
                                      </p:cBhvr>
                                      <p:to>
                                        <p:strVal val="visible"/>
                                      </p:to>
                                    </p:set>
                                    <p:anim calcmode="lin" valueType="num">
                                      <p:cBhvr additive="base">
                                        <p:cTn id="62" dur="500" fill="hold"/>
                                        <p:tgtEl>
                                          <p:spTgt spid="76814"/>
                                        </p:tgtEl>
                                        <p:attrNameLst>
                                          <p:attrName>ppt_x</p:attrName>
                                        </p:attrNameLst>
                                      </p:cBhvr>
                                      <p:tavLst>
                                        <p:tav tm="0">
                                          <p:val>
                                            <p:strVal val="#ppt_x"/>
                                          </p:val>
                                        </p:tav>
                                        <p:tav tm="100000">
                                          <p:val>
                                            <p:strVal val="#ppt_x"/>
                                          </p:val>
                                        </p:tav>
                                      </p:tavLst>
                                    </p:anim>
                                    <p:anim calcmode="lin" valueType="num">
                                      <p:cBhvr additive="base">
                                        <p:cTn id="63" dur="500" fill="hold"/>
                                        <p:tgtEl>
                                          <p:spTgt spid="7681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60"/>
                                            </p:cond>
                                          </p:stCondLst>
                                          <p:endCondLst>
                                            <p:cond evt="onStopAudio" delay="0">
                                              <p:tgtEl>
                                                <p:sldTgt/>
                                              </p:tgtEl>
                                            </p:cond>
                                          </p:endCondLst>
                                        </p:cTn>
                                        <p:tgtEl>
                                          <p:sndTgt r:embed="rId5" name="RICOCH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P spid="76804" grpId="0" bldLvl="0" animBg="1"/>
      <p:bldP spid="76805" grpId="0" bldLvl="0" animBg="1"/>
      <p:bldP spid="76806" grpId="0"/>
      <p:bldP spid="76808" grpId="0"/>
      <p:bldP spid="76809" grpId="0" bldLvl="0" animBg="1"/>
      <p:bldP spid="76810" grpId="0" bldLvl="0" animBg="1"/>
      <p:bldP spid="76811" grpId="0" bldLvl="0" animBg="1"/>
      <p:bldP spid="76812" grpId="0" bldLvl="0" animBg="1"/>
      <p:bldP spid="7681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p:txBody>
          <a:bodyPr/>
          <a:lstStyle/>
          <a:p>
            <a:pPr eaLnBrk="1" hangingPunct="1"/>
            <a:r>
              <a:rPr lang="zh-CN" altLang="en-US" b="1">
                <a:solidFill>
                  <a:srgbClr val="FF0000"/>
                </a:solidFill>
              </a:rPr>
              <a:t>通过例子来理解分治法</a:t>
            </a:r>
          </a:p>
        </p:txBody>
      </p:sp>
      <p:sp>
        <p:nvSpPr>
          <p:cNvPr id="34819" name="Rectangle 3"/>
          <p:cNvSpPr>
            <a:spLocks noGrp="1" noChangeArrowheads="1"/>
          </p:cNvSpPr>
          <p:nvPr>
            <p:ph type="subTitle" idx="1"/>
          </p:nvPr>
        </p:nvSpPr>
        <p:spPr/>
        <p:txBody>
          <a:bodyPr/>
          <a:lstStyle/>
          <a:p>
            <a:pPr eaLnBrk="1" hangingPunct="1"/>
            <a:r>
              <a:rPr lang="zh-CN" altLang="en-US"/>
              <a:t>大整数乘法</a:t>
            </a:r>
          </a:p>
          <a:p>
            <a:pPr eaLnBrk="1" hangingPunct="1"/>
            <a:r>
              <a:rPr lang="zh-CN" altLang="en-US"/>
              <a:t>提高效率？ 乘法减少？</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p:txBody>
          <a:bodyPr/>
          <a:lstStyle/>
          <a:p>
            <a:pPr eaLnBrk="1" hangingPunct="1"/>
            <a:r>
              <a:rPr lang="zh-CN" altLang="en-US" sz="2800"/>
              <a:t>问题：</a:t>
            </a:r>
            <a:r>
              <a:rPr lang="en-US" altLang="zh-CN" sz="2800"/>
              <a:t>X</a:t>
            </a:r>
            <a:r>
              <a:rPr lang="zh-CN" altLang="en-US" sz="2800"/>
              <a:t>和</a:t>
            </a:r>
            <a:r>
              <a:rPr lang="en-US" altLang="zh-CN" sz="2800"/>
              <a:t>Y</a:t>
            </a:r>
            <a:r>
              <a:rPr lang="zh-CN" altLang="en-US" sz="2800"/>
              <a:t>都是</a:t>
            </a:r>
            <a:r>
              <a:rPr lang="en-US" altLang="zh-CN" sz="2800"/>
              <a:t>n</a:t>
            </a:r>
            <a:r>
              <a:rPr lang="zh-CN" altLang="en-US" sz="2800"/>
              <a:t>位的二进制整数，要计算他们的乘积</a:t>
            </a:r>
            <a:r>
              <a:rPr lang="en-US" altLang="zh-CN" sz="2800"/>
              <a:t>XY</a:t>
            </a:r>
            <a:r>
              <a:rPr lang="zh-CN" altLang="en-US" sz="2800"/>
              <a:t>。</a:t>
            </a:r>
          </a:p>
          <a:p>
            <a:pPr eaLnBrk="1" hangingPunct="1"/>
            <a:r>
              <a:rPr lang="zh-CN" altLang="en-US" sz="2800"/>
              <a:t>分治法：将</a:t>
            </a:r>
            <a:r>
              <a:rPr lang="en-US" altLang="zh-CN" sz="2800"/>
              <a:t>n</a:t>
            </a:r>
            <a:r>
              <a:rPr lang="zh-CN" altLang="en-US" sz="2800"/>
              <a:t>位的二进制整数</a:t>
            </a:r>
            <a:r>
              <a:rPr lang="en-US" altLang="zh-CN" sz="2800"/>
              <a:t>X</a:t>
            </a:r>
            <a:r>
              <a:rPr lang="zh-CN" altLang="en-US" sz="2800"/>
              <a:t>和</a:t>
            </a:r>
            <a:r>
              <a:rPr lang="en-US" altLang="zh-CN" sz="2800"/>
              <a:t>Y</a:t>
            </a:r>
            <a:r>
              <a:rPr lang="zh-CN" altLang="en-US" sz="2800"/>
              <a:t>都分成</a:t>
            </a:r>
            <a:r>
              <a:rPr lang="en-US" altLang="zh-CN" sz="2800"/>
              <a:t>2</a:t>
            </a:r>
            <a:r>
              <a:rPr lang="zh-CN" altLang="en-US" sz="2800"/>
              <a:t>段，每段的长为</a:t>
            </a:r>
            <a:r>
              <a:rPr lang="en-US" altLang="zh-CN" sz="2800"/>
              <a:t>n/2</a:t>
            </a:r>
            <a:r>
              <a:rPr lang="zh-CN" altLang="en-US" sz="2800"/>
              <a:t>位。</a:t>
            </a:r>
          </a:p>
          <a:p>
            <a:pPr eaLnBrk="1" hangingPunct="1"/>
            <a:endParaRPr lang="zh-CN" altLang="en-US" sz="2800"/>
          </a:p>
          <a:p>
            <a:pPr eaLnBrk="1" hangingPunct="1"/>
            <a:endParaRPr lang="zh-CN" altLang="en-US" sz="2800"/>
          </a:p>
          <a:p>
            <a:pPr eaLnBrk="1" hangingPunct="1"/>
            <a:r>
              <a:rPr lang="zh-CN" altLang="en-US" sz="2800"/>
              <a:t>所以，</a:t>
            </a:r>
            <a:r>
              <a:rPr lang="en-US" altLang="zh-CN" sz="2800"/>
              <a:t>X = A2</a:t>
            </a:r>
            <a:r>
              <a:rPr lang="en-US" altLang="zh-CN" sz="2800" baseline="30000"/>
              <a:t>n/2 </a:t>
            </a:r>
            <a:r>
              <a:rPr lang="en-US" altLang="zh-CN" sz="2800"/>
              <a:t>+ B, Y = C2</a:t>
            </a:r>
            <a:r>
              <a:rPr lang="en-US" altLang="zh-CN" sz="2800" baseline="30000"/>
              <a:t>n/2 </a:t>
            </a:r>
            <a:r>
              <a:rPr lang="en-US" altLang="zh-CN" sz="2800"/>
              <a:t>+ D</a:t>
            </a:r>
          </a:p>
          <a:p>
            <a:pPr eaLnBrk="1" hangingPunct="1">
              <a:buClr>
                <a:schemeClr val="tx1"/>
              </a:buClr>
              <a:buFontTx/>
              <a:buNone/>
            </a:pPr>
            <a:r>
              <a:rPr lang="en-US" altLang="zh-CN">
                <a:ea typeface="楷体_GB2312"/>
                <a:cs typeface="楷体_GB2312"/>
              </a:rPr>
              <a:t>		XY = </a:t>
            </a:r>
            <a:r>
              <a:rPr lang="en-US" altLang="zh-CN">
                <a:solidFill>
                  <a:schemeClr val="accent2"/>
                </a:solidFill>
                <a:ea typeface="楷体_GB2312"/>
                <a:cs typeface="楷体_GB2312"/>
              </a:rPr>
              <a:t>AC</a:t>
            </a:r>
            <a:r>
              <a:rPr lang="en-US" altLang="zh-CN">
                <a:ea typeface="楷体_GB2312"/>
                <a:cs typeface="楷体_GB2312"/>
              </a:rPr>
              <a:t> 2</a:t>
            </a:r>
            <a:r>
              <a:rPr lang="en-US" altLang="zh-CN" baseline="30000">
                <a:ea typeface="楷体_GB2312"/>
                <a:cs typeface="楷体_GB2312"/>
              </a:rPr>
              <a:t>n</a:t>
            </a:r>
            <a:r>
              <a:rPr lang="en-US" altLang="zh-CN">
                <a:ea typeface="楷体_GB2312"/>
                <a:cs typeface="楷体_GB2312"/>
              </a:rPr>
              <a:t> + (</a:t>
            </a:r>
            <a:r>
              <a:rPr lang="en-US" altLang="zh-CN">
                <a:solidFill>
                  <a:schemeClr val="accent2"/>
                </a:solidFill>
                <a:ea typeface="楷体_GB2312"/>
                <a:cs typeface="楷体_GB2312"/>
              </a:rPr>
              <a:t>AD</a:t>
            </a:r>
            <a:r>
              <a:rPr lang="en-US" altLang="zh-CN">
                <a:solidFill>
                  <a:schemeClr val="tx2"/>
                </a:solidFill>
                <a:ea typeface="楷体_GB2312"/>
                <a:cs typeface="楷体_GB2312"/>
              </a:rPr>
              <a:t>+</a:t>
            </a:r>
            <a:r>
              <a:rPr lang="en-US" altLang="zh-CN">
                <a:solidFill>
                  <a:schemeClr val="accent2"/>
                </a:solidFill>
                <a:ea typeface="楷体_GB2312"/>
                <a:cs typeface="楷体_GB2312"/>
              </a:rPr>
              <a:t>BC</a:t>
            </a:r>
            <a:r>
              <a:rPr lang="en-US" altLang="zh-CN">
                <a:ea typeface="楷体_GB2312"/>
                <a:cs typeface="楷体_GB2312"/>
              </a:rPr>
              <a:t>) 2</a:t>
            </a:r>
            <a:r>
              <a:rPr lang="en-US" altLang="zh-CN" baseline="30000">
                <a:ea typeface="楷体_GB2312"/>
                <a:cs typeface="楷体_GB2312"/>
              </a:rPr>
              <a:t>n/2</a:t>
            </a:r>
            <a:r>
              <a:rPr lang="en-US" altLang="zh-CN">
                <a:ea typeface="楷体_GB2312"/>
                <a:cs typeface="楷体_GB2312"/>
              </a:rPr>
              <a:t> + </a:t>
            </a:r>
            <a:r>
              <a:rPr lang="en-US" altLang="zh-CN">
                <a:solidFill>
                  <a:schemeClr val="accent2"/>
                </a:solidFill>
                <a:ea typeface="楷体_GB2312"/>
                <a:cs typeface="楷体_GB2312"/>
              </a:rPr>
              <a:t>BD</a:t>
            </a:r>
            <a:r>
              <a:rPr lang="en-US" altLang="zh-CN">
                <a:ea typeface="楷体_GB2312"/>
                <a:cs typeface="楷体_GB2312"/>
              </a:rPr>
              <a:t> </a:t>
            </a:r>
          </a:p>
          <a:p>
            <a:pPr eaLnBrk="1" hangingPunct="1"/>
            <a:endParaRPr lang="en-US" altLang="zh-CN" sz="2800"/>
          </a:p>
          <a:p>
            <a:pPr eaLnBrk="1" hangingPunct="1"/>
            <a:endParaRPr lang="en-US" altLang="zh-CN" sz="2800"/>
          </a:p>
        </p:txBody>
      </p:sp>
      <p:sp>
        <p:nvSpPr>
          <p:cNvPr id="35843" name="Rectangle 2"/>
          <p:cNvSpPr>
            <a:spLocks noGrp="1" noChangeArrowheads="1"/>
          </p:cNvSpPr>
          <p:nvPr>
            <p:ph type="title"/>
          </p:nvPr>
        </p:nvSpPr>
        <p:spPr/>
        <p:txBody>
          <a:bodyPr/>
          <a:lstStyle/>
          <a:p>
            <a:pPr eaLnBrk="1" hangingPunct="1"/>
            <a:r>
              <a:rPr lang="zh-CN" altLang="en-US" b="1">
                <a:solidFill>
                  <a:srgbClr val="FF0000"/>
                </a:solidFill>
              </a:rPr>
              <a:t>大整数的乘法</a:t>
            </a:r>
          </a:p>
        </p:txBody>
      </p:sp>
      <p:grpSp>
        <p:nvGrpSpPr>
          <p:cNvPr id="101382" name="Group 6"/>
          <p:cNvGrpSpPr/>
          <p:nvPr/>
        </p:nvGrpSpPr>
        <p:grpSpPr bwMode="auto">
          <a:xfrm>
            <a:off x="1116013" y="3716338"/>
            <a:ext cx="5759450" cy="561975"/>
            <a:chOff x="703" y="2341"/>
            <a:chExt cx="3628" cy="354"/>
          </a:xfrm>
        </p:grpSpPr>
        <p:pic>
          <p:nvPicPr>
            <p:cNvPr id="358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41"/>
              <a:ext cx="146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 y="2341"/>
              <a:ext cx="154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1379">
                                            <p:txEl>
                                              <p:pRg st="1" end="1"/>
                                            </p:txEl>
                                          </p:spTgt>
                                        </p:tgtEl>
                                        <p:attrNameLst>
                                          <p:attrName>style.visibility</p:attrName>
                                        </p:attrNameLst>
                                      </p:cBhvr>
                                      <p:to>
                                        <p:strVal val="visible"/>
                                      </p:to>
                                    </p:set>
                                    <p:animEffect transition="in" filter="checkerboard(across)">
                                      <p:cBhvr>
                                        <p:cTn id="7" dur="500"/>
                                        <p:tgtEl>
                                          <p:spTgt spid="1013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1382"/>
                                        </p:tgtEl>
                                        <p:attrNameLst>
                                          <p:attrName>style.visibility</p:attrName>
                                        </p:attrNameLst>
                                      </p:cBhvr>
                                      <p:to>
                                        <p:strVal val="visible"/>
                                      </p:to>
                                    </p:set>
                                    <p:animEffect transition="in" filter="box(in)">
                                      <p:cBhvr>
                                        <p:cTn id="12" dur="500"/>
                                        <p:tgtEl>
                                          <p:spTgt spid="10138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1379">
                                            <p:txEl>
                                              <p:pRg st="4" end="4"/>
                                            </p:txEl>
                                          </p:spTgt>
                                        </p:tgtEl>
                                        <p:attrNameLst>
                                          <p:attrName>style.visibility</p:attrName>
                                        </p:attrNameLst>
                                      </p:cBhvr>
                                      <p:to>
                                        <p:strVal val="visible"/>
                                      </p:to>
                                    </p:set>
                                    <p:animEffect transition="in" filter="checkerboard(across)">
                                      <p:cBhvr>
                                        <p:cTn id="17" dur="500"/>
                                        <p:tgtEl>
                                          <p:spTgt spid="101379">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101379">
                                            <p:txEl>
                                              <p:pRg st="5" end="5"/>
                                            </p:txEl>
                                          </p:spTgt>
                                        </p:tgtEl>
                                        <p:attrNameLst>
                                          <p:attrName>style.visibility</p:attrName>
                                        </p:attrNameLst>
                                      </p:cBhvr>
                                      <p:to>
                                        <p:strVal val="visible"/>
                                      </p:to>
                                    </p:set>
                                    <p:animEffect transition="in" filter="checkerboard(across)">
                                      <p:cBhvr>
                                        <p:cTn id="20" dur="500"/>
                                        <p:tgtEl>
                                          <p:spTgt spid="1013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b="1">
                <a:solidFill>
                  <a:srgbClr val="FF0000"/>
                </a:solidFill>
              </a:rPr>
              <a:t>算法复杂性分析</a:t>
            </a:r>
          </a:p>
        </p:txBody>
      </p:sp>
      <p:sp>
        <p:nvSpPr>
          <p:cNvPr id="36867" name="Rectangle 3"/>
          <p:cNvSpPr>
            <a:spLocks noGrp="1" noChangeArrowheads="1"/>
          </p:cNvSpPr>
          <p:nvPr>
            <p:ph type="body" idx="1"/>
          </p:nvPr>
        </p:nvSpPr>
        <p:spPr/>
        <p:txBody>
          <a:bodyPr/>
          <a:lstStyle/>
          <a:p>
            <a:pPr eaLnBrk="1" hangingPunct="1"/>
            <a:r>
              <a:rPr lang="en-US" altLang="zh-CN" sz="3600">
                <a:ea typeface="楷体_GB2312"/>
                <a:cs typeface="楷体_GB2312"/>
              </a:rPr>
              <a:t>XY = </a:t>
            </a:r>
            <a:r>
              <a:rPr lang="en-US" altLang="zh-CN" sz="3600">
                <a:solidFill>
                  <a:schemeClr val="accent2"/>
                </a:solidFill>
                <a:ea typeface="楷体_GB2312"/>
                <a:cs typeface="楷体_GB2312"/>
              </a:rPr>
              <a:t>AC</a:t>
            </a:r>
            <a:r>
              <a:rPr lang="en-US" altLang="zh-CN" sz="3600">
                <a:ea typeface="楷体_GB2312"/>
                <a:cs typeface="楷体_GB2312"/>
              </a:rPr>
              <a:t> 2</a:t>
            </a:r>
            <a:r>
              <a:rPr lang="en-US" altLang="zh-CN" sz="3600" baseline="30000">
                <a:ea typeface="楷体_GB2312"/>
                <a:cs typeface="楷体_GB2312"/>
              </a:rPr>
              <a:t>n</a:t>
            </a:r>
            <a:r>
              <a:rPr lang="en-US" altLang="zh-CN" sz="3600">
                <a:ea typeface="楷体_GB2312"/>
                <a:cs typeface="楷体_GB2312"/>
              </a:rPr>
              <a:t> + (</a:t>
            </a:r>
            <a:r>
              <a:rPr lang="en-US" altLang="zh-CN" sz="3600">
                <a:solidFill>
                  <a:schemeClr val="accent2"/>
                </a:solidFill>
                <a:ea typeface="楷体_GB2312"/>
                <a:cs typeface="楷体_GB2312"/>
              </a:rPr>
              <a:t>AD</a:t>
            </a:r>
            <a:r>
              <a:rPr lang="en-US" altLang="zh-CN" sz="3600">
                <a:solidFill>
                  <a:schemeClr val="tx2"/>
                </a:solidFill>
                <a:ea typeface="楷体_GB2312"/>
                <a:cs typeface="楷体_GB2312"/>
              </a:rPr>
              <a:t>+</a:t>
            </a:r>
            <a:r>
              <a:rPr lang="en-US" altLang="zh-CN" sz="3600">
                <a:solidFill>
                  <a:schemeClr val="accent2"/>
                </a:solidFill>
                <a:ea typeface="楷体_GB2312"/>
                <a:cs typeface="楷体_GB2312"/>
              </a:rPr>
              <a:t>BC</a:t>
            </a:r>
            <a:r>
              <a:rPr lang="en-US" altLang="zh-CN" sz="3600">
                <a:ea typeface="楷体_GB2312"/>
                <a:cs typeface="楷体_GB2312"/>
              </a:rPr>
              <a:t>) 2</a:t>
            </a:r>
            <a:r>
              <a:rPr lang="en-US" altLang="zh-CN" sz="3600" baseline="30000">
                <a:ea typeface="楷体_GB2312"/>
                <a:cs typeface="楷体_GB2312"/>
              </a:rPr>
              <a:t>n/2</a:t>
            </a:r>
            <a:r>
              <a:rPr lang="en-US" altLang="zh-CN" sz="3600">
                <a:ea typeface="楷体_GB2312"/>
                <a:cs typeface="楷体_GB2312"/>
              </a:rPr>
              <a:t> + </a:t>
            </a:r>
            <a:r>
              <a:rPr lang="en-US" altLang="zh-CN" sz="3600">
                <a:solidFill>
                  <a:schemeClr val="accent2"/>
                </a:solidFill>
                <a:ea typeface="楷体_GB2312"/>
                <a:cs typeface="楷体_GB2312"/>
              </a:rPr>
              <a:t>BD</a:t>
            </a:r>
          </a:p>
          <a:p>
            <a:pPr lvl="1" eaLnBrk="1" hangingPunct="1"/>
            <a:r>
              <a:rPr lang="zh-CN" altLang="en-US" sz="3200">
                <a:solidFill>
                  <a:schemeClr val="accent2"/>
                </a:solidFill>
                <a:ea typeface="楷体_GB2312"/>
                <a:cs typeface="楷体_GB2312"/>
              </a:rPr>
              <a:t>乘法次数：</a:t>
            </a:r>
            <a:r>
              <a:rPr lang="en-US" altLang="zh-CN" sz="3200">
                <a:solidFill>
                  <a:schemeClr val="accent2"/>
                </a:solidFill>
                <a:ea typeface="楷体_GB2312"/>
                <a:cs typeface="楷体_GB2312"/>
              </a:rPr>
              <a:t>4</a:t>
            </a:r>
            <a:r>
              <a:rPr lang="zh-CN" altLang="en-US" sz="3200">
                <a:solidFill>
                  <a:schemeClr val="accent2"/>
                </a:solidFill>
                <a:ea typeface="楷体_GB2312"/>
                <a:cs typeface="楷体_GB2312"/>
              </a:rPr>
              <a:t>次</a:t>
            </a:r>
            <a:r>
              <a:rPr lang="en-US" altLang="zh-CN" sz="3200">
                <a:solidFill>
                  <a:schemeClr val="accent2"/>
                </a:solidFill>
                <a:ea typeface="楷体_GB2312"/>
                <a:cs typeface="楷体_GB2312"/>
              </a:rPr>
              <a:t>n/2</a:t>
            </a:r>
            <a:r>
              <a:rPr lang="zh-CN" altLang="en-US" sz="3200">
                <a:solidFill>
                  <a:schemeClr val="accent2"/>
                </a:solidFill>
                <a:ea typeface="楷体_GB2312"/>
                <a:cs typeface="楷体_GB2312"/>
              </a:rPr>
              <a:t>位的整数乘法；</a:t>
            </a:r>
          </a:p>
          <a:p>
            <a:pPr lvl="1" eaLnBrk="1" hangingPunct="1"/>
            <a:r>
              <a:rPr lang="zh-CN" altLang="en-US" sz="3200">
                <a:solidFill>
                  <a:schemeClr val="accent2"/>
                </a:solidFill>
                <a:ea typeface="楷体_GB2312"/>
                <a:cs typeface="楷体_GB2312"/>
              </a:rPr>
              <a:t>加法次数：</a:t>
            </a:r>
            <a:r>
              <a:rPr lang="en-US" altLang="zh-CN" sz="3200">
                <a:solidFill>
                  <a:schemeClr val="accent2"/>
                </a:solidFill>
                <a:ea typeface="楷体_GB2312"/>
                <a:cs typeface="楷体_GB2312"/>
              </a:rPr>
              <a:t>3</a:t>
            </a:r>
            <a:r>
              <a:rPr lang="zh-CN" altLang="en-US" sz="3200">
                <a:solidFill>
                  <a:schemeClr val="accent2"/>
                </a:solidFill>
                <a:ea typeface="楷体_GB2312"/>
                <a:cs typeface="楷体_GB2312"/>
              </a:rPr>
              <a:t>次整数加法；</a:t>
            </a:r>
          </a:p>
          <a:p>
            <a:pPr lvl="1" eaLnBrk="1" hangingPunct="1"/>
            <a:r>
              <a:rPr lang="zh-CN" altLang="en-US" sz="3200">
                <a:solidFill>
                  <a:schemeClr val="accent2"/>
                </a:solidFill>
                <a:ea typeface="楷体_GB2312"/>
                <a:cs typeface="楷体_GB2312"/>
              </a:rPr>
              <a:t>移位次数：</a:t>
            </a:r>
            <a:r>
              <a:rPr lang="en-US" altLang="zh-CN" sz="3200">
                <a:solidFill>
                  <a:schemeClr val="accent2"/>
                </a:solidFill>
                <a:ea typeface="楷体_GB2312"/>
                <a:cs typeface="楷体_GB2312"/>
              </a:rPr>
              <a:t>2</a:t>
            </a:r>
            <a:r>
              <a:rPr lang="zh-CN" altLang="en-US" sz="3200">
                <a:solidFill>
                  <a:schemeClr val="accent2"/>
                </a:solidFill>
                <a:ea typeface="楷体_GB2312"/>
                <a:cs typeface="楷体_GB2312"/>
              </a:rPr>
              <a:t>次；</a:t>
            </a:r>
          </a:p>
          <a:p>
            <a:pPr lvl="1" eaLnBrk="1" hangingPunct="1"/>
            <a:r>
              <a:rPr lang="zh-CN" altLang="en-US" sz="3200">
                <a:solidFill>
                  <a:schemeClr val="accent2"/>
                </a:solidFill>
                <a:ea typeface="楷体_GB2312"/>
                <a:cs typeface="楷体_GB2312"/>
              </a:rPr>
              <a:t>当</a:t>
            </a:r>
            <a:r>
              <a:rPr lang="en-US" altLang="zh-CN" sz="3200">
                <a:solidFill>
                  <a:schemeClr val="accent2"/>
                </a:solidFill>
                <a:ea typeface="楷体_GB2312"/>
                <a:cs typeface="楷体_GB2312"/>
              </a:rPr>
              <a:t>n&gt;1</a:t>
            </a:r>
            <a:r>
              <a:rPr lang="zh-CN" altLang="en-US" sz="3200">
                <a:solidFill>
                  <a:schemeClr val="accent2"/>
                </a:solidFill>
                <a:ea typeface="楷体_GB2312"/>
                <a:cs typeface="楷体_GB2312"/>
              </a:rPr>
              <a:t>时，有</a:t>
            </a:r>
            <a:r>
              <a:rPr lang="en-US" altLang="zh-CN" sz="3200">
                <a:solidFill>
                  <a:schemeClr val="accent2"/>
                </a:solidFill>
                <a:ea typeface="楷体_GB2312"/>
                <a:cs typeface="楷体_GB2312"/>
              </a:rPr>
              <a:t>T(n)=4T(n/2)+O(n)</a:t>
            </a:r>
          </a:p>
          <a:p>
            <a:pPr lvl="1" eaLnBrk="1" hangingPunct="1"/>
            <a:r>
              <a:rPr lang="en-US" altLang="zh-CN" sz="3200">
                <a:solidFill>
                  <a:schemeClr val="accent2"/>
                </a:solidFill>
                <a:ea typeface="楷体_GB2312"/>
                <a:cs typeface="楷体_GB2312"/>
              </a:rPr>
              <a:t>T(n)=O(n</a:t>
            </a:r>
            <a:r>
              <a:rPr lang="en-US" altLang="zh-CN" sz="3200" baseline="30000">
                <a:solidFill>
                  <a:schemeClr val="accent2"/>
                </a:solidFill>
                <a:ea typeface="楷体_GB2312"/>
                <a:cs typeface="楷体_GB2312"/>
              </a:rPr>
              <a:t>2</a:t>
            </a:r>
            <a:r>
              <a:rPr lang="en-US" altLang="zh-CN" sz="3200">
                <a:solidFill>
                  <a:schemeClr val="accent2"/>
                </a:solidFill>
                <a:ea typeface="楷体_GB2312"/>
                <a:cs typeface="楷体_GB2312"/>
              </a:rPr>
              <a:t>)</a:t>
            </a:r>
          </a:p>
        </p:txBody>
      </p:sp>
      <p:sp>
        <p:nvSpPr>
          <p:cNvPr id="103428" name="Text Box 4"/>
          <p:cNvSpPr txBox="1">
            <a:spLocks noChangeArrowheads="1"/>
          </p:cNvSpPr>
          <p:nvPr/>
        </p:nvSpPr>
        <p:spPr bwMode="auto">
          <a:xfrm>
            <a:off x="395288" y="5657850"/>
            <a:ext cx="8351837" cy="50800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chemeClr val="bg1"/>
                </a:solidFill>
                <a:ea typeface="黑体" pitchFamily="49" charset="-122"/>
              </a:rPr>
              <a:t>算法复杂度：</a:t>
            </a:r>
            <a:r>
              <a:rPr lang="zh-CN" altLang="en-US" b="1">
                <a:solidFill>
                  <a:schemeClr val="bg1"/>
                </a:solidFill>
                <a:ea typeface="楷体_GB2312"/>
                <a:cs typeface="楷体_GB2312"/>
              </a:rPr>
              <a:t>与小学算法没有改变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blinds(horizontal)">
                                      <p:cBhvr>
                                        <p:cTn id="7" dur="5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4638"/>
            <a:ext cx="8229600" cy="993775"/>
          </a:xfrm>
        </p:spPr>
        <p:txBody>
          <a:bodyPr/>
          <a:lstStyle/>
          <a:p>
            <a:pPr eaLnBrk="1" hangingPunct="1"/>
            <a:r>
              <a:rPr lang="zh-CN" altLang="en-US" b="1">
                <a:solidFill>
                  <a:srgbClr val="FF0000"/>
                </a:solidFill>
              </a:rPr>
              <a:t>再接再厉</a:t>
            </a:r>
          </a:p>
        </p:txBody>
      </p:sp>
      <p:sp>
        <p:nvSpPr>
          <p:cNvPr id="37891" name="Rectangle 3"/>
          <p:cNvSpPr>
            <a:spLocks noGrp="1" noChangeArrowheads="1"/>
          </p:cNvSpPr>
          <p:nvPr>
            <p:ph type="body" idx="1"/>
          </p:nvPr>
        </p:nvSpPr>
        <p:spPr>
          <a:xfrm>
            <a:off x="250825" y="1484313"/>
            <a:ext cx="8893175" cy="4114800"/>
          </a:xfrm>
        </p:spPr>
        <p:txBody>
          <a:bodyPr/>
          <a:lstStyle/>
          <a:p>
            <a:pPr eaLnBrk="1" hangingPunct="1">
              <a:lnSpc>
                <a:spcPct val="90000"/>
              </a:lnSpc>
            </a:pPr>
            <a:r>
              <a:rPr lang="en-US" altLang="zh-CN" sz="3600">
                <a:ea typeface="楷体_GB2312"/>
                <a:cs typeface="楷体_GB2312"/>
              </a:rPr>
              <a:t>XY = </a:t>
            </a:r>
            <a:r>
              <a:rPr lang="en-US" altLang="zh-CN" sz="3600">
                <a:solidFill>
                  <a:schemeClr val="accent2"/>
                </a:solidFill>
                <a:ea typeface="楷体_GB2312"/>
                <a:cs typeface="楷体_GB2312"/>
              </a:rPr>
              <a:t>AC</a:t>
            </a:r>
            <a:r>
              <a:rPr lang="en-US" altLang="zh-CN" sz="3600">
                <a:ea typeface="楷体_GB2312"/>
                <a:cs typeface="楷体_GB2312"/>
              </a:rPr>
              <a:t> 2</a:t>
            </a:r>
            <a:r>
              <a:rPr lang="en-US" altLang="zh-CN" sz="3600" baseline="30000">
                <a:ea typeface="楷体_GB2312"/>
                <a:cs typeface="楷体_GB2312"/>
              </a:rPr>
              <a:t>n</a:t>
            </a:r>
            <a:r>
              <a:rPr lang="en-US" altLang="zh-CN" sz="3600">
                <a:ea typeface="楷体_GB2312"/>
                <a:cs typeface="楷体_GB2312"/>
              </a:rPr>
              <a:t> + (</a:t>
            </a:r>
            <a:r>
              <a:rPr lang="en-US" altLang="zh-CN" sz="3600">
                <a:solidFill>
                  <a:schemeClr val="accent2"/>
                </a:solidFill>
                <a:ea typeface="楷体_GB2312"/>
                <a:cs typeface="楷体_GB2312"/>
              </a:rPr>
              <a:t>AD</a:t>
            </a:r>
            <a:r>
              <a:rPr lang="en-US" altLang="zh-CN" sz="3600">
                <a:solidFill>
                  <a:schemeClr val="tx2"/>
                </a:solidFill>
                <a:ea typeface="楷体_GB2312"/>
                <a:cs typeface="楷体_GB2312"/>
              </a:rPr>
              <a:t>+</a:t>
            </a:r>
            <a:r>
              <a:rPr lang="en-US" altLang="zh-CN" sz="3600">
                <a:solidFill>
                  <a:schemeClr val="accent2"/>
                </a:solidFill>
                <a:ea typeface="楷体_GB2312"/>
                <a:cs typeface="楷体_GB2312"/>
              </a:rPr>
              <a:t>BC</a:t>
            </a:r>
            <a:r>
              <a:rPr lang="en-US" altLang="zh-CN" sz="3600">
                <a:ea typeface="楷体_GB2312"/>
                <a:cs typeface="楷体_GB2312"/>
              </a:rPr>
              <a:t>) 2</a:t>
            </a:r>
            <a:r>
              <a:rPr lang="en-US" altLang="zh-CN" sz="3600" baseline="30000">
                <a:ea typeface="楷体_GB2312"/>
                <a:cs typeface="楷体_GB2312"/>
              </a:rPr>
              <a:t>n/2</a:t>
            </a:r>
            <a:r>
              <a:rPr lang="en-US" altLang="zh-CN" sz="3600">
                <a:ea typeface="楷体_GB2312"/>
                <a:cs typeface="楷体_GB2312"/>
              </a:rPr>
              <a:t> + </a:t>
            </a:r>
            <a:r>
              <a:rPr lang="en-US" altLang="zh-CN" sz="3600">
                <a:solidFill>
                  <a:schemeClr val="accent2"/>
                </a:solidFill>
                <a:ea typeface="楷体_GB2312"/>
                <a:cs typeface="楷体_GB2312"/>
              </a:rPr>
              <a:t>BD</a:t>
            </a:r>
            <a:endParaRPr lang="en-US" altLang="zh-CN">
              <a:ea typeface="楷体_GB2312"/>
              <a:cs typeface="楷体_GB2312"/>
            </a:endParaRPr>
          </a:p>
          <a:p>
            <a:pPr eaLnBrk="1" hangingPunct="1">
              <a:lnSpc>
                <a:spcPct val="90000"/>
              </a:lnSpc>
            </a:pPr>
            <a:r>
              <a:rPr lang="en-US" altLang="zh-CN">
                <a:ea typeface="楷体_GB2312"/>
                <a:cs typeface="楷体_GB2312"/>
              </a:rPr>
              <a:t>XY = </a:t>
            </a:r>
            <a:r>
              <a:rPr lang="en-US" altLang="zh-CN">
                <a:solidFill>
                  <a:schemeClr val="accent2"/>
                </a:solidFill>
                <a:ea typeface="楷体_GB2312"/>
                <a:cs typeface="楷体_GB2312"/>
              </a:rPr>
              <a:t>AC</a:t>
            </a:r>
            <a:r>
              <a:rPr lang="en-US" altLang="zh-CN">
                <a:ea typeface="楷体_GB2312"/>
                <a:cs typeface="楷体_GB2312"/>
              </a:rPr>
              <a:t> 2</a:t>
            </a:r>
            <a:r>
              <a:rPr lang="en-US" altLang="zh-CN" baseline="30000">
                <a:ea typeface="楷体_GB2312"/>
                <a:cs typeface="楷体_GB2312"/>
              </a:rPr>
              <a:t>n</a:t>
            </a:r>
            <a:r>
              <a:rPr lang="en-US" altLang="zh-CN">
                <a:ea typeface="楷体_GB2312"/>
                <a:cs typeface="楷体_GB2312"/>
              </a:rPr>
              <a:t> + ((</a:t>
            </a:r>
            <a:r>
              <a:rPr lang="en-US" altLang="zh-CN">
                <a:solidFill>
                  <a:schemeClr val="accent2"/>
                </a:solidFill>
                <a:ea typeface="楷体_GB2312"/>
                <a:cs typeface="楷体_GB2312"/>
              </a:rPr>
              <a:t>A</a:t>
            </a:r>
            <a:r>
              <a:rPr lang="en-US" altLang="zh-CN">
                <a:ea typeface="楷体_GB2312"/>
                <a:cs typeface="楷体_GB2312"/>
              </a:rPr>
              <a:t>-</a:t>
            </a:r>
            <a:r>
              <a:rPr lang="en-US" altLang="zh-CN">
                <a:solidFill>
                  <a:schemeClr val="accent2"/>
                </a:solidFill>
                <a:ea typeface="楷体_GB2312"/>
                <a:cs typeface="楷体_GB2312"/>
              </a:rPr>
              <a:t>B</a:t>
            </a:r>
            <a:r>
              <a:rPr lang="en-US" altLang="zh-CN">
                <a:ea typeface="楷体_GB2312"/>
                <a:cs typeface="楷体_GB2312"/>
              </a:rPr>
              <a:t>)(</a:t>
            </a:r>
            <a:r>
              <a:rPr lang="en-US" altLang="zh-CN">
                <a:solidFill>
                  <a:schemeClr val="accent2"/>
                </a:solidFill>
                <a:ea typeface="楷体_GB2312"/>
                <a:cs typeface="楷体_GB2312"/>
              </a:rPr>
              <a:t>D</a:t>
            </a:r>
            <a:r>
              <a:rPr lang="en-US" altLang="zh-CN">
                <a:ea typeface="楷体_GB2312"/>
                <a:cs typeface="楷体_GB2312"/>
              </a:rPr>
              <a:t>-</a:t>
            </a:r>
            <a:r>
              <a:rPr lang="en-US" altLang="zh-CN">
                <a:solidFill>
                  <a:schemeClr val="accent2"/>
                </a:solidFill>
                <a:ea typeface="楷体_GB2312"/>
                <a:cs typeface="楷体_GB2312"/>
              </a:rPr>
              <a:t>C</a:t>
            </a:r>
            <a:r>
              <a:rPr lang="en-US" altLang="zh-CN">
                <a:ea typeface="楷体_GB2312"/>
                <a:cs typeface="楷体_GB2312"/>
              </a:rPr>
              <a:t>)+</a:t>
            </a:r>
            <a:r>
              <a:rPr lang="en-US" altLang="zh-CN">
                <a:solidFill>
                  <a:schemeClr val="accent2"/>
                </a:solidFill>
                <a:ea typeface="楷体_GB2312"/>
                <a:cs typeface="楷体_GB2312"/>
              </a:rPr>
              <a:t>AC</a:t>
            </a:r>
            <a:r>
              <a:rPr lang="en-US" altLang="zh-CN">
                <a:ea typeface="楷体_GB2312"/>
                <a:cs typeface="楷体_GB2312"/>
              </a:rPr>
              <a:t>+</a:t>
            </a:r>
            <a:r>
              <a:rPr lang="en-US" altLang="zh-CN">
                <a:solidFill>
                  <a:schemeClr val="accent2"/>
                </a:solidFill>
                <a:ea typeface="楷体_GB2312"/>
                <a:cs typeface="楷体_GB2312"/>
              </a:rPr>
              <a:t>BD</a:t>
            </a:r>
            <a:r>
              <a:rPr lang="en-US" altLang="zh-CN">
                <a:ea typeface="楷体_GB2312"/>
                <a:cs typeface="楷体_GB2312"/>
              </a:rPr>
              <a:t>) 2</a:t>
            </a:r>
            <a:r>
              <a:rPr lang="en-US" altLang="zh-CN" baseline="30000">
                <a:ea typeface="楷体_GB2312"/>
                <a:cs typeface="楷体_GB2312"/>
              </a:rPr>
              <a:t>n/2</a:t>
            </a:r>
            <a:r>
              <a:rPr lang="en-US" altLang="zh-CN">
                <a:ea typeface="楷体_GB2312"/>
                <a:cs typeface="楷体_GB2312"/>
              </a:rPr>
              <a:t> + </a:t>
            </a:r>
            <a:r>
              <a:rPr lang="en-US" altLang="zh-CN">
                <a:solidFill>
                  <a:schemeClr val="accent2"/>
                </a:solidFill>
                <a:ea typeface="楷体_GB2312"/>
                <a:cs typeface="楷体_GB2312"/>
              </a:rPr>
              <a:t>BD</a:t>
            </a:r>
          </a:p>
          <a:p>
            <a:pPr lvl="1" eaLnBrk="1" hangingPunct="1">
              <a:lnSpc>
                <a:spcPct val="90000"/>
              </a:lnSpc>
            </a:pPr>
            <a:r>
              <a:rPr lang="zh-CN" altLang="en-US" sz="3200">
                <a:solidFill>
                  <a:schemeClr val="accent2"/>
                </a:solidFill>
                <a:ea typeface="楷体_GB2312"/>
                <a:cs typeface="楷体_GB2312"/>
              </a:rPr>
              <a:t>乘法次数：</a:t>
            </a:r>
            <a:r>
              <a:rPr lang="en-US" altLang="zh-CN" sz="3200">
                <a:solidFill>
                  <a:schemeClr val="accent2"/>
                </a:solidFill>
                <a:ea typeface="楷体_GB2312"/>
                <a:cs typeface="楷体_GB2312"/>
              </a:rPr>
              <a:t>3</a:t>
            </a:r>
            <a:r>
              <a:rPr lang="zh-CN" altLang="en-US" sz="3200">
                <a:solidFill>
                  <a:schemeClr val="accent2"/>
                </a:solidFill>
                <a:ea typeface="楷体_GB2312"/>
                <a:cs typeface="楷体_GB2312"/>
              </a:rPr>
              <a:t>次</a:t>
            </a:r>
            <a:r>
              <a:rPr lang="en-US" altLang="zh-CN" sz="3200">
                <a:solidFill>
                  <a:schemeClr val="accent2"/>
                </a:solidFill>
                <a:ea typeface="楷体_GB2312"/>
                <a:cs typeface="楷体_GB2312"/>
              </a:rPr>
              <a:t>n/2</a:t>
            </a:r>
            <a:r>
              <a:rPr lang="zh-CN" altLang="en-US" sz="3200">
                <a:solidFill>
                  <a:schemeClr val="accent2"/>
                </a:solidFill>
                <a:ea typeface="楷体_GB2312"/>
                <a:cs typeface="楷体_GB2312"/>
              </a:rPr>
              <a:t>位的整数乘法；</a:t>
            </a:r>
          </a:p>
          <a:p>
            <a:pPr lvl="1" eaLnBrk="1" hangingPunct="1">
              <a:lnSpc>
                <a:spcPct val="90000"/>
              </a:lnSpc>
            </a:pPr>
            <a:r>
              <a:rPr lang="zh-CN" altLang="en-US" sz="3200">
                <a:solidFill>
                  <a:schemeClr val="accent2"/>
                </a:solidFill>
                <a:ea typeface="楷体_GB2312"/>
                <a:cs typeface="楷体_GB2312"/>
              </a:rPr>
              <a:t>加法：</a:t>
            </a:r>
            <a:r>
              <a:rPr lang="en-US" altLang="zh-CN" sz="3200">
                <a:solidFill>
                  <a:schemeClr val="accent2"/>
                </a:solidFill>
                <a:ea typeface="楷体_GB2312"/>
                <a:cs typeface="楷体_GB2312"/>
              </a:rPr>
              <a:t>6</a:t>
            </a:r>
            <a:r>
              <a:rPr lang="zh-CN" altLang="en-US" sz="3200">
                <a:solidFill>
                  <a:schemeClr val="accent2"/>
                </a:solidFill>
                <a:ea typeface="楷体_GB2312"/>
                <a:cs typeface="楷体_GB2312"/>
              </a:rPr>
              <a:t>次整数加法；</a:t>
            </a:r>
          </a:p>
          <a:p>
            <a:pPr lvl="1" eaLnBrk="1" hangingPunct="1">
              <a:lnSpc>
                <a:spcPct val="90000"/>
              </a:lnSpc>
            </a:pPr>
            <a:r>
              <a:rPr lang="zh-CN" altLang="en-US" sz="3200">
                <a:solidFill>
                  <a:schemeClr val="accent2"/>
                </a:solidFill>
                <a:ea typeface="楷体_GB2312"/>
                <a:cs typeface="楷体_GB2312"/>
              </a:rPr>
              <a:t>移位：</a:t>
            </a:r>
            <a:r>
              <a:rPr lang="en-US" altLang="zh-CN" sz="3200">
                <a:solidFill>
                  <a:schemeClr val="accent2"/>
                </a:solidFill>
                <a:ea typeface="楷体_GB2312"/>
                <a:cs typeface="楷体_GB2312"/>
              </a:rPr>
              <a:t>2</a:t>
            </a:r>
            <a:r>
              <a:rPr lang="zh-CN" altLang="en-US" sz="3200">
                <a:solidFill>
                  <a:schemeClr val="accent2"/>
                </a:solidFill>
                <a:ea typeface="楷体_GB2312"/>
                <a:cs typeface="楷体_GB2312"/>
              </a:rPr>
              <a:t>次</a:t>
            </a:r>
          </a:p>
          <a:p>
            <a:pPr lvl="1" eaLnBrk="1" hangingPunct="1">
              <a:lnSpc>
                <a:spcPct val="90000"/>
              </a:lnSpc>
            </a:pPr>
            <a:r>
              <a:rPr lang="zh-CN" altLang="en-US" sz="3200">
                <a:solidFill>
                  <a:schemeClr val="accent2"/>
                </a:solidFill>
                <a:ea typeface="楷体_GB2312"/>
                <a:cs typeface="楷体_GB2312"/>
              </a:rPr>
              <a:t>当</a:t>
            </a:r>
            <a:r>
              <a:rPr lang="en-US" altLang="zh-CN" sz="3200">
                <a:solidFill>
                  <a:schemeClr val="accent2"/>
                </a:solidFill>
                <a:ea typeface="楷体_GB2312"/>
                <a:cs typeface="楷体_GB2312"/>
              </a:rPr>
              <a:t>n&gt;1</a:t>
            </a:r>
            <a:r>
              <a:rPr lang="zh-CN" altLang="en-US" sz="3200">
                <a:solidFill>
                  <a:schemeClr val="accent2"/>
                </a:solidFill>
                <a:ea typeface="楷体_GB2312"/>
                <a:cs typeface="楷体_GB2312"/>
              </a:rPr>
              <a:t>时，有</a:t>
            </a:r>
            <a:r>
              <a:rPr lang="en-US" altLang="zh-CN" sz="3200">
                <a:solidFill>
                  <a:schemeClr val="accent2"/>
                </a:solidFill>
                <a:ea typeface="楷体_GB2312"/>
                <a:cs typeface="楷体_GB2312"/>
              </a:rPr>
              <a:t>T(n)=3T(n/2)+O(n)</a:t>
            </a:r>
          </a:p>
          <a:p>
            <a:pPr lvl="1" eaLnBrk="1" hangingPunct="1">
              <a:lnSpc>
                <a:spcPct val="90000"/>
              </a:lnSpc>
            </a:pPr>
            <a:r>
              <a:rPr lang="en-US" altLang="zh-CN" sz="3200">
                <a:solidFill>
                  <a:schemeClr val="accent2"/>
                </a:solidFill>
                <a:ea typeface="楷体_GB2312"/>
                <a:cs typeface="楷体_GB2312"/>
              </a:rPr>
              <a:t>T(n)=O(n</a:t>
            </a:r>
            <a:r>
              <a:rPr lang="en-US" altLang="zh-CN" sz="3200" baseline="30000">
                <a:solidFill>
                  <a:schemeClr val="accent2"/>
                </a:solidFill>
                <a:ea typeface="楷体_GB2312"/>
                <a:cs typeface="楷体_GB2312"/>
              </a:rPr>
              <a:t>log3</a:t>
            </a:r>
            <a:r>
              <a:rPr lang="en-US" altLang="zh-CN" sz="3200">
                <a:solidFill>
                  <a:schemeClr val="accent2"/>
                </a:solidFill>
                <a:ea typeface="楷体_GB2312"/>
                <a:cs typeface="楷体_GB2312"/>
              </a:rPr>
              <a:t>)=O(n</a:t>
            </a:r>
            <a:r>
              <a:rPr lang="en-US" altLang="zh-CN" sz="3200" baseline="30000">
                <a:solidFill>
                  <a:schemeClr val="accent2"/>
                </a:solidFill>
                <a:ea typeface="楷体_GB2312"/>
                <a:cs typeface="楷体_GB2312"/>
              </a:rPr>
              <a:t>1.59</a:t>
            </a:r>
            <a:r>
              <a:rPr lang="en-US" altLang="zh-CN" sz="3200">
                <a:solidFill>
                  <a:schemeClr val="accent2"/>
                </a:solidFill>
                <a:ea typeface="楷体_GB2312"/>
                <a:cs typeface="楷体_GB2312"/>
              </a:rPr>
              <a:t>)</a:t>
            </a:r>
          </a:p>
          <a:p>
            <a:pPr lvl="1" eaLnBrk="1" hangingPunct="1">
              <a:lnSpc>
                <a:spcPct val="90000"/>
              </a:lnSpc>
            </a:pPr>
            <a:endParaRPr lang="en-US" altLang="zh-CN" sz="3200">
              <a:solidFill>
                <a:schemeClr val="accent2"/>
              </a:solidFill>
              <a:ea typeface="楷体_GB2312"/>
              <a:cs typeface="楷体_GB2312"/>
            </a:endParaRPr>
          </a:p>
          <a:p>
            <a:pPr eaLnBrk="1" hangingPunct="1">
              <a:lnSpc>
                <a:spcPct val="90000"/>
              </a:lnSpc>
            </a:pPr>
            <a:endParaRPr lang="en-US" altLang="zh-CN">
              <a:solidFill>
                <a:schemeClr val="accent2"/>
              </a:solidFill>
              <a:ea typeface="楷体_GB2312"/>
              <a:cs typeface="楷体_GB2312"/>
            </a:endParaRPr>
          </a:p>
          <a:p>
            <a:pPr eaLnBrk="1" hangingPunct="1">
              <a:lnSpc>
                <a:spcPct val="90000"/>
              </a:lnSpc>
            </a:pPr>
            <a:endParaRPr lang="en-US" altLang="zh-CN">
              <a:solidFill>
                <a:schemeClr val="accent2"/>
              </a:solidFill>
              <a:ea typeface="楷体_GB2312"/>
              <a:cs typeface="楷体_GB231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755650" y="188913"/>
            <a:ext cx="7772400"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大整数的乘法</a:t>
            </a:r>
          </a:p>
        </p:txBody>
      </p:sp>
      <p:sp>
        <p:nvSpPr>
          <p:cNvPr id="38915" name="Text Box 3"/>
          <p:cNvSpPr txBox="1">
            <a:spLocks noChangeArrowheads="1"/>
          </p:cNvSpPr>
          <p:nvPr/>
        </p:nvSpPr>
        <p:spPr bwMode="auto">
          <a:xfrm>
            <a:off x="250825" y="1125538"/>
            <a:ext cx="864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楷体_GB2312"/>
                <a:ea typeface="楷体_GB2312"/>
                <a:cs typeface="Times New Roman" pitchFamily="18" charset="0"/>
              </a:rPr>
              <a:t> </a:t>
            </a:r>
            <a:r>
              <a:rPr lang="zh-CN" altLang="en-US" b="1">
                <a:latin typeface="楷体_GB2312"/>
                <a:ea typeface="楷体_GB2312"/>
                <a:cs typeface="Times New Roman" pitchFamily="18" charset="0"/>
              </a:rPr>
              <a:t>请设计一个有效的算法，可以进行两个</a:t>
            </a:r>
            <a:r>
              <a:rPr lang="en-US" altLang="zh-CN" b="1">
                <a:latin typeface="楷体_GB2312"/>
                <a:ea typeface="楷体_GB2312"/>
                <a:cs typeface="Times New Roman" pitchFamily="18" charset="0"/>
              </a:rPr>
              <a:t>n</a:t>
            </a:r>
            <a:r>
              <a:rPr lang="zh-CN" altLang="en-US" b="1">
                <a:latin typeface="楷体_GB2312"/>
                <a:ea typeface="楷体_GB2312"/>
                <a:cs typeface="Times New Roman" pitchFamily="18" charset="0"/>
              </a:rPr>
              <a:t>位大整数的乘法运算</a:t>
            </a:r>
          </a:p>
        </p:txBody>
      </p:sp>
      <p:sp>
        <p:nvSpPr>
          <p:cNvPr id="38916" name="Text Box 4"/>
          <p:cNvSpPr txBox="1">
            <a:spLocks noChangeArrowheads="1"/>
          </p:cNvSpPr>
          <p:nvPr/>
        </p:nvSpPr>
        <p:spPr bwMode="auto">
          <a:xfrm>
            <a:off x="539750" y="1700213"/>
            <a:ext cx="55546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u"/>
            </a:pPr>
            <a:r>
              <a:rPr lang="zh-CN" altLang="en-US">
                <a:ea typeface="楷体_GB2312"/>
                <a:cs typeface="楷体_GB2312"/>
              </a:rPr>
              <a:t>小学的方法：</a:t>
            </a:r>
            <a:r>
              <a:rPr lang="en-US" altLang="zh-CN">
                <a:ea typeface="楷体_GB2312"/>
                <a:cs typeface="楷体_GB2312"/>
              </a:rPr>
              <a:t>O(n</a:t>
            </a:r>
            <a:r>
              <a:rPr lang="en-US" altLang="zh-CN" baseline="30000">
                <a:ea typeface="楷体_GB2312"/>
                <a:cs typeface="楷体_GB2312"/>
              </a:rPr>
              <a:t>2</a:t>
            </a:r>
            <a:r>
              <a:rPr lang="en-US" altLang="zh-CN">
                <a:ea typeface="楷体_GB2312"/>
                <a:cs typeface="楷体_GB2312"/>
              </a:rPr>
              <a:t>)            </a:t>
            </a:r>
            <a:r>
              <a:rPr lang="en-US" altLang="zh-CN" sz="3600" b="1">
                <a:solidFill>
                  <a:srgbClr val="FF0000"/>
                </a:solidFill>
                <a:ea typeface="楷体_GB2312"/>
                <a:cs typeface="楷体_GB2312"/>
                <a:sym typeface="Wingdings" pitchFamily="2" charset="2"/>
              </a:rPr>
              <a:t></a:t>
            </a:r>
            <a:r>
              <a:rPr lang="zh-CN" altLang="en-US">
                <a:solidFill>
                  <a:srgbClr val="FF0000"/>
                </a:solidFill>
                <a:ea typeface="楷体_GB2312"/>
                <a:cs typeface="楷体_GB2312"/>
                <a:sym typeface="Wingdings" pitchFamily="2" charset="2"/>
              </a:rPr>
              <a:t>效率太低</a:t>
            </a:r>
          </a:p>
          <a:p>
            <a:pPr eaLnBrk="1" hangingPunct="1">
              <a:buFont typeface="Wingdings" pitchFamily="2" charset="2"/>
              <a:buChar char="u"/>
            </a:pPr>
            <a:r>
              <a:rPr lang="zh-CN" altLang="en-US">
                <a:ea typeface="楷体_GB2312"/>
                <a:cs typeface="楷体_GB2312"/>
                <a:sym typeface="Wingdings" pitchFamily="2" charset="2"/>
              </a:rPr>
              <a:t>分治法</a:t>
            </a:r>
            <a:r>
              <a:rPr lang="en-US" altLang="zh-CN">
                <a:ea typeface="楷体_GB2312"/>
                <a:cs typeface="楷体_GB2312"/>
                <a:sym typeface="Wingdings" pitchFamily="2" charset="2"/>
              </a:rPr>
              <a:t>: </a:t>
            </a:r>
          </a:p>
        </p:txBody>
      </p:sp>
      <p:sp>
        <p:nvSpPr>
          <p:cNvPr id="99333" name="Rectangle 5"/>
          <p:cNvSpPr>
            <a:spLocks noChangeArrowheads="1"/>
          </p:cNvSpPr>
          <p:nvPr/>
        </p:nvSpPr>
        <p:spPr bwMode="auto">
          <a:xfrm>
            <a:off x="468313" y="2924175"/>
            <a:ext cx="84963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spcBef>
                <a:spcPct val="20000"/>
              </a:spcBef>
              <a:buClr>
                <a:schemeClr val="tx1"/>
              </a:buClr>
            </a:pPr>
            <a:r>
              <a:rPr lang="en-US" altLang="zh-CN" sz="3600" b="1">
                <a:solidFill>
                  <a:srgbClr val="000066"/>
                </a:solidFill>
                <a:ea typeface="楷体_GB2312"/>
                <a:cs typeface="楷体_GB2312"/>
              </a:rPr>
              <a:t>XY = </a:t>
            </a:r>
            <a:r>
              <a:rPr lang="en-US" altLang="zh-CN" sz="3600" b="1">
                <a:solidFill>
                  <a:schemeClr val="accent2"/>
                </a:solidFill>
                <a:ea typeface="楷体_GB2312"/>
                <a:cs typeface="楷体_GB2312"/>
              </a:rPr>
              <a:t>ac</a:t>
            </a:r>
            <a:r>
              <a:rPr lang="en-US" altLang="zh-CN" sz="3600" b="1">
                <a:solidFill>
                  <a:srgbClr val="000066"/>
                </a:solidFill>
                <a:ea typeface="楷体_GB2312"/>
                <a:cs typeface="楷体_GB2312"/>
              </a:rPr>
              <a:t> 2</a:t>
            </a:r>
            <a:r>
              <a:rPr lang="en-US" altLang="zh-CN" sz="3600" b="1" baseline="30000">
                <a:solidFill>
                  <a:srgbClr val="000066"/>
                </a:solidFill>
                <a:ea typeface="楷体_GB2312"/>
                <a:cs typeface="楷体_GB2312"/>
              </a:rPr>
              <a:t>n</a:t>
            </a:r>
            <a:r>
              <a:rPr lang="en-US" altLang="zh-CN" sz="3600" b="1">
                <a:solidFill>
                  <a:srgbClr val="000066"/>
                </a:solidFill>
                <a:ea typeface="楷体_GB2312"/>
                <a:cs typeface="楷体_GB2312"/>
              </a:rPr>
              <a:t> + (</a:t>
            </a:r>
            <a:r>
              <a:rPr lang="en-US" altLang="zh-CN" sz="3600" b="1">
                <a:solidFill>
                  <a:schemeClr val="accent2"/>
                </a:solidFill>
                <a:ea typeface="楷体_GB2312"/>
                <a:cs typeface="楷体_GB2312"/>
              </a:rPr>
              <a:t>ad</a:t>
            </a:r>
            <a:r>
              <a:rPr lang="en-US" altLang="zh-CN" sz="3600" b="1">
                <a:solidFill>
                  <a:schemeClr val="tx2"/>
                </a:solidFill>
                <a:ea typeface="楷体_GB2312"/>
                <a:cs typeface="楷体_GB2312"/>
              </a:rPr>
              <a:t>+</a:t>
            </a:r>
            <a:r>
              <a:rPr lang="en-US" altLang="zh-CN" sz="3600" b="1">
                <a:solidFill>
                  <a:schemeClr val="accent2"/>
                </a:solidFill>
                <a:ea typeface="楷体_GB2312"/>
                <a:cs typeface="楷体_GB2312"/>
              </a:rPr>
              <a:t>bc</a:t>
            </a:r>
            <a:r>
              <a:rPr lang="en-US" altLang="zh-CN" sz="3600" b="1">
                <a:solidFill>
                  <a:srgbClr val="000066"/>
                </a:solidFill>
                <a:ea typeface="楷体_GB2312"/>
                <a:cs typeface="楷体_GB2312"/>
              </a:rPr>
              <a:t>) 2</a:t>
            </a:r>
            <a:r>
              <a:rPr lang="en-US" altLang="zh-CN" sz="3600" b="1" baseline="30000">
                <a:solidFill>
                  <a:srgbClr val="000066"/>
                </a:solidFill>
                <a:ea typeface="楷体_GB2312"/>
                <a:cs typeface="楷体_GB2312"/>
              </a:rPr>
              <a:t>n/2</a:t>
            </a:r>
            <a:r>
              <a:rPr lang="en-US" altLang="zh-CN" sz="3600" b="1">
                <a:solidFill>
                  <a:srgbClr val="000066"/>
                </a:solidFill>
                <a:ea typeface="楷体_GB2312"/>
                <a:cs typeface="楷体_GB2312"/>
              </a:rPr>
              <a:t> + </a:t>
            </a:r>
            <a:r>
              <a:rPr lang="en-US" altLang="zh-CN" sz="3600" b="1">
                <a:solidFill>
                  <a:schemeClr val="accent2"/>
                </a:solidFill>
                <a:ea typeface="楷体_GB2312"/>
                <a:cs typeface="楷体_GB2312"/>
              </a:rPr>
              <a:t>bd</a:t>
            </a:r>
            <a:r>
              <a:rPr lang="en-US" altLang="zh-CN" sz="3600" b="1">
                <a:solidFill>
                  <a:srgbClr val="000066"/>
                </a:solidFill>
                <a:ea typeface="楷体_GB2312"/>
                <a:cs typeface="楷体_GB2312"/>
              </a:rPr>
              <a:t> </a:t>
            </a:r>
          </a:p>
          <a:p>
            <a:pPr marL="609600" indent="-609600">
              <a:spcBef>
                <a:spcPct val="20000"/>
              </a:spcBef>
              <a:buClr>
                <a:schemeClr val="tx1"/>
              </a:buClr>
            </a:pPr>
            <a:r>
              <a:rPr lang="en-US" altLang="zh-CN" sz="3600" b="1">
                <a:solidFill>
                  <a:srgbClr val="000066"/>
                </a:solidFill>
                <a:ea typeface="楷体_GB2312"/>
                <a:cs typeface="楷体_GB2312"/>
              </a:rPr>
              <a:t>     </a:t>
            </a:r>
            <a:r>
              <a:rPr lang="zh-CN" altLang="en-US" b="1">
                <a:solidFill>
                  <a:srgbClr val="000066"/>
                </a:solidFill>
                <a:ea typeface="楷体_GB2312"/>
                <a:cs typeface="楷体_GB2312"/>
              </a:rPr>
              <a:t>为了降低时间复杂度，必须减少乘法的次数。</a:t>
            </a:r>
          </a:p>
          <a:p>
            <a:pPr marL="609600" indent="-609600">
              <a:spcBef>
                <a:spcPct val="20000"/>
              </a:spcBef>
              <a:buClr>
                <a:schemeClr val="tx1"/>
              </a:buClr>
              <a:buFontTx/>
              <a:buAutoNum type="arabicPeriod"/>
            </a:pPr>
            <a:r>
              <a:rPr lang="en-US" altLang="zh-CN" sz="3200" b="1">
                <a:solidFill>
                  <a:srgbClr val="000066"/>
                </a:solidFill>
                <a:ea typeface="楷体_GB2312"/>
                <a:cs typeface="楷体_GB2312"/>
              </a:rPr>
              <a:t>XY = </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a</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d</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bd</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n/2</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bd</a:t>
            </a:r>
          </a:p>
          <a:p>
            <a:pPr marL="609600" indent="-609600">
              <a:spcBef>
                <a:spcPct val="20000"/>
              </a:spcBef>
              <a:buClr>
                <a:schemeClr val="tx1"/>
              </a:buClr>
              <a:buFontTx/>
              <a:buAutoNum type="arabicPeriod"/>
            </a:pPr>
            <a:r>
              <a:rPr lang="en-US" altLang="zh-CN" sz="3200" b="1">
                <a:solidFill>
                  <a:srgbClr val="000066"/>
                </a:solidFill>
                <a:ea typeface="楷体_GB2312"/>
                <a:cs typeface="楷体_GB2312"/>
              </a:rPr>
              <a:t>XY = </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a</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d</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bd</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n/2</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bd</a:t>
            </a:r>
          </a:p>
        </p:txBody>
      </p:sp>
      <p:grpSp>
        <p:nvGrpSpPr>
          <p:cNvPr id="99334" name="Group 6"/>
          <p:cNvGrpSpPr/>
          <p:nvPr/>
        </p:nvGrpSpPr>
        <p:grpSpPr bwMode="auto">
          <a:xfrm>
            <a:off x="971550" y="2420938"/>
            <a:ext cx="7010400" cy="1955800"/>
            <a:chOff x="606" y="2017"/>
            <a:chExt cx="4416" cy="1232"/>
          </a:xfrm>
        </p:grpSpPr>
        <p:sp>
          <p:nvSpPr>
            <p:cNvPr id="99335" name="AutoShape 7"/>
            <p:cNvSpPr>
              <a:spLocks noChangeArrowheads="1"/>
            </p:cNvSpPr>
            <p:nvPr/>
          </p:nvSpPr>
          <p:spPr bwMode="auto">
            <a:xfrm>
              <a:off x="606" y="2017"/>
              <a:ext cx="4416" cy="123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zh-CN" altLang="en-US" b="1">
                  <a:ea typeface="黑体" pitchFamily="2" charset="-122"/>
                </a:rPr>
                <a:t>复杂度分析</a:t>
              </a:r>
            </a:p>
            <a:p>
              <a:pPr eaLnBrk="0" hangingPunct="0">
                <a:defRPr/>
              </a:pPr>
              <a:endParaRPr lang="zh-CN" altLang="en-US" b="1">
                <a:effectLst>
                  <a:outerShdw blurRad="38100" dist="38100" dir="2700000" algn="tl">
                    <a:srgbClr val="C0C0C0"/>
                  </a:outerShdw>
                </a:effectLst>
                <a:ea typeface="黑体" pitchFamily="2" charset="-122"/>
              </a:endParaRPr>
            </a:p>
            <a:p>
              <a:pPr eaLnBrk="0" hangingPunct="0">
                <a:defRPr/>
              </a:pPr>
              <a:endParaRPr lang="zh-CN" altLang="en-US" b="1"/>
            </a:p>
            <a:p>
              <a:pPr algn="ctr" eaLnBrk="0" hangingPunct="0">
                <a:defRPr/>
              </a:pPr>
              <a:r>
                <a:rPr lang="en-US" altLang="zh-CN"/>
                <a:t>T(n)=O(n</a:t>
              </a:r>
              <a:r>
                <a:rPr lang="en-US" altLang="zh-CN" baseline="30000"/>
                <a:t>log3</a:t>
              </a:r>
              <a:r>
                <a:rPr lang="en-US" altLang="zh-CN"/>
                <a:t>) =O(n</a:t>
              </a:r>
              <a:r>
                <a:rPr lang="en-US" altLang="zh-CN" baseline="30000"/>
                <a:t>1.59</a:t>
              </a:r>
              <a:r>
                <a:rPr lang="en-US" altLang="zh-CN"/>
                <a:t>)</a:t>
              </a:r>
              <a:r>
                <a:rPr lang="en-US" altLang="zh-CN" sz="3600" b="1">
                  <a:solidFill>
                    <a:srgbClr val="FF0000"/>
                  </a:solidFill>
                  <a:ea typeface="楷体_GB2312" pitchFamily="49" charset="-122"/>
                  <a:sym typeface="Wingdings" pitchFamily="2" charset="2"/>
                </a:rPr>
                <a:t></a:t>
              </a:r>
              <a:r>
                <a:rPr lang="zh-CN" altLang="zh-CN" b="1">
                  <a:solidFill>
                    <a:srgbClr val="FF0000"/>
                  </a:solidFill>
                  <a:ea typeface="楷体_GB2312" pitchFamily="49" charset="-122"/>
                  <a:sym typeface="Wingdings" pitchFamily="2" charset="2"/>
                </a:rPr>
                <a:t>较大的改进</a:t>
              </a:r>
              <a:r>
                <a:rPr lang="zh-CN" altLang="en-US" b="1">
                  <a:solidFill>
                    <a:srgbClr val="FF0000"/>
                  </a:solidFill>
                  <a:ea typeface="楷体_GB2312" pitchFamily="49" charset="-122"/>
                  <a:sym typeface="Wingdings" pitchFamily="2" charset="2"/>
                </a:rPr>
                <a:t></a:t>
              </a:r>
            </a:p>
          </p:txBody>
        </p:sp>
        <p:graphicFrame>
          <p:nvGraphicFramePr>
            <p:cNvPr id="38921" name="Object 8"/>
            <p:cNvGraphicFramePr>
              <a:graphicFrameLocks noChangeAspect="1"/>
            </p:cNvGraphicFramePr>
            <p:nvPr/>
          </p:nvGraphicFramePr>
          <p:xfrm>
            <a:off x="1273" y="2205"/>
            <a:ext cx="2624" cy="633"/>
          </p:xfrm>
          <a:graphic>
            <a:graphicData uri="http://schemas.openxmlformats.org/presentationml/2006/ole">
              <mc:AlternateContent xmlns:mc="http://schemas.openxmlformats.org/markup-compatibility/2006">
                <mc:Choice xmlns:v="urn:schemas-microsoft-com:vml" Requires="v">
                  <p:oleObj spid="_x0000_s39025" name="公式" r:id="rId3" imgW="1892300" imgH="457200" progId="Equation.3">
                    <p:embed/>
                  </p:oleObj>
                </mc:Choice>
                <mc:Fallback>
                  <p:oleObj name="公式" r:id="rId3" imgW="1892300" imgH="4572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 y="2205"/>
                          <a:ext cx="2624"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9337" name="Text Box 9"/>
          <p:cNvSpPr txBox="1">
            <a:spLocks noChangeArrowheads="1"/>
          </p:cNvSpPr>
          <p:nvPr/>
        </p:nvSpPr>
        <p:spPr bwMode="auto">
          <a:xfrm>
            <a:off x="0" y="5516563"/>
            <a:ext cx="8820150" cy="88582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chemeClr val="bg1"/>
                </a:solidFill>
                <a:latin typeface="楷体_GB2312"/>
                <a:ea typeface="楷体_GB2312"/>
                <a:cs typeface="楷体_GB2312"/>
              </a:rPr>
              <a:t>细节问题</a:t>
            </a:r>
            <a:r>
              <a:rPr lang="zh-CN" altLang="en-US">
                <a:solidFill>
                  <a:schemeClr val="bg1"/>
                </a:solidFill>
                <a:latin typeface="楷体_GB2312"/>
                <a:ea typeface="楷体_GB2312"/>
                <a:cs typeface="楷体_GB2312"/>
              </a:rPr>
              <a:t>：两个</a:t>
            </a:r>
            <a:r>
              <a:rPr lang="en-US" altLang="zh-CN">
                <a:solidFill>
                  <a:schemeClr val="bg1"/>
                </a:solidFill>
                <a:latin typeface="楷体_GB2312"/>
                <a:ea typeface="楷体_GB2312"/>
                <a:cs typeface="楷体_GB2312"/>
              </a:rPr>
              <a:t>XY</a:t>
            </a:r>
            <a:r>
              <a:rPr lang="zh-CN" altLang="en-US">
                <a:solidFill>
                  <a:schemeClr val="bg1"/>
                </a:solidFill>
                <a:latin typeface="楷体_GB2312"/>
                <a:ea typeface="楷体_GB2312"/>
                <a:cs typeface="楷体_GB2312"/>
              </a:rPr>
              <a:t>的复杂度都是</a:t>
            </a:r>
            <a:r>
              <a:rPr lang="en-US" altLang="zh-CN">
                <a:solidFill>
                  <a:schemeClr val="bg1"/>
                </a:solidFill>
                <a:ea typeface="楷体_GB2312"/>
                <a:cs typeface="楷体_GB2312"/>
              </a:rPr>
              <a:t>O(n</a:t>
            </a:r>
            <a:r>
              <a:rPr lang="en-US" altLang="zh-CN" baseline="30000">
                <a:solidFill>
                  <a:schemeClr val="bg1"/>
                </a:solidFill>
                <a:ea typeface="楷体_GB2312"/>
                <a:cs typeface="楷体_GB2312"/>
              </a:rPr>
              <a:t>log3</a:t>
            </a:r>
            <a:r>
              <a:rPr lang="en-US" altLang="zh-CN">
                <a:solidFill>
                  <a:schemeClr val="bg1"/>
                </a:solidFill>
                <a:ea typeface="楷体_GB2312"/>
                <a:cs typeface="楷体_GB2312"/>
              </a:rPr>
              <a:t>)</a:t>
            </a:r>
            <a:r>
              <a:rPr lang="zh-CN" altLang="en-US">
                <a:solidFill>
                  <a:schemeClr val="bg1"/>
                </a:solidFill>
                <a:latin typeface="楷体_GB2312"/>
                <a:ea typeface="楷体_GB2312"/>
                <a:cs typeface="楷体_GB2312"/>
              </a:rPr>
              <a:t>，但考虑到</a:t>
            </a:r>
            <a:r>
              <a:rPr lang="en-US" altLang="zh-CN">
                <a:solidFill>
                  <a:schemeClr val="bg1"/>
                </a:solidFill>
                <a:latin typeface="楷体_GB2312"/>
                <a:ea typeface="楷体_GB2312"/>
                <a:cs typeface="楷体_GB2312"/>
              </a:rPr>
              <a:t>a+c,b+d</a:t>
            </a:r>
            <a:r>
              <a:rPr lang="zh-CN" altLang="en-US">
                <a:solidFill>
                  <a:schemeClr val="bg1"/>
                </a:solidFill>
                <a:latin typeface="楷体_GB2312"/>
                <a:ea typeface="楷体_GB2312"/>
                <a:cs typeface="楷体_GB2312"/>
              </a:rPr>
              <a:t>可能得到</a:t>
            </a:r>
            <a:r>
              <a:rPr lang="en-US" altLang="zh-CN">
                <a:solidFill>
                  <a:schemeClr val="bg1"/>
                </a:solidFill>
                <a:latin typeface="楷体_GB2312"/>
                <a:ea typeface="楷体_GB2312"/>
                <a:cs typeface="楷体_GB2312"/>
              </a:rPr>
              <a:t>m+1</a:t>
            </a:r>
            <a:r>
              <a:rPr lang="zh-CN" altLang="en-US">
                <a:solidFill>
                  <a:schemeClr val="bg1"/>
                </a:solidFill>
                <a:latin typeface="楷体_GB2312"/>
                <a:ea typeface="楷体_GB2312"/>
                <a:cs typeface="楷体_GB2312"/>
              </a:rPr>
              <a:t>位的结果，使问题的规模变大，故不选择第</a:t>
            </a:r>
            <a:r>
              <a:rPr lang="en-US" altLang="zh-CN">
                <a:solidFill>
                  <a:schemeClr val="bg1"/>
                </a:solidFill>
                <a:latin typeface="楷体_GB2312"/>
                <a:ea typeface="楷体_GB2312"/>
                <a:cs typeface="楷体_GB2312"/>
              </a:rPr>
              <a:t>2</a:t>
            </a:r>
            <a:r>
              <a:rPr lang="zh-CN" altLang="en-US">
                <a:solidFill>
                  <a:schemeClr val="bg1"/>
                </a:solidFill>
                <a:latin typeface="楷体_GB2312"/>
                <a:ea typeface="楷体_GB2312"/>
                <a:cs typeface="楷体_GB2312"/>
              </a:rPr>
              <a:t>种方案。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blinds(horizontal)">
                                      <p:cBhvr>
                                        <p:cTn id="7" dur="500"/>
                                        <p:tgtEl>
                                          <p:spTgt spid="993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334"/>
                                        </p:tgtEl>
                                        <p:attrNameLst>
                                          <p:attrName>style.visibility</p:attrName>
                                        </p:attrNameLst>
                                      </p:cBhvr>
                                      <p:to>
                                        <p:strVal val="visible"/>
                                      </p:to>
                                    </p:set>
                                    <p:animEffect transition="in" filter="blinds(horizontal)">
                                      <p:cBhvr>
                                        <p:cTn id="12" dur="500"/>
                                        <p:tgtEl>
                                          <p:spTgt spid="993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7"/>
                                        </p:tgtEl>
                                        <p:attrNameLst>
                                          <p:attrName>style.visibility</p:attrName>
                                        </p:attrNameLst>
                                      </p:cBhvr>
                                      <p:to>
                                        <p:strVal val="visible"/>
                                      </p:to>
                                    </p:set>
                                    <p:animEffect transition="in" filter="blinds(horizontal)">
                                      <p:cBhvr>
                                        <p:cTn id="17" dur="500"/>
                                        <p:tgtEl>
                                          <p:spTgt spid="99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p:bldP spid="993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755650" y="260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大整数的乘法</a:t>
            </a:r>
          </a:p>
        </p:txBody>
      </p:sp>
      <p:sp>
        <p:nvSpPr>
          <p:cNvPr id="39939" name="Text Box 3"/>
          <p:cNvSpPr txBox="1">
            <a:spLocks noChangeArrowheads="1"/>
          </p:cNvSpPr>
          <p:nvPr/>
        </p:nvSpPr>
        <p:spPr bwMode="auto">
          <a:xfrm>
            <a:off x="250825" y="1557338"/>
            <a:ext cx="864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楷体_GB2312"/>
                <a:ea typeface="楷体_GB2312"/>
                <a:cs typeface="Times New Roman" pitchFamily="18" charset="0"/>
              </a:rPr>
              <a:t> </a:t>
            </a:r>
            <a:r>
              <a:rPr lang="zh-CN" altLang="en-US" b="1">
                <a:latin typeface="楷体_GB2312"/>
                <a:ea typeface="楷体_GB2312"/>
                <a:cs typeface="Times New Roman" pitchFamily="18" charset="0"/>
              </a:rPr>
              <a:t>请设计一个有效的算法，可以进行两个</a:t>
            </a:r>
            <a:r>
              <a:rPr lang="en-US" altLang="zh-CN" b="1">
                <a:latin typeface="楷体_GB2312"/>
                <a:ea typeface="楷体_GB2312"/>
                <a:cs typeface="Times New Roman" pitchFamily="18" charset="0"/>
              </a:rPr>
              <a:t>n</a:t>
            </a:r>
            <a:r>
              <a:rPr lang="zh-CN" altLang="en-US" b="1">
                <a:latin typeface="楷体_GB2312"/>
                <a:ea typeface="楷体_GB2312"/>
                <a:cs typeface="Times New Roman" pitchFamily="18" charset="0"/>
              </a:rPr>
              <a:t>位大整数的乘法运算</a:t>
            </a:r>
          </a:p>
        </p:txBody>
      </p:sp>
      <p:sp>
        <p:nvSpPr>
          <p:cNvPr id="39940" name="Text Box 4"/>
          <p:cNvSpPr txBox="1">
            <a:spLocks noChangeArrowheads="1"/>
          </p:cNvSpPr>
          <p:nvPr/>
        </p:nvSpPr>
        <p:spPr bwMode="auto">
          <a:xfrm>
            <a:off x="395288" y="1916113"/>
            <a:ext cx="59690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u"/>
            </a:pPr>
            <a:r>
              <a:rPr lang="zh-CN" altLang="en-US">
                <a:ea typeface="楷体_GB2312"/>
                <a:cs typeface="楷体_GB2312"/>
              </a:rPr>
              <a:t>小学的方法：</a:t>
            </a:r>
            <a:r>
              <a:rPr lang="en-US" altLang="zh-CN">
                <a:ea typeface="楷体_GB2312"/>
                <a:cs typeface="楷体_GB2312"/>
              </a:rPr>
              <a:t>O(n</a:t>
            </a:r>
            <a:r>
              <a:rPr lang="en-US" altLang="zh-CN" baseline="30000">
                <a:ea typeface="楷体_GB2312"/>
                <a:cs typeface="楷体_GB2312"/>
              </a:rPr>
              <a:t>2</a:t>
            </a:r>
            <a:r>
              <a:rPr lang="en-US" altLang="zh-CN">
                <a:ea typeface="楷体_GB2312"/>
                <a:cs typeface="楷体_GB2312"/>
              </a:rPr>
              <a:t>)            </a:t>
            </a:r>
            <a:r>
              <a:rPr lang="en-US" altLang="zh-CN" sz="3600" b="1">
                <a:solidFill>
                  <a:srgbClr val="FF0000"/>
                </a:solidFill>
                <a:ea typeface="楷体_GB2312"/>
                <a:cs typeface="楷体_GB2312"/>
                <a:sym typeface="Wingdings" pitchFamily="2" charset="2"/>
              </a:rPr>
              <a:t></a:t>
            </a:r>
            <a:r>
              <a:rPr lang="zh-CN" altLang="en-US">
                <a:solidFill>
                  <a:srgbClr val="FF0000"/>
                </a:solidFill>
                <a:ea typeface="楷体_GB2312"/>
                <a:cs typeface="楷体_GB2312"/>
                <a:sym typeface="Wingdings" pitchFamily="2" charset="2"/>
              </a:rPr>
              <a:t>效率太低</a:t>
            </a:r>
          </a:p>
          <a:p>
            <a:pPr eaLnBrk="1" hangingPunct="1">
              <a:buFont typeface="Wingdings" pitchFamily="2" charset="2"/>
              <a:buChar char="u"/>
            </a:pPr>
            <a:r>
              <a:rPr lang="zh-CN" altLang="en-US">
                <a:ea typeface="楷体_GB2312"/>
                <a:cs typeface="楷体_GB2312"/>
                <a:sym typeface="Wingdings" pitchFamily="2" charset="2"/>
              </a:rPr>
              <a:t>分治法</a:t>
            </a:r>
            <a:r>
              <a:rPr lang="en-US" altLang="zh-CN">
                <a:ea typeface="楷体_GB2312"/>
                <a:cs typeface="楷体_GB2312"/>
                <a:sym typeface="Wingdings" pitchFamily="2" charset="2"/>
              </a:rPr>
              <a:t>: O(n</a:t>
            </a:r>
            <a:r>
              <a:rPr lang="en-US" altLang="zh-CN" baseline="30000">
                <a:ea typeface="楷体_GB2312"/>
                <a:cs typeface="楷体_GB2312"/>
                <a:sym typeface="Wingdings" pitchFamily="2" charset="2"/>
              </a:rPr>
              <a:t>1.59</a:t>
            </a:r>
            <a:r>
              <a:rPr lang="en-US" altLang="zh-CN">
                <a:ea typeface="楷体_GB2312"/>
                <a:cs typeface="楷体_GB2312"/>
                <a:sym typeface="Wingdings" pitchFamily="2" charset="2"/>
              </a:rPr>
              <a:t>)                  </a:t>
            </a:r>
            <a:r>
              <a:rPr lang="en-US" altLang="zh-CN" sz="3600" b="1">
                <a:solidFill>
                  <a:srgbClr val="FF0000"/>
                </a:solidFill>
                <a:ea typeface="楷体_GB2312"/>
                <a:cs typeface="楷体_GB2312"/>
                <a:sym typeface="Wingdings" pitchFamily="2" charset="2"/>
              </a:rPr>
              <a:t></a:t>
            </a:r>
            <a:r>
              <a:rPr lang="zh-CN" altLang="en-US">
                <a:solidFill>
                  <a:srgbClr val="FF0000"/>
                </a:solidFill>
                <a:ea typeface="楷体_GB2312"/>
                <a:cs typeface="楷体_GB2312"/>
                <a:sym typeface="Wingdings" pitchFamily="2" charset="2"/>
              </a:rPr>
              <a:t>较大的改进</a:t>
            </a:r>
          </a:p>
          <a:p>
            <a:pPr eaLnBrk="1" hangingPunct="1">
              <a:buFont typeface="Wingdings" pitchFamily="2" charset="2"/>
              <a:buChar char="u"/>
            </a:pPr>
            <a:r>
              <a:rPr lang="zh-CN" altLang="en-US">
                <a:ea typeface="楷体_GB2312"/>
                <a:cs typeface="楷体_GB2312"/>
                <a:sym typeface="Wingdings" pitchFamily="2" charset="2"/>
              </a:rPr>
              <a:t>更快的方法</a:t>
            </a:r>
            <a:r>
              <a:rPr lang="en-US" altLang="zh-CN">
                <a:ea typeface="楷体_GB2312"/>
                <a:cs typeface="楷体_GB2312"/>
                <a:sym typeface="Wingdings" pitchFamily="2" charset="2"/>
              </a:rPr>
              <a:t>??</a:t>
            </a:r>
          </a:p>
        </p:txBody>
      </p:sp>
      <p:sp>
        <p:nvSpPr>
          <p:cNvPr id="34821" name="Text Box 5"/>
          <p:cNvSpPr txBox="1">
            <a:spLocks noChangeArrowheads="1"/>
          </p:cNvSpPr>
          <p:nvPr/>
        </p:nvSpPr>
        <p:spPr bwMode="auto">
          <a:xfrm>
            <a:off x="539750" y="3500438"/>
            <a:ext cx="8353425" cy="3063875"/>
          </a:xfrm>
          <a:prstGeom prst="rect">
            <a:avLst/>
          </a:prstGeom>
          <a:noFill/>
          <a:ln w="508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lang="zh-CN" altLang="en-US">
                <a:ea typeface="楷体_GB2312"/>
                <a:cs typeface="楷体_GB2312"/>
              </a:rPr>
              <a:t>如果将大整数分成更多段，用更复杂的方式把它们组合起来，将有可能得到更优的算法。</a:t>
            </a:r>
          </a:p>
          <a:p>
            <a:pPr eaLnBrk="1" hangingPunct="1">
              <a:buFont typeface="Wingdings" pitchFamily="2" charset="2"/>
              <a:buChar char="Ø"/>
            </a:pPr>
            <a:endParaRPr lang="zh-CN" altLang="en-US">
              <a:ea typeface="楷体_GB2312"/>
              <a:cs typeface="楷体_GB2312"/>
            </a:endParaRPr>
          </a:p>
          <a:p>
            <a:pPr eaLnBrk="1" hangingPunct="1">
              <a:buFont typeface="Wingdings" pitchFamily="2" charset="2"/>
              <a:buChar char="Ø"/>
            </a:pPr>
            <a:r>
              <a:rPr lang="zh-CN" altLang="en-US">
                <a:ea typeface="楷体_GB2312"/>
                <a:cs typeface="楷体_GB2312"/>
              </a:rPr>
              <a:t>最终的，这个思想导致了</a:t>
            </a:r>
            <a:r>
              <a:rPr lang="zh-CN" altLang="en-US" b="1">
                <a:ea typeface="黑体" pitchFamily="49" charset="-122"/>
              </a:rPr>
              <a:t>快速傅利叶变换</a:t>
            </a:r>
            <a:r>
              <a:rPr lang="en-US" altLang="zh-CN">
                <a:ea typeface="楷体_GB2312"/>
                <a:cs typeface="楷体_GB2312"/>
              </a:rPr>
              <a:t>(Fast Fourier Transform)</a:t>
            </a:r>
            <a:r>
              <a:rPr lang="zh-CN" altLang="en-US">
                <a:ea typeface="楷体_GB2312"/>
                <a:cs typeface="楷体_GB2312"/>
              </a:rPr>
              <a:t>的产生。该方法也可以看作是一个复杂的分治算法，对于大整数乘法，它能在</a:t>
            </a:r>
            <a:r>
              <a:rPr lang="en-US" altLang="zh-CN" b="1">
                <a:solidFill>
                  <a:srgbClr val="FF0000"/>
                </a:solidFill>
                <a:ea typeface="楷体_GB2312"/>
                <a:cs typeface="楷体_GB2312"/>
              </a:rPr>
              <a:t>O(nlogn)</a:t>
            </a:r>
            <a:r>
              <a:rPr lang="zh-CN" altLang="en-US">
                <a:ea typeface="楷体_GB2312"/>
                <a:cs typeface="楷体_GB2312"/>
              </a:rPr>
              <a:t>时间内解决。</a:t>
            </a:r>
          </a:p>
          <a:p>
            <a:pPr eaLnBrk="1" hangingPunct="1">
              <a:buFont typeface="Wingdings" pitchFamily="2" charset="2"/>
              <a:buChar char="Ø"/>
            </a:pPr>
            <a:endParaRPr lang="zh-CN" altLang="en-US">
              <a:ea typeface="楷体_GB2312"/>
              <a:cs typeface="楷体_GB2312"/>
            </a:endParaRPr>
          </a:p>
          <a:p>
            <a:pPr eaLnBrk="1" hangingPunct="1">
              <a:buFont typeface="Wingdings" pitchFamily="2" charset="2"/>
              <a:buChar char="Ø"/>
            </a:pPr>
            <a:r>
              <a:rPr lang="zh-CN" altLang="en-US">
                <a:ea typeface="楷体_GB2312"/>
                <a:cs typeface="楷体_GB2312"/>
              </a:rPr>
              <a:t>是否能找到线性时间的算法？？？目前为止还没有结果。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blinds(horizontal)">
                                      <p:cBhvr>
                                        <p:cTn id="7"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p:txBody>
          <a:bodyPr/>
          <a:lstStyle/>
          <a:p>
            <a:pPr eaLnBrk="1" hangingPunct="1"/>
            <a:r>
              <a:rPr lang="zh-CN" altLang="en-US" b="1">
                <a:solidFill>
                  <a:srgbClr val="FF0000"/>
                </a:solidFill>
              </a:rPr>
              <a:t>通过例子来理解分治法</a:t>
            </a:r>
          </a:p>
        </p:txBody>
      </p:sp>
      <p:sp>
        <p:nvSpPr>
          <p:cNvPr id="40963" name="Rectangle 3"/>
          <p:cNvSpPr>
            <a:spLocks noGrp="1" noChangeArrowheads="1"/>
          </p:cNvSpPr>
          <p:nvPr>
            <p:ph type="subTitle" idx="1"/>
          </p:nvPr>
        </p:nvSpPr>
        <p:spPr/>
        <p:txBody>
          <a:bodyPr/>
          <a:lstStyle/>
          <a:p>
            <a:pPr eaLnBrk="1" hangingPunct="1"/>
            <a:r>
              <a:rPr lang="en-US" altLang="zh-CN"/>
              <a:t>Strassen</a:t>
            </a:r>
            <a:r>
              <a:rPr lang="zh-CN" altLang="en-US"/>
              <a:t>矩阵乘法</a:t>
            </a:r>
          </a:p>
          <a:p>
            <a:pPr eaLnBrk="1" hangingPunct="1"/>
            <a:r>
              <a:rPr lang="zh-CN" altLang="en-US"/>
              <a:t>提高效率？ 乘法减少？</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85725"/>
            <a:ext cx="76485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25" y="2492375"/>
            <a:ext cx="73628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638944" y="188640"/>
            <a:ext cx="7772400" cy="1143000"/>
          </a:xfrm>
        </p:spPr>
        <p:txBody>
          <a:bodyPr/>
          <a:lstStyle/>
          <a:p>
            <a:r>
              <a:rPr lang="zh-CN" altLang="en-US" dirty="0">
                <a:effectLst>
                  <a:outerShdw blurRad="38100" dist="38100" dir="2700000" algn="tl">
                    <a:srgbClr val="C0C0C0"/>
                  </a:outerShdw>
                </a:effectLst>
                <a:latin typeface="黑体" pitchFamily="2" charset="-122"/>
                <a:ea typeface="黑体" pitchFamily="2" charset="-122"/>
              </a:rPr>
              <a:t>递归举例</a:t>
            </a:r>
          </a:p>
        </p:txBody>
      </p:sp>
      <p:sp>
        <p:nvSpPr>
          <p:cNvPr id="62467" name="Rectangle 1027"/>
          <p:cNvSpPr>
            <a:spLocks noGrp="1" noChangeArrowheads="1"/>
          </p:cNvSpPr>
          <p:nvPr>
            <p:ph type="body" idx="1"/>
          </p:nvPr>
        </p:nvSpPr>
        <p:spPr>
          <a:xfrm>
            <a:off x="539750" y="1412875"/>
            <a:ext cx="7772400" cy="4114800"/>
          </a:xfrm>
        </p:spPr>
        <p:txBody>
          <a:bodyPr/>
          <a:lstStyle/>
          <a:p>
            <a:pPr>
              <a:spcBef>
                <a:spcPct val="0"/>
              </a:spcBef>
              <a:buFontTx/>
              <a:buNone/>
            </a:pPr>
            <a:r>
              <a:rPr lang="zh-CN" altLang="en-US" sz="2400" b="0">
                <a:solidFill>
                  <a:schemeClr val="accent2"/>
                </a:solidFill>
                <a:latin typeface="黑体" pitchFamily="2" charset="-122"/>
                <a:ea typeface="黑体" pitchFamily="2" charset="-122"/>
              </a:rPr>
              <a:t>例</a:t>
            </a:r>
            <a:r>
              <a:rPr lang="en-US" altLang="zh-CN" sz="2400" b="0">
                <a:solidFill>
                  <a:schemeClr val="accent2"/>
                </a:solidFill>
                <a:latin typeface="黑体" pitchFamily="2" charset="-122"/>
                <a:ea typeface="黑体" pitchFamily="2" charset="-122"/>
              </a:rPr>
              <a:t>1  </a:t>
            </a:r>
            <a:r>
              <a:rPr lang="zh-CN" altLang="en-US" sz="2400" b="0">
                <a:solidFill>
                  <a:schemeClr val="accent2"/>
                </a:solidFill>
                <a:latin typeface="黑体" pitchFamily="2" charset="-122"/>
                <a:ea typeface="黑体" pitchFamily="2" charset="-122"/>
              </a:rPr>
              <a:t>阶乘函数</a:t>
            </a:r>
          </a:p>
          <a:p>
            <a:pPr>
              <a:buFontTx/>
              <a:buNone/>
            </a:pPr>
            <a:r>
              <a:rPr lang="zh-CN" altLang="en-US" sz="2400">
                <a:solidFill>
                  <a:srgbClr val="000000"/>
                </a:solidFill>
                <a:latin typeface="楷体_GB2312" pitchFamily="49" charset="-122"/>
                <a:ea typeface="楷体_GB2312" pitchFamily="49" charset="-122"/>
              </a:rPr>
              <a:t>阶乘函数可递归地定义为：</a:t>
            </a:r>
          </a:p>
        </p:txBody>
      </p:sp>
      <p:graphicFrame>
        <p:nvGraphicFramePr>
          <p:cNvPr id="62468" name="Object 1028"/>
          <p:cNvGraphicFramePr>
            <a:graphicFrameLocks noChangeAspect="1"/>
          </p:cNvGraphicFramePr>
          <p:nvPr/>
        </p:nvGraphicFramePr>
        <p:xfrm>
          <a:off x="2555875" y="3141663"/>
          <a:ext cx="3384550" cy="1204912"/>
        </p:xfrm>
        <a:graphic>
          <a:graphicData uri="http://schemas.openxmlformats.org/presentationml/2006/ole">
            <mc:AlternateContent xmlns:mc="http://schemas.openxmlformats.org/markup-compatibility/2006">
              <mc:Choice xmlns:v="urn:schemas-microsoft-com:vml" Requires="v">
                <p:oleObj spid="_x0000_s165938" name="公式" r:id="rId4" imgW="1282700" imgH="457200" progId="Equation.3">
                  <p:embed/>
                </p:oleObj>
              </mc:Choice>
              <mc:Fallback>
                <p:oleObj name="公式" r:id="rId4" imgW="1282700" imgH="457200" progId="Equation.3">
                  <p:embed/>
                  <p:pic>
                    <p:nvPicPr>
                      <p:cNvPr id="0" name="图片 1659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3141663"/>
                        <a:ext cx="3384550" cy="1204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69" name="AutoShape 1029"/>
          <p:cNvSpPr>
            <a:spLocks noChangeArrowheads="1"/>
          </p:cNvSpPr>
          <p:nvPr/>
        </p:nvSpPr>
        <p:spPr bwMode="auto">
          <a:xfrm>
            <a:off x="6516688" y="2492375"/>
            <a:ext cx="1865312" cy="865188"/>
          </a:xfrm>
          <a:prstGeom prst="wedgeRoundRectCallout">
            <a:avLst>
              <a:gd name="adj1" fmla="val -70083"/>
              <a:gd name="adj2" fmla="val 63759"/>
              <a:gd name="adj3" fmla="val 16667"/>
            </a:avLst>
          </a:prstGeom>
          <a:solidFill>
            <a:schemeClr val="hlink"/>
          </a:solidFill>
          <a:ln w="6350">
            <a:solidFill>
              <a:schemeClr val="hlink"/>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a:solidFill>
                  <a:schemeClr val="accent2"/>
                </a:solidFill>
              </a:rPr>
              <a:t>边界条件</a:t>
            </a:r>
          </a:p>
        </p:txBody>
      </p:sp>
      <p:sp>
        <p:nvSpPr>
          <p:cNvPr id="62470" name="AutoShape 1030"/>
          <p:cNvSpPr>
            <a:spLocks noChangeArrowheads="1"/>
          </p:cNvSpPr>
          <p:nvPr/>
        </p:nvSpPr>
        <p:spPr bwMode="auto">
          <a:xfrm>
            <a:off x="6156325" y="4292600"/>
            <a:ext cx="1768475" cy="792163"/>
          </a:xfrm>
          <a:prstGeom prst="wedgeRoundRectCallout">
            <a:avLst>
              <a:gd name="adj1" fmla="val -48296"/>
              <a:gd name="adj2" fmla="val -77255"/>
              <a:gd name="adj3" fmla="val 16667"/>
            </a:avLst>
          </a:prstGeom>
          <a:solidFill>
            <a:schemeClr val="hlink"/>
          </a:solidFill>
          <a:ln w="6350">
            <a:solidFill>
              <a:schemeClr val="hlink"/>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a:solidFill>
                  <a:schemeClr val="accent2"/>
                </a:solidFill>
              </a:rPr>
              <a:t>递归方程</a:t>
            </a:r>
          </a:p>
        </p:txBody>
      </p:sp>
      <p:sp>
        <p:nvSpPr>
          <p:cNvPr id="62471" name="Text Box 1031"/>
          <p:cNvSpPr txBox="1">
            <a:spLocks noChangeArrowheads="1"/>
          </p:cNvSpPr>
          <p:nvPr/>
        </p:nvSpPr>
        <p:spPr bwMode="auto">
          <a:xfrm>
            <a:off x="539750" y="5157788"/>
            <a:ext cx="73453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solidFill>
                  <a:srgbClr val="CC0000"/>
                </a:solidFill>
                <a:ea typeface="楷体_GB2312" pitchFamily="49" charset="-122"/>
              </a:rPr>
              <a:t>边界条件</a:t>
            </a:r>
            <a:r>
              <a:rPr lang="zh-CN" altLang="en-US" sz="2400">
                <a:ea typeface="楷体_GB2312" pitchFamily="49" charset="-122"/>
              </a:rPr>
              <a:t>与</a:t>
            </a:r>
            <a:r>
              <a:rPr lang="zh-CN" altLang="en-US" sz="2400">
                <a:solidFill>
                  <a:srgbClr val="CC0000"/>
                </a:solidFill>
                <a:ea typeface="楷体_GB2312" pitchFamily="49" charset="-122"/>
              </a:rPr>
              <a:t>递归方程</a:t>
            </a:r>
            <a:r>
              <a:rPr lang="zh-CN" altLang="en-US" sz="2400">
                <a:ea typeface="楷体_GB2312" pitchFamily="49" charset="-122"/>
              </a:rPr>
              <a:t>是递归函数的二个要素，递归函数只有具备了这两个要素，才能在有限次计算后得出结果。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2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62469"/>
                                        </p:tgtEl>
                                        <p:attrNameLst>
                                          <p:attrName>style.visibility</p:attrName>
                                        </p:attrNameLst>
                                      </p:cBhvr>
                                      <p:to>
                                        <p:strVal val="visible"/>
                                      </p:to>
                                    </p:set>
                                    <p:anim calcmode="lin" valueType="num">
                                      <p:cBhvr additive="base">
                                        <p:cTn id="11" dur="500" fill="hold"/>
                                        <p:tgtEl>
                                          <p:spTgt spid="62469"/>
                                        </p:tgtEl>
                                        <p:attrNameLst>
                                          <p:attrName>ppt_x</p:attrName>
                                        </p:attrNameLst>
                                      </p:cBhvr>
                                      <p:tavLst>
                                        <p:tav tm="0">
                                          <p:val>
                                            <p:strVal val="1+#ppt_w/2"/>
                                          </p:val>
                                        </p:tav>
                                        <p:tav tm="100000">
                                          <p:val>
                                            <p:strVal val="#ppt_x"/>
                                          </p:val>
                                        </p:tav>
                                      </p:tavLst>
                                    </p:anim>
                                    <p:anim calcmode="lin" valueType="num">
                                      <p:cBhvr additive="base">
                                        <p:cTn id="12" dur="500" fill="hold"/>
                                        <p:tgtEl>
                                          <p:spTgt spid="6246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2470"/>
                                        </p:tgtEl>
                                        <p:attrNameLst>
                                          <p:attrName>style.visibility</p:attrName>
                                        </p:attrNameLst>
                                      </p:cBhvr>
                                      <p:to>
                                        <p:strVal val="visible"/>
                                      </p:to>
                                    </p:set>
                                    <p:anim calcmode="lin" valueType="num">
                                      <p:cBhvr additive="base">
                                        <p:cTn id="17" dur="500" fill="hold"/>
                                        <p:tgtEl>
                                          <p:spTgt spid="62470"/>
                                        </p:tgtEl>
                                        <p:attrNameLst>
                                          <p:attrName>ppt_x</p:attrName>
                                        </p:attrNameLst>
                                      </p:cBhvr>
                                      <p:tavLst>
                                        <p:tav tm="0">
                                          <p:val>
                                            <p:strVal val="1+#ppt_w/2"/>
                                          </p:val>
                                        </p:tav>
                                        <p:tav tm="100000">
                                          <p:val>
                                            <p:strVal val="#ppt_x"/>
                                          </p:val>
                                        </p:tav>
                                      </p:tavLst>
                                    </p:anim>
                                    <p:anim calcmode="lin" valueType="num">
                                      <p:cBhvr additive="base">
                                        <p:cTn id="18" dur="500" fill="hold"/>
                                        <p:tgtEl>
                                          <p:spTgt spid="6247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2471"/>
                                        </p:tgtEl>
                                        <p:attrNameLst>
                                          <p:attrName>style.visibility</p:attrName>
                                        </p:attrNameLst>
                                      </p:cBhvr>
                                      <p:to>
                                        <p:strVal val="visible"/>
                                      </p:to>
                                    </p:set>
                                    <p:anim calcmode="lin" valueType="num">
                                      <p:cBhvr additive="base">
                                        <p:cTn id="23" dur="500" fill="hold"/>
                                        <p:tgtEl>
                                          <p:spTgt spid="62471"/>
                                        </p:tgtEl>
                                        <p:attrNameLst>
                                          <p:attrName>ppt_x</p:attrName>
                                        </p:attrNameLst>
                                      </p:cBhvr>
                                      <p:tavLst>
                                        <p:tav tm="0">
                                          <p:val>
                                            <p:strVal val="#ppt_x"/>
                                          </p:val>
                                        </p:tav>
                                        <p:tav tm="100000">
                                          <p:val>
                                            <p:strVal val="#ppt_x"/>
                                          </p:val>
                                        </p:tav>
                                      </p:tavLst>
                                    </p:anim>
                                    <p:anim calcmode="lin" valueType="num">
                                      <p:cBhvr additive="base">
                                        <p:cTn id="24" dur="500" fill="hold"/>
                                        <p:tgtEl>
                                          <p:spTgt spid="624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animBg="1" autoUpdateAnimBg="0"/>
      <p:bldP spid="62470" grpId="0" animBg="1" autoUpdateAnimBg="0"/>
      <p:bldP spid="62471"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844550"/>
            <a:ext cx="6524625"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260350"/>
            <a:ext cx="69723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944563"/>
            <a:ext cx="81819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3716338"/>
            <a:ext cx="78771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33375"/>
            <a:ext cx="655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111250"/>
            <a:ext cx="768667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3" y="4205288"/>
            <a:ext cx="77247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6435"/>
                                        </p:tgtEl>
                                        <p:attrNameLst>
                                          <p:attrName>style.visibility</p:attrName>
                                        </p:attrNameLst>
                                      </p:cBhvr>
                                      <p:to>
                                        <p:strVal val="visible"/>
                                      </p:to>
                                    </p:set>
                                    <p:animEffect transition="in" filter="barn(inVertical)">
                                      <p:cBhvr>
                                        <p:cTn id="7" dur="500"/>
                                        <p:tgtEl>
                                          <p:spTgt spid="14643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6436"/>
                                        </p:tgtEl>
                                        <p:attrNameLst>
                                          <p:attrName>style.visibility</p:attrName>
                                        </p:attrNameLst>
                                      </p:cBhvr>
                                      <p:to>
                                        <p:strVal val="visible"/>
                                      </p:to>
                                    </p:set>
                                    <p:animEffect transition="in" filter="barn(inVertical)">
                                      <p:cBhvr>
                                        <p:cTn id="12" dur="5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620713"/>
            <a:ext cx="825817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620713"/>
            <a:ext cx="825817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692150"/>
            <a:ext cx="69246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373063"/>
            <a:ext cx="8258175"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5445125"/>
            <a:ext cx="8258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4"/>
          <p:cNvSpPr txBox="1">
            <a:spLocks noChangeArrowheads="1"/>
          </p:cNvSpPr>
          <p:nvPr/>
        </p:nvSpPr>
        <p:spPr bwMode="auto">
          <a:xfrm>
            <a:off x="347663" y="1484313"/>
            <a:ext cx="8353425" cy="3429000"/>
          </a:xfrm>
          <a:prstGeom prst="rect">
            <a:avLst/>
          </a:prstGeom>
          <a:noFill/>
          <a:ln w="508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lang="en-US" altLang="zh-CN">
                <a:ea typeface="楷体_GB2312"/>
                <a:cs typeface="楷体_GB2312"/>
              </a:rPr>
              <a:t>Hopcroft</a:t>
            </a:r>
            <a:r>
              <a:rPr lang="zh-CN" altLang="en-US">
                <a:ea typeface="楷体_GB2312"/>
                <a:cs typeface="楷体_GB2312"/>
              </a:rPr>
              <a:t>和</a:t>
            </a:r>
            <a:r>
              <a:rPr lang="en-US" altLang="zh-CN">
                <a:ea typeface="楷体_GB2312"/>
                <a:cs typeface="楷体_GB2312"/>
              </a:rPr>
              <a:t>Kerr</a:t>
            </a:r>
            <a:r>
              <a:rPr lang="zh-CN" altLang="en-US">
                <a:ea typeface="楷体_GB2312"/>
                <a:cs typeface="楷体_GB2312"/>
              </a:rPr>
              <a:t>已经证明</a:t>
            </a:r>
            <a:r>
              <a:rPr lang="en-US" altLang="zh-CN">
                <a:ea typeface="楷体_GB2312"/>
                <a:cs typeface="楷体_GB2312"/>
              </a:rPr>
              <a:t>(1971)</a:t>
            </a:r>
            <a:r>
              <a:rPr lang="zh-CN" altLang="en-US">
                <a:ea typeface="楷体_GB2312"/>
                <a:cs typeface="楷体_GB2312"/>
              </a:rPr>
              <a:t>，计算</a:t>
            </a:r>
            <a:r>
              <a:rPr lang="en-US" altLang="zh-CN">
                <a:ea typeface="楷体_GB2312"/>
                <a:cs typeface="楷体_GB2312"/>
              </a:rPr>
              <a:t>2</a:t>
            </a:r>
            <a:r>
              <a:rPr lang="zh-CN" altLang="en-US">
                <a:ea typeface="楷体_GB2312"/>
                <a:cs typeface="楷体_GB2312"/>
              </a:rPr>
              <a:t>个２</a:t>
            </a:r>
            <a:r>
              <a:rPr lang="en-US" altLang="zh-CN">
                <a:ea typeface="楷体_GB2312"/>
                <a:cs typeface="楷体_GB2312"/>
              </a:rPr>
              <a:t>×</a:t>
            </a:r>
            <a:r>
              <a:rPr lang="zh-CN" altLang="en-US">
                <a:ea typeface="楷体_GB2312"/>
                <a:cs typeface="楷体_GB2312"/>
              </a:rPr>
              <a:t>２矩阵的乘积，</a:t>
            </a:r>
            <a:r>
              <a:rPr lang="en-US" altLang="zh-CN">
                <a:ea typeface="楷体_GB2312"/>
                <a:cs typeface="楷体_GB2312"/>
              </a:rPr>
              <a:t>7</a:t>
            </a:r>
            <a:r>
              <a:rPr lang="zh-CN" altLang="en-US">
                <a:ea typeface="楷体_GB2312"/>
                <a:cs typeface="楷体_GB2312"/>
              </a:rPr>
              <a:t>次乘法是必要的。因此，要想进一步改进矩阵乘法的时间复杂性，就不能再基于计算</a:t>
            </a:r>
            <a:r>
              <a:rPr lang="en-US" altLang="zh-CN">
                <a:ea typeface="楷体_GB2312"/>
                <a:cs typeface="楷体_GB2312"/>
              </a:rPr>
              <a:t>2×2</a:t>
            </a:r>
            <a:r>
              <a:rPr lang="zh-CN" altLang="en-US">
                <a:ea typeface="楷体_GB2312"/>
                <a:cs typeface="楷体_GB2312"/>
              </a:rPr>
              <a:t>矩阵的</a:t>
            </a:r>
            <a:r>
              <a:rPr lang="en-US" altLang="zh-CN">
                <a:ea typeface="楷体_GB2312"/>
                <a:cs typeface="楷体_GB2312"/>
              </a:rPr>
              <a:t>7</a:t>
            </a:r>
            <a:r>
              <a:rPr lang="zh-CN" altLang="en-US">
                <a:ea typeface="楷体_GB2312"/>
                <a:cs typeface="楷体_GB2312"/>
              </a:rPr>
              <a:t>次乘法这样的方法了。或许应当研究３</a:t>
            </a:r>
            <a:r>
              <a:rPr lang="en-US" altLang="zh-CN">
                <a:ea typeface="楷体_GB2312"/>
                <a:cs typeface="楷体_GB2312"/>
              </a:rPr>
              <a:t>×</a:t>
            </a:r>
            <a:r>
              <a:rPr lang="zh-CN" altLang="en-US">
                <a:ea typeface="楷体_GB2312"/>
                <a:cs typeface="楷体_GB2312"/>
              </a:rPr>
              <a:t>３或５</a:t>
            </a:r>
            <a:r>
              <a:rPr lang="en-US" altLang="zh-CN">
                <a:ea typeface="楷体_GB2312"/>
                <a:cs typeface="楷体_GB2312"/>
              </a:rPr>
              <a:t>×</a:t>
            </a:r>
            <a:r>
              <a:rPr lang="zh-CN" altLang="en-US">
                <a:ea typeface="楷体_GB2312"/>
                <a:cs typeface="楷体_GB2312"/>
              </a:rPr>
              <a:t>５矩阵的更好算法。</a:t>
            </a:r>
          </a:p>
          <a:p>
            <a:pPr eaLnBrk="1" hangingPunct="1">
              <a:buFont typeface="Wingdings" pitchFamily="2" charset="2"/>
              <a:buChar char="Ø"/>
            </a:pPr>
            <a:endParaRPr lang="zh-CN" altLang="en-US">
              <a:ea typeface="楷体_GB2312"/>
              <a:cs typeface="楷体_GB2312"/>
            </a:endParaRPr>
          </a:p>
          <a:p>
            <a:pPr eaLnBrk="1" hangingPunct="1">
              <a:buFont typeface="Wingdings" pitchFamily="2" charset="2"/>
              <a:buChar char="Ø"/>
            </a:pPr>
            <a:r>
              <a:rPr lang="zh-CN" altLang="en-US">
                <a:ea typeface="楷体_GB2312"/>
                <a:cs typeface="楷体_GB2312"/>
              </a:rPr>
              <a:t>在</a:t>
            </a:r>
            <a:r>
              <a:rPr lang="en-US" altLang="zh-CN">
                <a:ea typeface="楷体_GB2312"/>
                <a:cs typeface="楷体_GB2312"/>
              </a:rPr>
              <a:t>Strassen</a:t>
            </a:r>
            <a:r>
              <a:rPr lang="zh-CN" altLang="en-US">
                <a:ea typeface="楷体_GB2312"/>
                <a:cs typeface="楷体_GB2312"/>
              </a:rPr>
              <a:t>之后又有许多算法改进了矩阵乘法的计算时间复杂性。目前最好的计算时间上界是 </a:t>
            </a:r>
            <a:r>
              <a:rPr lang="en-US" altLang="zh-CN" b="1">
                <a:solidFill>
                  <a:srgbClr val="FF0000"/>
                </a:solidFill>
                <a:ea typeface="楷体_GB2312"/>
                <a:cs typeface="楷体_GB2312"/>
              </a:rPr>
              <a:t>O(n</a:t>
            </a:r>
            <a:r>
              <a:rPr lang="en-US" altLang="zh-CN" b="1" baseline="30000">
                <a:solidFill>
                  <a:srgbClr val="FF0000"/>
                </a:solidFill>
                <a:ea typeface="楷体_GB2312"/>
                <a:cs typeface="楷体_GB2312"/>
              </a:rPr>
              <a:t>2.376</a:t>
            </a:r>
            <a:r>
              <a:rPr lang="en-US" altLang="zh-CN" b="1">
                <a:solidFill>
                  <a:srgbClr val="FF0000"/>
                </a:solidFill>
                <a:ea typeface="楷体_GB2312"/>
                <a:cs typeface="楷体_GB2312"/>
              </a:rPr>
              <a:t>)</a:t>
            </a:r>
          </a:p>
          <a:p>
            <a:pPr eaLnBrk="1" hangingPunct="1">
              <a:buFont typeface="Wingdings" pitchFamily="2" charset="2"/>
              <a:buChar char="Ø"/>
            </a:pPr>
            <a:endParaRPr lang="en-US" altLang="zh-CN" b="1">
              <a:ea typeface="楷体_GB2312"/>
              <a:cs typeface="楷体_GB2312"/>
            </a:endParaRPr>
          </a:p>
          <a:p>
            <a:pPr eaLnBrk="1" hangingPunct="1">
              <a:buFont typeface="Wingdings" pitchFamily="2" charset="2"/>
              <a:buChar char="Ø"/>
            </a:pPr>
            <a:r>
              <a:rPr lang="zh-CN" altLang="en-US">
                <a:ea typeface="楷体_GB2312"/>
                <a:cs typeface="楷体_GB2312"/>
              </a:rPr>
              <a:t>是否能找到</a:t>
            </a:r>
            <a:r>
              <a:rPr lang="en-US" altLang="zh-CN">
                <a:ea typeface="楷体_GB2312"/>
                <a:cs typeface="楷体_GB2312"/>
              </a:rPr>
              <a:t>O(n</a:t>
            </a:r>
            <a:r>
              <a:rPr lang="en-US" altLang="zh-CN" baseline="30000">
                <a:ea typeface="楷体_GB2312"/>
                <a:cs typeface="楷体_GB2312"/>
              </a:rPr>
              <a:t>2</a:t>
            </a:r>
            <a:r>
              <a:rPr lang="en-US" altLang="zh-CN">
                <a:ea typeface="楷体_GB2312"/>
                <a:cs typeface="楷体_GB2312"/>
              </a:rPr>
              <a:t>)</a:t>
            </a:r>
            <a:r>
              <a:rPr lang="zh-CN" altLang="en-US">
                <a:ea typeface="楷体_GB2312"/>
                <a:cs typeface="楷体_GB2312"/>
              </a:rPr>
              <a:t>的算法？？？目前为止还没有结果。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053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827088" y="1268413"/>
            <a:ext cx="7772400" cy="1470025"/>
          </a:xfrm>
        </p:spPr>
        <p:txBody>
          <a:bodyPr/>
          <a:lstStyle/>
          <a:p>
            <a:pPr eaLnBrk="1" hangingPunct="1"/>
            <a:r>
              <a:rPr lang="zh-CN" altLang="en-US" b="1">
                <a:solidFill>
                  <a:srgbClr val="FF0000"/>
                </a:solidFill>
              </a:rPr>
              <a:t>通过例子来理解分治法</a:t>
            </a:r>
          </a:p>
        </p:txBody>
      </p:sp>
      <p:sp>
        <p:nvSpPr>
          <p:cNvPr id="50179" name="Rectangle 3"/>
          <p:cNvSpPr>
            <a:spLocks noGrp="1" noChangeArrowheads="1"/>
          </p:cNvSpPr>
          <p:nvPr>
            <p:ph type="subTitle" idx="1"/>
          </p:nvPr>
        </p:nvSpPr>
        <p:spPr>
          <a:xfrm>
            <a:off x="1403350" y="3213100"/>
            <a:ext cx="6400800" cy="1752600"/>
          </a:xfrm>
        </p:spPr>
        <p:txBody>
          <a:bodyPr/>
          <a:lstStyle/>
          <a:p>
            <a:pPr eaLnBrk="1" hangingPunct="1"/>
            <a:r>
              <a:rPr lang="zh-CN" altLang="en-US"/>
              <a:t>合并排序</a:t>
            </a:r>
          </a:p>
          <a:p>
            <a:pPr eaLnBrk="1" hangingPunct="1"/>
            <a:r>
              <a:rPr lang="zh-CN" altLang="en-US"/>
              <a:t>分治法在排序中的应用！</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p:cNvSpPr txBox="1">
            <a:spLocks noChangeArrowheads="1"/>
          </p:cNvSpPr>
          <p:nvPr/>
        </p:nvSpPr>
        <p:spPr bwMode="auto">
          <a:xfrm>
            <a:off x="755576" y="1157064"/>
            <a:ext cx="716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设 </a:t>
            </a:r>
            <a:r>
              <a:rPr lang="en-US" altLang="zh-CN" sz="2400" dirty="0">
                <a:solidFill>
                  <a:srgbClr val="FF0000"/>
                </a:solidFill>
              </a:rPr>
              <a:t>n</a:t>
            </a:r>
            <a:r>
              <a:rPr lang="en-US" altLang="zh-CN" sz="2400" dirty="0"/>
              <a:t> </a:t>
            </a:r>
            <a:r>
              <a:rPr lang="zh-CN" altLang="en-US" sz="2400" dirty="0"/>
              <a:t>个记录的序列为        </a:t>
            </a:r>
            <a:r>
              <a:rPr lang="en-US" altLang="zh-CN" sz="2400" dirty="0"/>
              <a:t>{ R</a:t>
            </a:r>
            <a:r>
              <a:rPr lang="en-US" altLang="zh-CN" sz="2400" baseline="-25000" dirty="0"/>
              <a:t>1</a:t>
            </a:r>
            <a:r>
              <a:rPr lang="en-US" altLang="zh-CN" sz="2400" dirty="0"/>
              <a:t> , R</a:t>
            </a:r>
            <a:r>
              <a:rPr lang="en-US" altLang="zh-CN" sz="2400" baseline="-25000" dirty="0"/>
              <a:t>2</a:t>
            </a:r>
            <a:r>
              <a:rPr lang="en-US" altLang="zh-CN" sz="2400" dirty="0"/>
              <a:t> , R</a:t>
            </a:r>
            <a:r>
              <a:rPr lang="en-US" altLang="zh-CN" sz="2400" baseline="-25000" dirty="0"/>
              <a:t>3</a:t>
            </a:r>
            <a:r>
              <a:rPr lang="en-US" altLang="zh-CN" sz="2400" dirty="0"/>
              <a:t> , . . . , </a:t>
            </a:r>
            <a:r>
              <a:rPr lang="en-US" altLang="zh-CN" sz="2400" dirty="0" err="1"/>
              <a:t>R</a:t>
            </a:r>
            <a:r>
              <a:rPr lang="en-US" altLang="zh-CN" sz="2400" baseline="-25000" dirty="0" err="1"/>
              <a:t>n</a:t>
            </a:r>
            <a:r>
              <a:rPr lang="en-US" altLang="zh-CN" sz="2400" dirty="0"/>
              <a:t> }</a:t>
            </a:r>
          </a:p>
        </p:txBody>
      </p:sp>
      <p:sp>
        <p:nvSpPr>
          <p:cNvPr id="35844" name="Text Box 4"/>
          <p:cNvSpPr txBox="1">
            <a:spLocks noChangeArrowheads="1"/>
          </p:cNvSpPr>
          <p:nvPr/>
        </p:nvSpPr>
        <p:spPr bwMode="auto">
          <a:xfrm>
            <a:off x="755576" y="1690464"/>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其相应的关键字序列为    </a:t>
            </a:r>
            <a:r>
              <a:rPr lang="en-US" altLang="zh-CN" sz="2400"/>
              <a:t>{ K</a:t>
            </a:r>
            <a:r>
              <a:rPr lang="en-US" altLang="zh-CN" sz="2400" baseline="-25000"/>
              <a:t>1</a:t>
            </a:r>
            <a:r>
              <a:rPr lang="en-US" altLang="zh-CN" sz="2400"/>
              <a:t> , K</a:t>
            </a:r>
            <a:r>
              <a:rPr lang="en-US" altLang="zh-CN" sz="2400" baseline="-25000"/>
              <a:t>2</a:t>
            </a:r>
            <a:r>
              <a:rPr lang="en-US" altLang="zh-CN" sz="2400"/>
              <a:t> , K</a:t>
            </a:r>
            <a:r>
              <a:rPr lang="en-US" altLang="zh-CN" sz="2400" baseline="-25000"/>
              <a:t>3</a:t>
            </a:r>
            <a:r>
              <a:rPr lang="en-US" altLang="zh-CN" sz="2400"/>
              <a:t> , . . . , K</a:t>
            </a:r>
            <a:r>
              <a:rPr lang="en-US" altLang="zh-CN" sz="2400" baseline="-25000"/>
              <a:t>n</a:t>
            </a:r>
            <a:r>
              <a:rPr lang="en-US" altLang="zh-CN" sz="2400"/>
              <a:t> }</a:t>
            </a:r>
          </a:p>
        </p:txBody>
      </p:sp>
      <p:grpSp>
        <p:nvGrpSpPr>
          <p:cNvPr id="35861" name="Group 21"/>
          <p:cNvGrpSpPr/>
          <p:nvPr/>
        </p:nvGrpSpPr>
        <p:grpSpPr bwMode="auto">
          <a:xfrm>
            <a:off x="755576" y="2223864"/>
            <a:ext cx="7543800" cy="1676400"/>
            <a:chOff x="816" y="1248"/>
            <a:chExt cx="4752" cy="1056"/>
          </a:xfrm>
        </p:grpSpPr>
        <p:sp>
          <p:nvSpPr>
            <p:cNvPr id="35845" name="Text Box 5"/>
            <p:cNvSpPr txBox="1">
              <a:spLocks noChangeArrowheads="1"/>
            </p:cNvSpPr>
            <p:nvPr/>
          </p:nvSpPr>
          <p:spPr bwMode="auto">
            <a:xfrm>
              <a:off x="816" y="1248"/>
              <a:ext cx="4752"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dirty="0"/>
                <a:t>若规定 </a:t>
              </a:r>
              <a:r>
                <a:rPr lang="en-US" altLang="zh-CN" sz="2400" dirty="0"/>
                <a:t>1 , 2 , 3 , . . . , n </a:t>
              </a:r>
              <a:r>
                <a:rPr lang="zh-CN" altLang="en-US" sz="2400" dirty="0"/>
                <a:t>的一个排列 </a:t>
              </a:r>
              <a:r>
                <a:rPr lang="en-US" altLang="zh-CN" sz="2400" dirty="0"/>
                <a:t>p</a:t>
              </a:r>
              <a:r>
                <a:rPr lang="en-US" altLang="zh-CN" sz="2400" baseline="-25000" dirty="0"/>
                <a:t>1</a:t>
              </a:r>
              <a:r>
                <a:rPr lang="en-US" altLang="zh-CN" sz="2400" dirty="0"/>
                <a:t> , p</a:t>
              </a:r>
              <a:r>
                <a:rPr lang="en-US" altLang="zh-CN" sz="2400" baseline="-25000" dirty="0"/>
                <a:t>2</a:t>
              </a:r>
              <a:r>
                <a:rPr lang="en-US" altLang="zh-CN" sz="2400" dirty="0"/>
                <a:t> , p</a:t>
              </a:r>
              <a:r>
                <a:rPr lang="en-US" altLang="zh-CN" sz="2400" baseline="-25000" dirty="0"/>
                <a:t>3</a:t>
              </a:r>
              <a:r>
                <a:rPr lang="en-US" altLang="zh-CN" sz="2400" dirty="0"/>
                <a:t> , . . . , </a:t>
              </a:r>
              <a:r>
                <a:rPr lang="en-US" altLang="zh-CN" sz="2400" dirty="0" err="1"/>
                <a:t>p</a:t>
              </a:r>
              <a:r>
                <a:rPr lang="en-US" altLang="zh-CN" sz="2400" baseline="-25000" dirty="0" err="1"/>
                <a:t>n</a:t>
              </a:r>
              <a:r>
                <a:rPr lang="en-US" altLang="zh-CN" sz="2400" dirty="0"/>
                <a:t> </a:t>
              </a:r>
              <a:r>
                <a:rPr lang="zh-CN" altLang="en-US" sz="2400" dirty="0"/>
                <a:t>，使得相应的关键字满足如下非递减关系</a:t>
              </a:r>
              <a:r>
                <a:rPr lang="en-US" altLang="zh-CN" sz="2400" dirty="0"/>
                <a:t>:</a:t>
              </a:r>
            </a:p>
          </p:txBody>
        </p:sp>
        <p:grpSp>
          <p:nvGrpSpPr>
            <p:cNvPr id="35846" name="Group 6"/>
            <p:cNvGrpSpPr/>
            <p:nvPr/>
          </p:nvGrpSpPr>
          <p:grpSpPr bwMode="auto">
            <a:xfrm>
              <a:off x="1728" y="1976"/>
              <a:ext cx="3120" cy="328"/>
              <a:chOff x="1488" y="2640"/>
              <a:chExt cx="3120" cy="328"/>
            </a:xfrm>
          </p:grpSpPr>
          <p:sp>
            <p:nvSpPr>
              <p:cNvPr id="35847" name="Text Box 7"/>
              <p:cNvSpPr txBox="1">
                <a:spLocks noChangeArrowheads="1"/>
              </p:cNvSpPr>
              <p:nvPr/>
            </p:nvSpPr>
            <p:spPr bwMode="auto">
              <a:xfrm>
                <a:off x="1488" y="2640"/>
                <a:ext cx="31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err="1">
                    <a:solidFill>
                      <a:schemeClr val="tx2"/>
                    </a:solidFill>
                  </a:rPr>
                  <a:t>K</a:t>
                </a:r>
                <a:r>
                  <a:rPr lang="en-US" altLang="zh-CN" sz="2400" baseline="-25000" dirty="0" err="1">
                    <a:solidFill>
                      <a:schemeClr val="tx2"/>
                    </a:solidFill>
                  </a:rPr>
                  <a:t>p</a:t>
                </a:r>
                <a:r>
                  <a:rPr lang="en-US" altLang="zh-CN" sz="2400" dirty="0">
                    <a:solidFill>
                      <a:schemeClr val="tx2"/>
                    </a:solidFill>
                  </a:rPr>
                  <a:t> ≤ </a:t>
                </a:r>
                <a:r>
                  <a:rPr lang="en-US" altLang="zh-CN" sz="2400" dirty="0" err="1">
                    <a:solidFill>
                      <a:schemeClr val="tx2"/>
                    </a:solidFill>
                  </a:rPr>
                  <a:t>K</a:t>
                </a:r>
                <a:r>
                  <a:rPr lang="en-US" altLang="zh-CN" sz="2400" baseline="-25000" dirty="0" err="1">
                    <a:solidFill>
                      <a:schemeClr val="tx2"/>
                    </a:solidFill>
                  </a:rPr>
                  <a:t>p</a:t>
                </a:r>
                <a:r>
                  <a:rPr lang="en-US" altLang="zh-CN" sz="2400" dirty="0">
                    <a:solidFill>
                      <a:schemeClr val="tx2"/>
                    </a:solidFill>
                  </a:rPr>
                  <a:t> ≤ </a:t>
                </a:r>
                <a:r>
                  <a:rPr lang="en-US" altLang="zh-CN" sz="2400" dirty="0" err="1">
                    <a:solidFill>
                      <a:schemeClr val="tx2"/>
                    </a:solidFill>
                  </a:rPr>
                  <a:t>K</a:t>
                </a:r>
                <a:r>
                  <a:rPr lang="en-US" altLang="zh-CN" sz="2400" baseline="-25000" dirty="0" err="1">
                    <a:solidFill>
                      <a:schemeClr val="tx2"/>
                    </a:solidFill>
                  </a:rPr>
                  <a:t>p</a:t>
                </a:r>
                <a:r>
                  <a:rPr lang="en-US" altLang="zh-CN" sz="2400" dirty="0">
                    <a:solidFill>
                      <a:schemeClr val="tx2"/>
                    </a:solidFill>
                  </a:rPr>
                  <a:t> ≤ . . . ≤ </a:t>
                </a:r>
                <a:r>
                  <a:rPr lang="en-US" altLang="zh-CN" sz="2400" dirty="0" err="1">
                    <a:solidFill>
                      <a:schemeClr val="tx2"/>
                    </a:solidFill>
                  </a:rPr>
                  <a:t>K</a:t>
                </a:r>
                <a:r>
                  <a:rPr lang="en-US" altLang="zh-CN" sz="2400" baseline="-25000" dirty="0" err="1">
                    <a:solidFill>
                      <a:schemeClr val="tx2"/>
                    </a:solidFill>
                  </a:rPr>
                  <a:t>p</a:t>
                </a:r>
                <a:endParaRPr lang="en-US" altLang="zh-CN" sz="2400" baseline="-25000" dirty="0">
                  <a:solidFill>
                    <a:schemeClr val="tx2"/>
                  </a:solidFill>
                </a:endParaRPr>
              </a:p>
            </p:txBody>
          </p:sp>
          <p:sp>
            <p:nvSpPr>
              <p:cNvPr id="35848" name="Text Box 8"/>
              <p:cNvSpPr txBox="1">
                <a:spLocks noChangeArrowheads="1"/>
              </p:cNvSpPr>
              <p:nvPr/>
            </p:nvSpPr>
            <p:spPr bwMode="auto">
              <a:xfrm>
                <a:off x="1691"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1</a:t>
                </a:r>
              </a:p>
            </p:txBody>
          </p:sp>
          <p:sp>
            <p:nvSpPr>
              <p:cNvPr id="35849" name="Text Box 9"/>
              <p:cNvSpPr txBox="1">
                <a:spLocks noChangeArrowheads="1"/>
              </p:cNvSpPr>
              <p:nvPr/>
            </p:nvSpPr>
            <p:spPr bwMode="auto">
              <a:xfrm>
                <a:off x="2208"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2</a:t>
                </a:r>
              </a:p>
            </p:txBody>
          </p:sp>
          <p:sp>
            <p:nvSpPr>
              <p:cNvPr id="35850" name="Text Box 10"/>
              <p:cNvSpPr txBox="1">
                <a:spLocks noChangeArrowheads="1"/>
              </p:cNvSpPr>
              <p:nvPr/>
            </p:nvSpPr>
            <p:spPr bwMode="auto">
              <a:xfrm>
                <a:off x="2725"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3</a:t>
                </a:r>
              </a:p>
            </p:txBody>
          </p:sp>
          <p:sp>
            <p:nvSpPr>
              <p:cNvPr id="35851" name="Text Box 11"/>
              <p:cNvSpPr txBox="1">
                <a:spLocks noChangeArrowheads="1"/>
              </p:cNvSpPr>
              <p:nvPr/>
            </p:nvSpPr>
            <p:spPr bwMode="auto">
              <a:xfrm>
                <a:off x="3755"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n</a:t>
                </a:r>
              </a:p>
            </p:txBody>
          </p:sp>
        </p:grpSp>
      </p:grpSp>
      <p:grpSp>
        <p:nvGrpSpPr>
          <p:cNvPr id="35862" name="Group 22"/>
          <p:cNvGrpSpPr/>
          <p:nvPr/>
        </p:nvGrpSpPr>
        <p:grpSpPr bwMode="auto">
          <a:xfrm>
            <a:off x="755576" y="4128864"/>
            <a:ext cx="6858000" cy="990600"/>
            <a:chOff x="816" y="2448"/>
            <a:chExt cx="4320" cy="624"/>
          </a:xfrm>
        </p:grpSpPr>
        <p:sp>
          <p:nvSpPr>
            <p:cNvPr id="35852" name="Text Box 12"/>
            <p:cNvSpPr txBox="1">
              <a:spLocks noChangeArrowheads="1"/>
            </p:cNvSpPr>
            <p:nvPr/>
          </p:nvSpPr>
          <p:spPr bwMode="auto">
            <a:xfrm>
              <a:off x="816" y="2448"/>
              <a:ext cx="43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则原序列变为一个按关键字有序的序列</a:t>
              </a:r>
              <a:r>
                <a:rPr lang="en-US" altLang="zh-CN" sz="2400" dirty="0"/>
                <a:t>:</a:t>
              </a:r>
            </a:p>
          </p:txBody>
        </p:sp>
        <p:grpSp>
          <p:nvGrpSpPr>
            <p:cNvPr id="35853" name="Group 13"/>
            <p:cNvGrpSpPr/>
            <p:nvPr/>
          </p:nvGrpSpPr>
          <p:grpSpPr bwMode="auto">
            <a:xfrm>
              <a:off x="1776" y="2725"/>
              <a:ext cx="3264" cy="347"/>
              <a:chOff x="1536" y="3397"/>
              <a:chExt cx="3264" cy="347"/>
            </a:xfrm>
          </p:grpSpPr>
          <p:sp>
            <p:nvSpPr>
              <p:cNvPr id="35854" name="Text Box 14"/>
              <p:cNvSpPr txBox="1">
                <a:spLocks noChangeArrowheads="1"/>
              </p:cNvSpPr>
              <p:nvPr/>
            </p:nvSpPr>
            <p:spPr bwMode="auto">
              <a:xfrm>
                <a:off x="1680" y="3416"/>
                <a:ext cx="31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tx2"/>
                    </a:solidFill>
                  </a:rPr>
                  <a:t>R</a:t>
                </a:r>
                <a:r>
                  <a:rPr lang="en-US" altLang="zh-CN" sz="2400" baseline="-25000">
                    <a:solidFill>
                      <a:schemeClr val="tx2"/>
                    </a:solidFill>
                  </a:rPr>
                  <a:t>p</a:t>
                </a:r>
                <a:r>
                  <a:rPr lang="en-US" altLang="zh-CN" sz="2400">
                    <a:solidFill>
                      <a:schemeClr val="tx2"/>
                    </a:solidFill>
                  </a:rPr>
                  <a:t>  , R</a:t>
                </a:r>
                <a:r>
                  <a:rPr lang="en-US" altLang="zh-CN" sz="2400" baseline="-25000">
                    <a:solidFill>
                      <a:schemeClr val="tx2"/>
                    </a:solidFill>
                  </a:rPr>
                  <a:t>p</a:t>
                </a:r>
                <a:r>
                  <a:rPr lang="en-US" altLang="zh-CN" sz="2400">
                    <a:solidFill>
                      <a:schemeClr val="tx2"/>
                    </a:solidFill>
                  </a:rPr>
                  <a:t>  , R</a:t>
                </a:r>
                <a:r>
                  <a:rPr lang="en-US" altLang="zh-CN" sz="2400" baseline="-25000">
                    <a:solidFill>
                      <a:schemeClr val="tx2"/>
                    </a:solidFill>
                  </a:rPr>
                  <a:t>p</a:t>
                </a:r>
                <a:r>
                  <a:rPr lang="en-US" altLang="zh-CN" sz="2400">
                    <a:solidFill>
                      <a:schemeClr val="tx2"/>
                    </a:solidFill>
                  </a:rPr>
                  <a:t>  , . . . , R</a:t>
                </a:r>
                <a:r>
                  <a:rPr lang="en-US" altLang="zh-CN" sz="2400" baseline="-25000">
                    <a:solidFill>
                      <a:schemeClr val="tx2"/>
                    </a:solidFill>
                  </a:rPr>
                  <a:t>p</a:t>
                </a:r>
              </a:p>
            </p:txBody>
          </p:sp>
          <p:sp>
            <p:nvSpPr>
              <p:cNvPr id="35855" name="Text Box 15"/>
              <p:cNvSpPr txBox="1">
                <a:spLocks noChangeArrowheads="1"/>
              </p:cNvSpPr>
              <p:nvPr/>
            </p:nvSpPr>
            <p:spPr bwMode="auto">
              <a:xfrm>
                <a:off x="1883" y="3571"/>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1</a:t>
                </a:r>
              </a:p>
            </p:txBody>
          </p:sp>
          <p:sp>
            <p:nvSpPr>
              <p:cNvPr id="35856" name="Text Box 16"/>
              <p:cNvSpPr txBox="1">
                <a:spLocks noChangeArrowheads="1"/>
              </p:cNvSpPr>
              <p:nvPr/>
            </p:nvSpPr>
            <p:spPr bwMode="auto">
              <a:xfrm>
                <a:off x="2278" y="3571"/>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2</a:t>
                </a:r>
              </a:p>
            </p:txBody>
          </p:sp>
          <p:sp>
            <p:nvSpPr>
              <p:cNvPr id="35857" name="Text Box 17"/>
              <p:cNvSpPr txBox="1">
                <a:spLocks noChangeArrowheads="1"/>
              </p:cNvSpPr>
              <p:nvPr/>
            </p:nvSpPr>
            <p:spPr bwMode="auto">
              <a:xfrm>
                <a:off x="2677" y="3571"/>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3</a:t>
                </a:r>
              </a:p>
            </p:txBody>
          </p:sp>
          <p:sp>
            <p:nvSpPr>
              <p:cNvPr id="35858" name="Text Box 18"/>
              <p:cNvSpPr txBox="1">
                <a:spLocks noChangeArrowheads="1"/>
              </p:cNvSpPr>
              <p:nvPr/>
            </p:nvSpPr>
            <p:spPr bwMode="auto">
              <a:xfrm>
                <a:off x="3467" y="3560"/>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n</a:t>
                </a:r>
              </a:p>
            </p:txBody>
          </p:sp>
          <p:sp>
            <p:nvSpPr>
              <p:cNvPr id="35859" name="Text Box 19"/>
              <p:cNvSpPr txBox="1">
                <a:spLocks noChangeArrowheads="1"/>
              </p:cNvSpPr>
              <p:nvPr/>
            </p:nvSpPr>
            <p:spPr bwMode="auto">
              <a:xfrm>
                <a:off x="1536" y="3397"/>
                <a:ext cx="28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tx2"/>
                    </a:solidFill>
                  </a:rPr>
                  <a:t>{                                         }</a:t>
                </a:r>
              </a:p>
            </p:txBody>
          </p:sp>
        </p:grpSp>
      </p:grpSp>
      <p:sp>
        <p:nvSpPr>
          <p:cNvPr id="35860" name="Text Box 20"/>
          <p:cNvSpPr txBox="1">
            <a:spLocks noChangeArrowheads="1"/>
          </p:cNvSpPr>
          <p:nvPr/>
        </p:nvSpPr>
        <p:spPr bwMode="auto">
          <a:xfrm>
            <a:off x="755576" y="5348064"/>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此操作过程称为</a:t>
            </a:r>
            <a:r>
              <a:rPr lang="zh-CN" altLang="en-US" sz="2400">
                <a:solidFill>
                  <a:srgbClr val="FF0000"/>
                </a:solidFill>
              </a:rPr>
              <a:t>排序</a:t>
            </a:r>
            <a:r>
              <a:rPr lang="zh-CN" altLang="en-US" sz="2400"/>
              <a:t>。</a:t>
            </a:r>
          </a:p>
        </p:txBody>
      </p:sp>
      <p:sp>
        <p:nvSpPr>
          <p:cNvPr id="35863" name="Rectangle 23"/>
          <p:cNvSpPr>
            <a:spLocks noGrp="1" noChangeArrowheads="1"/>
          </p:cNvSpPr>
          <p:nvPr>
            <p:ph type="title" idx="4294967295"/>
          </p:nvPr>
        </p:nvSpPr>
        <p:spPr bwMode="auto">
          <a:xfrm>
            <a:off x="685800" y="2286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i="1" dirty="0">
                <a:solidFill>
                  <a:srgbClr val="FF0000"/>
                </a:solidFill>
                <a:effectLst/>
              </a:rPr>
              <a:t>排序</a:t>
            </a:r>
            <a:r>
              <a:rPr lang="en-US" altLang="zh-CN" b="1" i="1" dirty="0">
                <a:solidFill>
                  <a:srgbClr val="FF0000"/>
                </a:solidFill>
                <a:effectLst/>
              </a:rPr>
              <a:t>:Sort</a:t>
            </a:r>
            <a:endParaRPr lang="zh-CN" altLang="en-US" b="1" i="1" dirty="0">
              <a:solidFill>
                <a:srgbClr val="FF0000"/>
              </a:solidFill>
              <a:effectLs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 calcmode="lin" valueType="num">
                                      <p:cBhvr additive="base">
                                        <p:cTn id="7" dur="500" fill="hold"/>
                                        <p:tgtEl>
                                          <p:spTgt spid="35843"/>
                                        </p:tgtEl>
                                        <p:attrNameLst>
                                          <p:attrName>ppt_x</p:attrName>
                                        </p:attrNameLst>
                                      </p:cBhvr>
                                      <p:tavLst>
                                        <p:tav tm="0">
                                          <p:val>
                                            <p:strVal val="0-#ppt_w/2"/>
                                          </p:val>
                                        </p:tav>
                                        <p:tav tm="100000">
                                          <p:val>
                                            <p:strVal val="#ppt_x"/>
                                          </p:val>
                                        </p:tav>
                                      </p:tavLst>
                                    </p:anim>
                                    <p:anim calcmode="lin" valueType="num">
                                      <p:cBhvr additive="base">
                                        <p:cTn id="8" dur="500" fill="hold"/>
                                        <p:tgtEl>
                                          <p:spTgt spid="358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844"/>
                                        </p:tgtEl>
                                        <p:attrNameLst>
                                          <p:attrName>style.visibility</p:attrName>
                                        </p:attrNameLst>
                                      </p:cBhvr>
                                      <p:to>
                                        <p:strVal val="visible"/>
                                      </p:to>
                                    </p:set>
                                    <p:anim calcmode="lin" valueType="num">
                                      <p:cBhvr additive="base">
                                        <p:cTn id="13" dur="500" fill="hold"/>
                                        <p:tgtEl>
                                          <p:spTgt spid="35844"/>
                                        </p:tgtEl>
                                        <p:attrNameLst>
                                          <p:attrName>ppt_x</p:attrName>
                                        </p:attrNameLst>
                                      </p:cBhvr>
                                      <p:tavLst>
                                        <p:tav tm="0">
                                          <p:val>
                                            <p:strVal val="0-#ppt_w/2"/>
                                          </p:val>
                                        </p:tav>
                                        <p:tav tm="100000">
                                          <p:val>
                                            <p:strVal val="#ppt_x"/>
                                          </p:val>
                                        </p:tav>
                                      </p:tavLst>
                                    </p:anim>
                                    <p:anim calcmode="lin" valueType="num">
                                      <p:cBhvr additive="base">
                                        <p:cTn id="14"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5861"/>
                                        </p:tgtEl>
                                        <p:attrNameLst>
                                          <p:attrName>style.visibility</p:attrName>
                                        </p:attrNameLst>
                                      </p:cBhvr>
                                      <p:to>
                                        <p:strVal val="visible"/>
                                      </p:to>
                                    </p:set>
                                    <p:anim calcmode="lin" valueType="num">
                                      <p:cBhvr additive="base">
                                        <p:cTn id="19" dur="500" fill="hold"/>
                                        <p:tgtEl>
                                          <p:spTgt spid="35861"/>
                                        </p:tgtEl>
                                        <p:attrNameLst>
                                          <p:attrName>ppt_x</p:attrName>
                                        </p:attrNameLst>
                                      </p:cBhvr>
                                      <p:tavLst>
                                        <p:tav tm="0">
                                          <p:val>
                                            <p:strVal val="0-#ppt_w/2"/>
                                          </p:val>
                                        </p:tav>
                                        <p:tav tm="100000">
                                          <p:val>
                                            <p:strVal val="#ppt_x"/>
                                          </p:val>
                                        </p:tav>
                                      </p:tavLst>
                                    </p:anim>
                                    <p:anim calcmode="lin" valueType="num">
                                      <p:cBhvr additive="base">
                                        <p:cTn id="20" dur="500" fill="hold"/>
                                        <p:tgtEl>
                                          <p:spTgt spid="3586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5862"/>
                                        </p:tgtEl>
                                        <p:attrNameLst>
                                          <p:attrName>style.visibility</p:attrName>
                                        </p:attrNameLst>
                                      </p:cBhvr>
                                      <p:to>
                                        <p:strVal val="visible"/>
                                      </p:to>
                                    </p:set>
                                    <p:anim calcmode="lin" valueType="num">
                                      <p:cBhvr additive="base">
                                        <p:cTn id="25" dur="500" fill="hold"/>
                                        <p:tgtEl>
                                          <p:spTgt spid="35862"/>
                                        </p:tgtEl>
                                        <p:attrNameLst>
                                          <p:attrName>ppt_x</p:attrName>
                                        </p:attrNameLst>
                                      </p:cBhvr>
                                      <p:tavLst>
                                        <p:tav tm="0">
                                          <p:val>
                                            <p:strVal val="0-#ppt_w/2"/>
                                          </p:val>
                                        </p:tav>
                                        <p:tav tm="100000">
                                          <p:val>
                                            <p:strVal val="#ppt_x"/>
                                          </p:val>
                                        </p:tav>
                                      </p:tavLst>
                                    </p:anim>
                                    <p:anim calcmode="lin" valueType="num">
                                      <p:cBhvr additive="base">
                                        <p:cTn id="26" dur="500" fill="hold"/>
                                        <p:tgtEl>
                                          <p:spTgt spid="3586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5860"/>
                                        </p:tgtEl>
                                        <p:attrNameLst>
                                          <p:attrName>style.visibility</p:attrName>
                                        </p:attrNameLst>
                                      </p:cBhvr>
                                      <p:to>
                                        <p:strVal val="visible"/>
                                      </p:to>
                                    </p:set>
                                    <p:anim calcmode="lin" valueType="num">
                                      <p:cBhvr additive="base">
                                        <p:cTn id="31" dur="500" fill="hold"/>
                                        <p:tgtEl>
                                          <p:spTgt spid="35860"/>
                                        </p:tgtEl>
                                        <p:attrNameLst>
                                          <p:attrName>ppt_x</p:attrName>
                                        </p:attrNameLst>
                                      </p:cBhvr>
                                      <p:tavLst>
                                        <p:tav tm="0">
                                          <p:val>
                                            <p:strVal val="0-#ppt_w/2"/>
                                          </p:val>
                                        </p:tav>
                                        <p:tav tm="100000">
                                          <p:val>
                                            <p:strVal val="#ppt_x"/>
                                          </p:val>
                                        </p:tav>
                                      </p:tavLst>
                                    </p:anim>
                                    <p:anim calcmode="lin" valueType="num">
                                      <p:cBhvr additive="base">
                                        <p:cTn id="32" dur="500" fill="hold"/>
                                        <p:tgtEl>
                                          <p:spTgt spid="35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ldLvl="0" animBg="1" autoUpdateAnimBg="0"/>
      <p:bldP spid="35844" grpId="0" bldLvl="0" animBg="1" autoUpdateAnimBg="0"/>
      <p:bldP spid="35860" grpId="0" bldLvl="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3"/>
          <p:cNvSpPr txBox="1">
            <a:spLocks noChangeArrowheads="1"/>
          </p:cNvSpPr>
          <p:nvPr/>
        </p:nvSpPr>
        <p:spPr bwMode="auto">
          <a:xfrm>
            <a:off x="755576" y="1237456"/>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假设 </a:t>
            </a:r>
            <a:r>
              <a:rPr lang="en-US" altLang="zh-CN" sz="2400"/>
              <a:t>K</a:t>
            </a:r>
            <a:r>
              <a:rPr lang="en-US" altLang="zh-CN" sz="2400" baseline="-25000">
                <a:solidFill>
                  <a:srgbClr val="FF0000"/>
                </a:solidFill>
              </a:rPr>
              <a:t>i</a:t>
            </a:r>
            <a:r>
              <a:rPr lang="en-US" altLang="zh-CN" sz="2400"/>
              <a:t> = K</a:t>
            </a:r>
            <a:r>
              <a:rPr lang="en-US" altLang="zh-CN" sz="2400" baseline="-25000">
                <a:solidFill>
                  <a:srgbClr val="FF0000"/>
                </a:solidFill>
              </a:rPr>
              <a:t>j</a:t>
            </a:r>
            <a:r>
              <a:rPr lang="en-US" altLang="zh-CN" sz="2400"/>
              <a:t> </a:t>
            </a:r>
            <a:r>
              <a:rPr lang="zh-CN" altLang="en-US" sz="2400"/>
              <a:t>，且排序前序列中 </a:t>
            </a:r>
            <a:r>
              <a:rPr lang="en-US" altLang="zh-CN" sz="2400"/>
              <a:t>R</a:t>
            </a:r>
            <a:r>
              <a:rPr lang="en-US" altLang="zh-CN" sz="2400" baseline="-25000">
                <a:solidFill>
                  <a:srgbClr val="FF0000"/>
                </a:solidFill>
              </a:rPr>
              <a:t>i</a:t>
            </a:r>
            <a:r>
              <a:rPr lang="en-US" altLang="zh-CN" sz="2400"/>
              <a:t> </a:t>
            </a:r>
            <a:r>
              <a:rPr lang="zh-CN" altLang="en-US" sz="2400"/>
              <a:t>领先于 </a:t>
            </a:r>
            <a:r>
              <a:rPr lang="en-US" altLang="zh-CN" sz="2400"/>
              <a:t>R</a:t>
            </a:r>
            <a:r>
              <a:rPr lang="en-US" altLang="zh-CN" sz="2400" baseline="-25000">
                <a:solidFill>
                  <a:srgbClr val="FF0000"/>
                </a:solidFill>
              </a:rPr>
              <a:t>j</a:t>
            </a:r>
            <a:r>
              <a:rPr lang="en-US" altLang="zh-CN" sz="2400"/>
              <a:t> </a:t>
            </a:r>
            <a:r>
              <a:rPr lang="zh-CN" altLang="en-US" sz="2400"/>
              <a:t>；</a:t>
            </a:r>
          </a:p>
        </p:txBody>
      </p:sp>
      <p:sp>
        <p:nvSpPr>
          <p:cNvPr id="36868" name="Text Box 4"/>
          <p:cNvSpPr txBox="1">
            <a:spLocks noChangeArrowheads="1"/>
          </p:cNvSpPr>
          <p:nvPr/>
        </p:nvSpPr>
        <p:spPr bwMode="auto">
          <a:xfrm>
            <a:off x="755576" y="1923256"/>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若在排序后的序列中 </a:t>
            </a:r>
            <a:r>
              <a:rPr lang="en-US" altLang="zh-CN" sz="2400" dirty="0" err="1"/>
              <a:t>R</a:t>
            </a:r>
            <a:r>
              <a:rPr lang="en-US" altLang="zh-CN" sz="2400" baseline="-25000" dirty="0" err="1">
                <a:solidFill>
                  <a:srgbClr val="FF0000"/>
                </a:solidFill>
              </a:rPr>
              <a:t>i</a:t>
            </a:r>
            <a:r>
              <a:rPr lang="en-US" altLang="zh-CN" sz="2400" dirty="0"/>
              <a:t> </a:t>
            </a:r>
            <a:r>
              <a:rPr lang="zh-CN" altLang="en-US" sz="2400" dirty="0"/>
              <a:t>仍领先于 </a:t>
            </a:r>
            <a:r>
              <a:rPr lang="en-US" altLang="zh-CN" sz="2400" dirty="0" err="1"/>
              <a:t>R</a:t>
            </a:r>
            <a:r>
              <a:rPr lang="en-US" altLang="zh-CN" sz="2400" baseline="-25000" dirty="0" err="1">
                <a:solidFill>
                  <a:srgbClr val="FF0000"/>
                </a:solidFill>
              </a:rPr>
              <a:t>j</a:t>
            </a:r>
            <a:r>
              <a:rPr lang="en-US" altLang="zh-CN" sz="2400" dirty="0"/>
              <a:t> </a:t>
            </a:r>
            <a:r>
              <a:rPr lang="zh-CN" altLang="en-US" sz="2400" dirty="0"/>
              <a:t>，则称排序方法是</a:t>
            </a:r>
            <a:r>
              <a:rPr lang="zh-CN" altLang="en-US" sz="2400" dirty="0">
                <a:solidFill>
                  <a:srgbClr val="FF0000"/>
                </a:solidFill>
              </a:rPr>
              <a:t>稳定的</a:t>
            </a:r>
            <a:r>
              <a:rPr lang="zh-CN" altLang="en-US" sz="2400" dirty="0"/>
              <a:t>。</a:t>
            </a:r>
          </a:p>
        </p:txBody>
      </p:sp>
      <p:sp>
        <p:nvSpPr>
          <p:cNvPr id="36869" name="Text Box 5"/>
          <p:cNvSpPr txBox="1">
            <a:spLocks noChangeArrowheads="1"/>
          </p:cNvSpPr>
          <p:nvPr/>
        </p:nvSpPr>
        <p:spPr bwMode="auto">
          <a:xfrm>
            <a:off x="755576" y="2929731"/>
            <a:ext cx="762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若在排序后的序列中 </a:t>
            </a:r>
            <a:r>
              <a:rPr lang="en-US" altLang="zh-CN" sz="2400" dirty="0" err="1"/>
              <a:t>R</a:t>
            </a:r>
            <a:r>
              <a:rPr lang="en-US" altLang="zh-CN" sz="2400" baseline="-25000" dirty="0" err="1">
                <a:solidFill>
                  <a:srgbClr val="FF0000"/>
                </a:solidFill>
              </a:rPr>
              <a:t>j</a:t>
            </a:r>
            <a:r>
              <a:rPr lang="en-US" altLang="zh-CN" sz="2400" dirty="0"/>
              <a:t> </a:t>
            </a:r>
            <a:r>
              <a:rPr lang="zh-CN" altLang="en-US" sz="2400" dirty="0"/>
              <a:t>领先于 </a:t>
            </a:r>
            <a:r>
              <a:rPr lang="en-US" altLang="zh-CN" sz="2400" dirty="0" err="1"/>
              <a:t>R</a:t>
            </a:r>
            <a:r>
              <a:rPr lang="en-US" altLang="zh-CN" sz="2400" baseline="-25000" dirty="0" err="1">
                <a:solidFill>
                  <a:srgbClr val="FF0000"/>
                </a:solidFill>
              </a:rPr>
              <a:t>i</a:t>
            </a:r>
            <a:r>
              <a:rPr lang="en-US" altLang="zh-CN" sz="2400" dirty="0"/>
              <a:t> </a:t>
            </a:r>
            <a:r>
              <a:rPr lang="zh-CN" altLang="en-US" sz="2400" dirty="0"/>
              <a:t>，则称排序方法是</a:t>
            </a:r>
            <a:r>
              <a:rPr lang="zh-CN" altLang="en-US" sz="2400" dirty="0">
                <a:solidFill>
                  <a:srgbClr val="FF0000"/>
                </a:solidFill>
              </a:rPr>
              <a:t>不稳定的</a:t>
            </a:r>
            <a:r>
              <a:rPr lang="zh-CN" altLang="en-US" sz="2400" dirty="0"/>
              <a:t>。</a:t>
            </a:r>
          </a:p>
        </p:txBody>
      </p:sp>
      <p:sp>
        <p:nvSpPr>
          <p:cNvPr id="36870" name="Text Box 6"/>
          <p:cNvSpPr txBox="1">
            <a:spLocks noChangeArrowheads="1"/>
          </p:cNvSpPr>
          <p:nvPr/>
        </p:nvSpPr>
        <p:spPr bwMode="auto">
          <a:xfrm>
            <a:off x="1136576" y="4056856"/>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例，序列    </a:t>
            </a:r>
            <a:r>
              <a:rPr lang="en-US" altLang="zh-CN" sz="2400"/>
              <a:t>3     15      </a:t>
            </a:r>
            <a:r>
              <a:rPr lang="en-US" altLang="zh-CN" sz="2400">
                <a:solidFill>
                  <a:schemeClr val="tx2"/>
                </a:solidFill>
              </a:rPr>
              <a:t>8</a:t>
            </a:r>
            <a:r>
              <a:rPr lang="en-US" altLang="zh-CN" sz="2400"/>
              <a:t>      </a:t>
            </a:r>
            <a:r>
              <a:rPr lang="en-US" altLang="zh-CN" sz="2400">
                <a:solidFill>
                  <a:srgbClr val="FF0000"/>
                </a:solidFill>
              </a:rPr>
              <a:t>8</a:t>
            </a:r>
            <a:r>
              <a:rPr lang="en-US" altLang="zh-CN" sz="2400"/>
              <a:t>      6      9</a:t>
            </a:r>
          </a:p>
        </p:txBody>
      </p:sp>
      <p:sp>
        <p:nvSpPr>
          <p:cNvPr id="36871" name="Text Box 7"/>
          <p:cNvSpPr txBox="1">
            <a:spLocks noChangeArrowheads="1"/>
          </p:cNvSpPr>
          <p:nvPr/>
        </p:nvSpPr>
        <p:spPr bwMode="auto">
          <a:xfrm>
            <a:off x="831776" y="4742656"/>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若排序后得    </a:t>
            </a:r>
            <a:r>
              <a:rPr lang="en-US" altLang="zh-CN" sz="2400"/>
              <a:t>3      6       </a:t>
            </a:r>
            <a:r>
              <a:rPr lang="en-US" altLang="zh-CN" sz="2400">
                <a:solidFill>
                  <a:schemeClr val="tx2"/>
                </a:solidFill>
              </a:rPr>
              <a:t>8</a:t>
            </a:r>
            <a:r>
              <a:rPr lang="en-US" altLang="zh-CN" sz="2400"/>
              <a:t>      </a:t>
            </a:r>
            <a:r>
              <a:rPr lang="en-US" altLang="zh-CN" sz="2400">
                <a:solidFill>
                  <a:srgbClr val="FF0000"/>
                </a:solidFill>
              </a:rPr>
              <a:t>8</a:t>
            </a:r>
            <a:r>
              <a:rPr lang="en-US" altLang="zh-CN" sz="2400"/>
              <a:t>      9     15</a:t>
            </a:r>
          </a:p>
        </p:txBody>
      </p:sp>
      <p:sp>
        <p:nvSpPr>
          <p:cNvPr id="36872" name="Text Box 8"/>
          <p:cNvSpPr txBox="1">
            <a:spLocks noChangeArrowheads="1"/>
          </p:cNvSpPr>
          <p:nvPr/>
        </p:nvSpPr>
        <p:spPr bwMode="auto">
          <a:xfrm>
            <a:off x="6622976" y="4742656"/>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稳定的</a:t>
            </a:r>
          </a:p>
        </p:txBody>
      </p:sp>
      <p:sp>
        <p:nvSpPr>
          <p:cNvPr id="36873" name="Text Box 9"/>
          <p:cNvSpPr txBox="1">
            <a:spLocks noChangeArrowheads="1"/>
          </p:cNvSpPr>
          <p:nvPr/>
        </p:nvSpPr>
        <p:spPr bwMode="auto">
          <a:xfrm>
            <a:off x="831776" y="5276056"/>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若排序后得    </a:t>
            </a:r>
            <a:r>
              <a:rPr lang="en-US" altLang="zh-CN" sz="2400"/>
              <a:t>3      6       </a:t>
            </a:r>
            <a:r>
              <a:rPr lang="en-US" altLang="zh-CN" sz="2400">
                <a:solidFill>
                  <a:srgbClr val="FF0000"/>
                </a:solidFill>
              </a:rPr>
              <a:t>8</a:t>
            </a:r>
            <a:r>
              <a:rPr lang="en-US" altLang="zh-CN" sz="2400"/>
              <a:t>      </a:t>
            </a:r>
            <a:r>
              <a:rPr lang="en-US" altLang="zh-CN" sz="2400">
                <a:solidFill>
                  <a:schemeClr val="tx2"/>
                </a:solidFill>
              </a:rPr>
              <a:t>8</a:t>
            </a:r>
            <a:r>
              <a:rPr lang="en-US" altLang="zh-CN" sz="2400"/>
              <a:t>      9     15</a:t>
            </a:r>
          </a:p>
        </p:txBody>
      </p:sp>
      <p:sp>
        <p:nvSpPr>
          <p:cNvPr id="36874" name="Text Box 10"/>
          <p:cNvSpPr txBox="1">
            <a:spLocks noChangeArrowheads="1"/>
          </p:cNvSpPr>
          <p:nvPr/>
        </p:nvSpPr>
        <p:spPr bwMode="auto">
          <a:xfrm>
            <a:off x="6622976" y="527605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不稳定的</a:t>
            </a:r>
          </a:p>
        </p:txBody>
      </p:sp>
      <p:sp>
        <p:nvSpPr>
          <p:cNvPr id="36875" name="Rectangle 11"/>
          <p:cNvSpPr>
            <a:spLocks noGrp="1" noChangeArrowheads="1"/>
          </p:cNvSpPr>
          <p:nvPr>
            <p:ph type="title" idx="4294967295"/>
          </p:nvPr>
        </p:nvSpPr>
        <p:spPr bwMode="auto">
          <a:xfrm>
            <a:off x="762000" y="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solidFill>
                  <a:srgbClr val="FF0000"/>
                </a:solidFill>
                <a:effectLst/>
              </a:rPr>
              <a:t>稳定排序与不稳定排序</a:t>
            </a:r>
          </a:p>
        </p:txBody>
      </p:sp>
      <p:sp>
        <p:nvSpPr>
          <p:cNvPr id="2" name="矩形 1"/>
          <p:cNvSpPr/>
          <p:nvPr/>
        </p:nvSpPr>
        <p:spPr>
          <a:xfrm>
            <a:off x="743794" y="5961474"/>
            <a:ext cx="7631782" cy="707886"/>
          </a:xfrm>
          <a:prstGeom prst="rect">
            <a:avLst/>
          </a:prstGeom>
        </p:spPr>
        <p:txBody>
          <a:bodyPr wrap="square">
            <a:spAutoFit/>
          </a:bodyPr>
          <a:lstStyle/>
          <a:p>
            <a:r>
              <a:rPr lang="zh-CN" altLang="zh-CN" dirty="0"/>
              <a:t>通俗地讲就是能保证排序前</a:t>
            </a:r>
            <a:r>
              <a:rPr lang="en-US" altLang="zh-CN" dirty="0"/>
              <a:t>2</a:t>
            </a:r>
            <a:r>
              <a:rPr lang="zh-CN" altLang="zh-CN" dirty="0"/>
              <a:t>个相等的数其在序列的前后位置顺序和排序后它们两个的前后位置顺序相同。</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 calcmode="lin" valueType="num">
                                      <p:cBhvr additive="base">
                                        <p:cTn id="7" dur="500" fill="hold"/>
                                        <p:tgtEl>
                                          <p:spTgt spid="36867"/>
                                        </p:tgtEl>
                                        <p:attrNameLst>
                                          <p:attrName>ppt_x</p:attrName>
                                        </p:attrNameLst>
                                      </p:cBhvr>
                                      <p:tavLst>
                                        <p:tav tm="0">
                                          <p:val>
                                            <p:strVal val="0-#ppt_w/2"/>
                                          </p:val>
                                        </p:tav>
                                        <p:tav tm="100000">
                                          <p:val>
                                            <p:strVal val="#ppt_x"/>
                                          </p:val>
                                        </p:tav>
                                      </p:tavLst>
                                    </p:anim>
                                    <p:anim calcmode="lin" valueType="num">
                                      <p:cBhvr additive="base">
                                        <p:cTn id="8" dur="500" fill="hold"/>
                                        <p:tgtEl>
                                          <p:spTgt spid="368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8"/>
                                        </p:tgtEl>
                                        <p:attrNameLst>
                                          <p:attrName>style.visibility</p:attrName>
                                        </p:attrNameLst>
                                      </p:cBhvr>
                                      <p:to>
                                        <p:strVal val="visible"/>
                                      </p:to>
                                    </p:set>
                                    <p:anim calcmode="lin" valueType="num">
                                      <p:cBhvr additive="base">
                                        <p:cTn id="13" dur="500" fill="hold"/>
                                        <p:tgtEl>
                                          <p:spTgt spid="36868"/>
                                        </p:tgtEl>
                                        <p:attrNameLst>
                                          <p:attrName>ppt_x</p:attrName>
                                        </p:attrNameLst>
                                      </p:cBhvr>
                                      <p:tavLst>
                                        <p:tav tm="0">
                                          <p:val>
                                            <p:strVal val="0-#ppt_w/2"/>
                                          </p:val>
                                        </p:tav>
                                        <p:tav tm="100000">
                                          <p:val>
                                            <p:strVal val="#ppt_x"/>
                                          </p:val>
                                        </p:tav>
                                      </p:tavLst>
                                    </p:anim>
                                    <p:anim calcmode="lin" valueType="num">
                                      <p:cBhvr additive="base">
                                        <p:cTn id="14" dur="500" fill="hold"/>
                                        <p:tgtEl>
                                          <p:spTgt spid="368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9"/>
                                        </p:tgtEl>
                                        <p:attrNameLst>
                                          <p:attrName>style.visibility</p:attrName>
                                        </p:attrNameLst>
                                      </p:cBhvr>
                                      <p:to>
                                        <p:strVal val="visible"/>
                                      </p:to>
                                    </p:set>
                                    <p:anim calcmode="lin" valueType="num">
                                      <p:cBhvr additive="base">
                                        <p:cTn id="19" dur="500" fill="hold"/>
                                        <p:tgtEl>
                                          <p:spTgt spid="36869"/>
                                        </p:tgtEl>
                                        <p:attrNameLst>
                                          <p:attrName>ppt_x</p:attrName>
                                        </p:attrNameLst>
                                      </p:cBhvr>
                                      <p:tavLst>
                                        <p:tav tm="0">
                                          <p:val>
                                            <p:strVal val="0-#ppt_w/2"/>
                                          </p:val>
                                        </p:tav>
                                        <p:tav tm="100000">
                                          <p:val>
                                            <p:strVal val="#ppt_x"/>
                                          </p:val>
                                        </p:tav>
                                      </p:tavLst>
                                    </p:anim>
                                    <p:anim calcmode="lin" valueType="num">
                                      <p:cBhvr additive="base">
                                        <p:cTn id="20" dur="500" fill="hold"/>
                                        <p:tgtEl>
                                          <p:spTgt spid="3686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70"/>
                                        </p:tgtEl>
                                        <p:attrNameLst>
                                          <p:attrName>style.visibility</p:attrName>
                                        </p:attrNameLst>
                                      </p:cBhvr>
                                      <p:to>
                                        <p:strVal val="visible"/>
                                      </p:to>
                                    </p:set>
                                    <p:anim calcmode="lin" valueType="num">
                                      <p:cBhvr additive="base">
                                        <p:cTn id="25" dur="500" fill="hold"/>
                                        <p:tgtEl>
                                          <p:spTgt spid="36870"/>
                                        </p:tgtEl>
                                        <p:attrNameLst>
                                          <p:attrName>ppt_x</p:attrName>
                                        </p:attrNameLst>
                                      </p:cBhvr>
                                      <p:tavLst>
                                        <p:tav tm="0">
                                          <p:val>
                                            <p:strVal val="0-#ppt_w/2"/>
                                          </p:val>
                                        </p:tav>
                                        <p:tav tm="100000">
                                          <p:val>
                                            <p:strVal val="#ppt_x"/>
                                          </p:val>
                                        </p:tav>
                                      </p:tavLst>
                                    </p:anim>
                                    <p:anim calcmode="lin" valueType="num">
                                      <p:cBhvr additive="base">
                                        <p:cTn id="26"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871"/>
                                        </p:tgtEl>
                                        <p:attrNameLst>
                                          <p:attrName>style.visibility</p:attrName>
                                        </p:attrNameLst>
                                      </p:cBhvr>
                                      <p:to>
                                        <p:strVal val="visible"/>
                                      </p:to>
                                    </p:set>
                                    <p:anim calcmode="lin" valueType="num">
                                      <p:cBhvr additive="base">
                                        <p:cTn id="31" dur="500" fill="hold"/>
                                        <p:tgtEl>
                                          <p:spTgt spid="36871"/>
                                        </p:tgtEl>
                                        <p:attrNameLst>
                                          <p:attrName>ppt_x</p:attrName>
                                        </p:attrNameLst>
                                      </p:cBhvr>
                                      <p:tavLst>
                                        <p:tav tm="0">
                                          <p:val>
                                            <p:strVal val="0-#ppt_w/2"/>
                                          </p:val>
                                        </p:tav>
                                        <p:tav tm="100000">
                                          <p:val>
                                            <p:strVal val="#ppt_x"/>
                                          </p:val>
                                        </p:tav>
                                      </p:tavLst>
                                    </p:anim>
                                    <p:anim calcmode="lin" valueType="num">
                                      <p:cBhvr additive="base">
                                        <p:cTn id="32" dur="500" fill="hold"/>
                                        <p:tgtEl>
                                          <p:spTgt spid="3687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368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6873"/>
                                        </p:tgtEl>
                                        <p:attrNameLst>
                                          <p:attrName>style.visibility</p:attrName>
                                        </p:attrNameLst>
                                      </p:cBhvr>
                                      <p:to>
                                        <p:strVal val="visible"/>
                                      </p:to>
                                    </p:set>
                                    <p:anim calcmode="lin" valueType="num">
                                      <p:cBhvr additive="base">
                                        <p:cTn id="41" dur="500" fill="hold"/>
                                        <p:tgtEl>
                                          <p:spTgt spid="36873"/>
                                        </p:tgtEl>
                                        <p:attrNameLst>
                                          <p:attrName>ppt_x</p:attrName>
                                        </p:attrNameLst>
                                      </p:cBhvr>
                                      <p:tavLst>
                                        <p:tav tm="0">
                                          <p:val>
                                            <p:strVal val="0-#ppt_w/2"/>
                                          </p:val>
                                        </p:tav>
                                        <p:tav tm="100000">
                                          <p:val>
                                            <p:strVal val="#ppt_x"/>
                                          </p:val>
                                        </p:tav>
                                      </p:tavLst>
                                    </p:anim>
                                    <p:anim calcmode="lin" valueType="num">
                                      <p:cBhvr additive="base">
                                        <p:cTn id="42" dur="500" fill="hold"/>
                                        <p:tgtEl>
                                          <p:spTgt spid="3687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6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ldLvl="0" animBg="1" autoUpdateAnimBg="0"/>
      <p:bldP spid="36868" grpId="0" bldLvl="0" animBg="1" autoUpdateAnimBg="0"/>
      <p:bldP spid="36869" grpId="0" bldLvl="0" animBg="1" autoUpdateAnimBg="0"/>
      <p:bldP spid="36870" grpId="0" bldLvl="0" animBg="1" autoUpdateAnimBg="0"/>
      <p:bldP spid="36871" grpId="0" bldLvl="0" animBg="1" autoUpdateAnimBg="0"/>
      <p:bldP spid="36872" grpId="0" bldLvl="0" animBg="1" autoUpdateAnimBg="0"/>
      <p:bldP spid="36873" grpId="0" bldLvl="0" animBg="1" autoUpdateAnimBg="0"/>
      <p:bldP spid="36874" grpId="0" bldLvl="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692150"/>
            <a:ext cx="7848600" cy="365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611560" y="1897806"/>
            <a:ext cx="8064896"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sz="2400" dirty="0">
                <a:solidFill>
                  <a:srgbClr val="FF0000"/>
                </a:solidFill>
              </a:rPr>
              <a:t>内部排序</a:t>
            </a:r>
            <a:r>
              <a:rPr lang="en-US" altLang="zh-CN" sz="2400" dirty="0">
                <a:solidFill>
                  <a:srgbClr val="FF0000"/>
                </a:solidFill>
              </a:rPr>
              <a:t>:</a:t>
            </a:r>
            <a:r>
              <a:rPr lang="en-US" altLang="zh-CN" sz="2400" dirty="0"/>
              <a:t> </a:t>
            </a:r>
            <a:r>
              <a:rPr lang="zh-CN" altLang="en-US" sz="2400" dirty="0"/>
              <a:t>指的是待排序记录存放在计算机</a:t>
            </a:r>
            <a:r>
              <a:rPr lang="zh-CN" altLang="en-US" sz="2400" dirty="0">
                <a:solidFill>
                  <a:srgbClr val="FF0000"/>
                </a:solidFill>
              </a:rPr>
              <a:t>随机存储器</a:t>
            </a:r>
            <a:r>
              <a:rPr lang="zh-CN" altLang="en-US" sz="2400" dirty="0"/>
              <a:t>中进行的排序过程。</a:t>
            </a:r>
          </a:p>
        </p:txBody>
      </p:sp>
      <p:sp>
        <p:nvSpPr>
          <p:cNvPr id="37892" name="Text Box 4"/>
          <p:cNvSpPr txBox="1">
            <a:spLocks noChangeArrowheads="1"/>
          </p:cNvSpPr>
          <p:nvPr/>
        </p:nvSpPr>
        <p:spPr bwMode="auto">
          <a:xfrm>
            <a:off x="611560" y="3209081"/>
            <a:ext cx="8064896"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sz="2400" dirty="0">
                <a:solidFill>
                  <a:srgbClr val="FF0000"/>
                </a:solidFill>
              </a:rPr>
              <a:t>外部排序</a:t>
            </a:r>
            <a:r>
              <a:rPr lang="en-US" altLang="zh-CN" sz="2400" dirty="0">
                <a:solidFill>
                  <a:srgbClr val="FF0000"/>
                </a:solidFill>
              </a:rPr>
              <a:t>:</a:t>
            </a:r>
            <a:r>
              <a:rPr lang="en-US" altLang="zh-CN" sz="2400" dirty="0"/>
              <a:t> </a:t>
            </a:r>
            <a:r>
              <a:rPr lang="zh-CN" altLang="en-US" sz="2400" dirty="0"/>
              <a:t>指的是待排序记录的数量很大，以致内存一次不能容纳全部记录，在排序过程中尚需对</a:t>
            </a:r>
            <a:r>
              <a:rPr lang="zh-CN" altLang="en-US" sz="2400" dirty="0">
                <a:solidFill>
                  <a:srgbClr val="FF0000"/>
                </a:solidFill>
              </a:rPr>
              <a:t>外存</a:t>
            </a:r>
            <a:r>
              <a:rPr lang="zh-CN" altLang="en-US" sz="2400" dirty="0"/>
              <a:t>进行访问的排序过程。</a:t>
            </a:r>
          </a:p>
        </p:txBody>
      </p:sp>
      <p:sp>
        <p:nvSpPr>
          <p:cNvPr id="37893" name="Rectangle 5"/>
          <p:cNvSpPr>
            <a:spLocks noGrp="1" noChangeArrowheads="1"/>
          </p:cNvSpPr>
          <p:nvPr>
            <p:ph type="title" idx="4294967295"/>
          </p:nvPr>
        </p:nvSpPr>
        <p:spPr bwMode="auto">
          <a:xfrm>
            <a:off x="609600" y="2286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solidFill>
                  <a:srgbClr val="FF0000"/>
                </a:solidFill>
                <a:effectLst/>
              </a:rPr>
              <a:t>内部排序与外部排序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additive="base">
                                        <p:cTn id="7" dur="500" fill="hold"/>
                                        <p:tgtEl>
                                          <p:spTgt spid="37891"/>
                                        </p:tgtEl>
                                        <p:attrNameLst>
                                          <p:attrName>ppt_x</p:attrName>
                                        </p:attrNameLst>
                                      </p:cBhvr>
                                      <p:tavLst>
                                        <p:tav tm="0">
                                          <p:val>
                                            <p:strVal val="0-#ppt_w/2"/>
                                          </p:val>
                                        </p:tav>
                                        <p:tav tm="100000">
                                          <p:val>
                                            <p:strVal val="#ppt_x"/>
                                          </p:val>
                                        </p:tav>
                                      </p:tavLst>
                                    </p:anim>
                                    <p:anim calcmode="lin" valueType="num">
                                      <p:cBhvr additive="base">
                                        <p:cTn id="8" dur="500" fill="hold"/>
                                        <p:tgtEl>
                                          <p:spTgt spid="3789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2"/>
                                        </p:tgtEl>
                                        <p:attrNameLst>
                                          <p:attrName>style.visibility</p:attrName>
                                        </p:attrNameLst>
                                      </p:cBhvr>
                                      <p:to>
                                        <p:strVal val="visible"/>
                                      </p:to>
                                    </p:set>
                                    <p:anim calcmode="lin" valueType="num">
                                      <p:cBhvr additive="base">
                                        <p:cTn id="13" dur="500" fill="hold"/>
                                        <p:tgtEl>
                                          <p:spTgt spid="37892"/>
                                        </p:tgtEl>
                                        <p:attrNameLst>
                                          <p:attrName>ppt_x</p:attrName>
                                        </p:attrNameLst>
                                      </p:cBhvr>
                                      <p:tavLst>
                                        <p:tav tm="0">
                                          <p:val>
                                            <p:strVal val="0-#ppt_w/2"/>
                                          </p:val>
                                        </p:tav>
                                        <p:tav tm="100000">
                                          <p:val>
                                            <p:strVal val="#ppt_x"/>
                                          </p:val>
                                        </p:tav>
                                      </p:tavLst>
                                    </p:anim>
                                    <p:anim calcmode="lin" valueType="num">
                                      <p:cBhvr additive="base">
                                        <p:cTn id="14" dur="500" fill="hold"/>
                                        <p:tgtEl>
                                          <p:spTgt spid="378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ldLvl="0" animBg="1" autoUpdateAnimBg="0"/>
      <p:bldP spid="37892" grpId="0" bldLvl="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zh-CN" altLang="en-US" b="1" dirty="0">
                <a:solidFill>
                  <a:srgbClr val="FF0000"/>
                </a:solidFill>
                <a:effectLst/>
              </a:rPr>
              <a:t>排序的时间复杂性</a:t>
            </a:r>
          </a:p>
        </p:txBody>
      </p:sp>
      <p:sp>
        <p:nvSpPr>
          <p:cNvPr id="137220" name="Text Box 4"/>
          <p:cNvSpPr txBox="1">
            <a:spLocks noChangeArrowheads="1"/>
          </p:cNvSpPr>
          <p:nvPr/>
        </p:nvSpPr>
        <p:spPr bwMode="auto">
          <a:xfrm>
            <a:off x="395536" y="1587564"/>
            <a:ext cx="842493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400" dirty="0"/>
              <a:t>排序过程主要是对记录的排序码进行</a:t>
            </a:r>
            <a:r>
              <a:rPr lang="zh-CN" altLang="en-US" sz="2400" dirty="0">
                <a:solidFill>
                  <a:srgbClr val="FF0000"/>
                </a:solidFill>
              </a:rPr>
              <a:t>比较和记录的移动</a:t>
            </a:r>
            <a:r>
              <a:rPr lang="zh-CN" altLang="en-US" sz="2400" dirty="0"/>
              <a:t>过程。</a:t>
            </a:r>
            <a:endParaRPr lang="en-US" altLang="zh-CN" sz="2400" dirty="0"/>
          </a:p>
          <a:p>
            <a:pPr algn="just">
              <a:spcBef>
                <a:spcPct val="50000"/>
              </a:spcBef>
            </a:pPr>
            <a:r>
              <a:rPr lang="zh-CN" altLang="en-US" sz="2400" dirty="0"/>
              <a:t>因此排序的时间复杂性以算法执行中的数据</a:t>
            </a:r>
            <a:r>
              <a:rPr lang="zh-CN" altLang="en-US" sz="2400" u="sng" dirty="0">
                <a:solidFill>
                  <a:srgbClr val="FF0000"/>
                </a:solidFill>
              </a:rPr>
              <a:t>比较次数</a:t>
            </a:r>
            <a:r>
              <a:rPr lang="zh-CN" altLang="en-US" sz="2400" dirty="0"/>
              <a:t>及</a:t>
            </a:r>
            <a:r>
              <a:rPr lang="zh-CN" altLang="en-US" sz="2400" u="sng" dirty="0">
                <a:solidFill>
                  <a:srgbClr val="FF0000"/>
                </a:solidFill>
              </a:rPr>
              <a:t>数据移动次数</a:t>
            </a:r>
            <a:r>
              <a:rPr lang="zh-CN" altLang="en-US" sz="2400" dirty="0"/>
              <a:t>来衡量。</a:t>
            </a:r>
            <a:endParaRPr lang="en-US" altLang="zh-CN" sz="2400" dirty="0"/>
          </a:p>
          <a:p>
            <a:pPr algn="just">
              <a:spcBef>
                <a:spcPct val="50000"/>
              </a:spcBef>
            </a:pPr>
            <a:r>
              <a:rPr lang="zh-CN" altLang="en-US" sz="2400" dirty="0"/>
              <a:t>当一种排序方法使排序过程在最坏或平均情况下所进行的比较和移动次数越少，则认为该方法的时间复杂性就越好。</a:t>
            </a:r>
            <a:endParaRPr lang="en-US" altLang="zh-CN" sz="2400" dirty="0"/>
          </a:p>
          <a:p>
            <a:pPr algn="just">
              <a:spcBef>
                <a:spcPct val="50000"/>
              </a:spcBef>
            </a:pPr>
            <a:r>
              <a:rPr lang="zh-CN" altLang="en-US" sz="2400" dirty="0"/>
              <a:t>分析一种排序方法，不仅要分析它的</a:t>
            </a:r>
            <a:r>
              <a:rPr lang="zh-CN" altLang="en-US" sz="2400" u="sng" dirty="0">
                <a:solidFill>
                  <a:srgbClr val="FF0000"/>
                </a:solidFill>
              </a:rPr>
              <a:t>时间复杂性</a:t>
            </a:r>
            <a:r>
              <a:rPr lang="zh-CN" altLang="en-US" sz="2400" dirty="0"/>
              <a:t>，而且要分析它的</a:t>
            </a:r>
            <a:r>
              <a:rPr lang="zh-CN" altLang="en-US" sz="2400" u="sng" dirty="0">
                <a:solidFill>
                  <a:srgbClr val="FF0000"/>
                </a:solidFill>
              </a:rPr>
              <a:t>空间复杂性</a:t>
            </a:r>
            <a:r>
              <a:rPr lang="zh-CN" altLang="en-US" sz="2400" dirty="0"/>
              <a:t>、</a:t>
            </a:r>
            <a:r>
              <a:rPr lang="zh-CN" altLang="en-US" sz="2400" u="sng" dirty="0">
                <a:solidFill>
                  <a:srgbClr val="FF0000"/>
                </a:solidFill>
              </a:rPr>
              <a:t>稳定性</a:t>
            </a:r>
            <a:r>
              <a:rPr lang="zh-CN" altLang="en-US" sz="2400" dirty="0"/>
              <a:t>和</a:t>
            </a:r>
            <a:r>
              <a:rPr lang="zh-CN" altLang="en-US" sz="2400" u="sng" dirty="0">
                <a:solidFill>
                  <a:srgbClr val="FF0000"/>
                </a:solidFill>
              </a:rPr>
              <a:t>简单性</a:t>
            </a:r>
            <a:r>
              <a:rPr lang="zh-CN" altLang="en-US" sz="2400" dirty="0"/>
              <a:t>等。</a:t>
            </a:r>
          </a:p>
          <a:p>
            <a:pPr>
              <a:spcBef>
                <a:spcPct val="50000"/>
              </a:spcBef>
            </a:pPr>
            <a:endParaRPr lang="en-US" altLang="zh-CN" sz="2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137220"/>
                                        </p:tgtEl>
                                        <p:attrNameLst>
                                          <p:attrName>style.visibility</p:attrName>
                                        </p:attrNameLst>
                                      </p:cBhvr>
                                      <p:to>
                                        <p:strVal val="visible"/>
                                      </p:to>
                                    </p:set>
                                    <p:animEffect transition="in" filter="dissolve">
                                      <p:cBhvr>
                                        <p:cTn id="7" dur="500"/>
                                        <p:tgtEl>
                                          <p:spTgt spid="13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bldLvl="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1143000" y="132204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按照排序过程中所依据的原则的不同可以分类为</a:t>
            </a:r>
            <a:r>
              <a:rPr lang="en-US" altLang="zh-CN" sz="2400"/>
              <a:t>:</a:t>
            </a:r>
          </a:p>
        </p:txBody>
      </p:sp>
      <p:sp>
        <p:nvSpPr>
          <p:cNvPr id="38916" name="Text Box 4"/>
          <p:cNvSpPr txBox="1">
            <a:spLocks noChangeArrowheads="1"/>
          </p:cNvSpPr>
          <p:nvPr/>
        </p:nvSpPr>
        <p:spPr bwMode="auto">
          <a:xfrm>
            <a:off x="2209800" y="208404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0000"/>
              </a:buClr>
              <a:buFont typeface="Wingdings" pitchFamily="2" charset="2"/>
              <a:buChar char="Ø"/>
            </a:pPr>
            <a:r>
              <a:rPr lang="en-US" altLang="zh-CN" sz="2400"/>
              <a:t>   </a:t>
            </a:r>
            <a:r>
              <a:rPr lang="zh-CN" altLang="en-US" sz="2400"/>
              <a:t>插入排序</a:t>
            </a:r>
          </a:p>
        </p:txBody>
      </p:sp>
      <p:sp>
        <p:nvSpPr>
          <p:cNvPr id="38917" name="Text Box 5"/>
          <p:cNvSpPr txBox="1">
            <a:spLocks noChangeArrowheads="1"/>
          </p:cNvSpPr>
          <p:nvPr/>
        </p:nvSpPr>
        <p:spPr bwMode="auto">
          <a:xfrm>
            <a:off x="2209800" y="269364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0000"/>
              </a:buClr>
              <a:buFont typeface="Wingdings" pitchFamily="2" charset="2"/>
              <a:buChar char="Ø"/>
            </a:pPr>
            <a:r>
              <a:rPr lang="en-US" altLang="zh-CN" sz="2400" dirty="0"/>
              <a:t>   </a:t>
            </a:r>
            <a:r>
              <a:rPr lang="zh-CN" altLang="en-US" sz="2400" dirty="0">
                <a:sym typeface="+mn-ea"/>
              </a:rPr>
              <a:t>合并排序</a:t>
            </a:r>
            <a:endParaRPr lang="en-US" altLang="zh-CN" sz="2400" dirty="0"/>
          </a:p>
        </p:txBody>
      </p:sp>
      <p:sp>
        <p:nvSpPr>
          <p:cNvPr id="38918" name="Text Box 6"/>
          <p:cNvSpPr txBox="1">
            <a:spLocks noChangeArrowheads="1"/>
          </p:cNvSpPr>
          <p:nvPr/>
        </p:nvSpPr>
        <p:spPr bwMode="auto">
          <a:xfrm>
            <a:off x="2209800" y="330324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0000"/>
              </a:buClr>
              <a:buFont typeface="Wingdings" pitchFamily="2" charset="2"/>
              <a:buChar char="Ø"/>
            </a:pPr>
            <a:r>
              <a:rPr lang="en-US" altLang="zh-CN" sz="2400"/>
              <a:t>   </a:t>
            </a:r>
            <a:r>
              <a:rPr lang="zh-CN" altLang="en-US" sz="2400" dirty="0">
                <a:sym typeface="+mn-ea"/>
              </a:rPr>
              <a:t>快速排序</a:t>
            </a:r>
            <a:endParaRPr lang="zh-CN" altLang="en-US" sz="2400"/>
          </a:p>
        </p:txBody>
      </p:sp>
      <p:sp>
        <p:nvSpPr>
          <p:cNvPr id="38922" name="Rectangle 10"/>
          <p:cNvSpPr>
            <a:spLocks noGrp="1" noChangeArrowheads="1"/>
          </p:cNvSpPr>
          <p:nvPr>
            <p:ph type="title" idx="4294967295"/>
          </p:nvPr>
        </p:nvSpPr>
        <p:spPr bwMode="auto">
          <a:xfrm>
            <a:off x="762000" y="2286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solidFill>
                  <a:srgbClr val="FF0000"/>
                </a:solidFill>
                <a:effectLst/>
              </a:rPr>
              <a:t>内部排序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 calcmode="lin" valueType="num">
                                      <p:cBhvr additive="base">
                                        <p:cTn id="7" dur="500" fill="hold"/>
                                        <p:tgtEl>
                                          <p:spTgt spid="38915"/>
                                        </p:tgtEl>
                                        <p:attrNameLst>
                                          <p:attrName>ppt_x</p:attrName>
                                        </p:attrNameLst>
                                      </p:cBhvr>
                                      <p:tavLst>
                                        <p:tav tm="0">
                                          <p:val>
                                            <p:strVal val="0-#ppt_w/2"/>
                                          </p:val>
                                        </p:tav>
                                        <p:tav tm="100000">
                                          <p:val>
                                            <p:strVal val="#ppt_x"/>
                                          </p:val>
                                        </p:tav>
                                      </p:tavLst>
                                    </p:anim>
                                    <p:anim calcmode="lin" valueType="num">
                                      <p:cBhvr additive="base">
                                        <p:cTn id="8" dur="500" fill="hold"/>
                                        <p:tgtEl>
                                          <p:spTgt spid="389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6"/>
                                        </p:tgtEl>
                                        <p:attrNameLst>
                                          <p:attrName>style.visibility</p:attrName>
                                        </p:attrNameLst>
                                      </p:cBhvr>
                                      <p:to>
                                        <p:strVal val="visible"/>
                                      </p:to>
                                    </p:set>
                                    <p:anim calcmode="lin" valueType="num">
                                      <p:cBhvr additive="base">
                                        <p:cTn id="13" dur="500" fill="hold"/>
                                        <p:tgtEl>
                                          <p:spTgt spid="38916"/>
                                        </p:tgtEl>
                                        <p:attrNameLst>
                                          <p:attrName>ppt_x</p:attrName>
                                        </p:attrNameLst>
                                      </p:cBhvr>
                                      <p:tavLst>
                                        <p:tav tm="0">
                                          <p:val>
                                            <p:strVal val="0-#ppt_w/2"/>
                                          </p:val>
                                        </p:tav>
                                        <p:tav tm="100000">
                                          <p:val>
                                            <p:strVal val="#ppt_x"/>
                                          </p:val>
                                        </p:tav>
                                      </p:tavLst>
                                    </p:anim>
                                    <p:anim calcmode="lin" valueType="num">
                                      <p:cBhvr additive="base">
                                        <p:cTn id="14" dur="500" fill="hold"/>
                                        <p:tgtEl>
                                          <p:spTgt spid="389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anim calcmode="lin" valueType="num">
                                      <p:cBhvr additive="base">
                                        <p:cTn id="19" dur="500" fill="hold"/>
                                        <p:tgtEl>
                                          <p:spTgt spid="38917"/>
                                        </p:tgtEl>
                                        <p:attrNameLst>
                                          <p:attrName>ppt_x</p:attrName>
                                        </p:attrNameLst>
                                      </p:cBhvr>
                                      <p:tavLst>
                                        <p:tav tm="0">
                                          <p:val>
                                            <p:strVal val="0-#ppt_w/2"/>
                                          </p:val>
                                        </p:tav>
                                        <p:tav tm="100000">
                                          <p:val>
                                            <p:strVal val="#ppt_x"/>
                                          </p:val>
                                        </p:tav>
                                      </p:tavLst>
                                    </p:anim>
                                    <p:anim calcmode="lin" valueType="num">
                                      <p:cBhvr additive="base">
                                        <p:cTn id="20" dur="500" fill="hold"/>
                                        <p:tgtEl>
                                          <p:spTgt spid="389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8"/>
                                        </p:tgtEl>
                                        <p:attrNameLst>
                                          <p:attrName>style.visibility</p:attrName>
                                        </p:attrNameLst>
                                      </p:cBhvr>
                                      <p:to>
                                        <p:strVal val="visible"/>
                                      </p:to>
                                    </p:set>
                                    <p:anim calcmode="lin" valueType="num">
                                      <p:cBhvr additive="base">
                                        <p:cTn id="25" dur="500" fill="hold"/>
                                        <p:tgtEl>
                                          <p:spTgt spid="38918"/>
                                        </p:tgtEl>
                                        <p:attrNameLst>
                                          <p:attrName>ppt_x</p:attrName>
                                        </p:attrNameLst>
                                      </p:cBhvr>
                                      <p:tavLst>
                                        <p:tav tm="0">
                                          <p:val>
                                            <p:strVal val="0-#ppt_w/2"/>
                                          </p:val>
                                        </p:tav>
                                        <p:tav tm="100000">
                                          <p:val>
                                            <p:strVal val="#ppt_x"/>
                                          </p:val>
                                        </p:tav>
                                      </p:tavLst>
                                    </p:anim>
                                    <p:anim calcmode="lin" valueType="num">
                                      <p:cBhvr additive="base">
                                        <p:cTn id="26" dur="500" fill="hold"/>
                                        <p:tgtEl>
                                          <p:spTgt spid="389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ldLvl="0" animBg="1" autoUpdateAnimBg="0"/>
      <p:bldP spid="38916" grpId="0" bldLvl="0" animBg="1" autoUpdateAnimBg="0"/>
      <p:bldP spid="38917" grpId="0" bldLvl="0" animBg="1" autoUpdateAnimBg="0"/>
      <p:bldP spid="38918" grpId="0" bldLvl="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899592" y="1524000"/>
            <a:ext cx="76962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dirty="0">
                <a:solidFill>
                  <a:srgbClr val="FF0000"/>
                </a:solidFill>
              </a:rPr>
              <a:t>思想</a:t>
            </a:r>
            <a:r>
              <a:rPr lang="en-US" altLang="zh-CN" sz="2400" dirty="0">
                <a:solidFill>
                  <a:srgbClr val="FF0000"/>
                </a:solidFill>
              </a:rPr>
              <a:t>:   </a:t>
            </a:r>
            <a:r>
              <a:rPr lang="zh-CN" altLang="en-US" sz="2400" dirty="0"/>
              <a:t>利用</a:t>
            </a:r>
            <a:r>
              <a:rPr lang="zh-CN" altLang="en-US" sz="2400" dirty="0">
                <a:solidFill>
                  <a:srgbClr val="990099"/>
                </a:solidFill>
              </a:rPr>
              <a:t>有序表的插入操作</a:t>
            </a:r>
            <a:r>
              <a:rPr lang="zh-CN" altLang="en-US" sz="2400" dirty="0"/>
              <a:t>进行排序</a:t>
            </a:r>
          </a:p>
        </p:txBody>
      </p:sp>
      <p:sp>
        <p:nvSpPr>
          <p:cNvPr id="39941" name="Text Box 5"/>
          <p:cNvSpPr txBox="1">
            <a:spLocks noChangeArrowheads="1"/>
          </p:cNvSpPr>
          <p:nvPr/>
        </p:nvSpPr>
        <p:spPr bwMode="auto">
          <a:xfrm>
            <a:off x="827584" y="2244824"/>
            <a:ext cx="76200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a:solidFill>
                  <a:srgbClr val="FF0000"/>
                </a:solidFill>
              </a:rPr>
              <a:t>有序表的插入</a:t>
            </a:r>
            <a:r>
              <a:rPr lang="en-US" altLang="zh-CN" sz="2400">
                <a:solidFill>
                  <a:srgbClr val="FF0000"/>
                </a:solidFill>
              </a:rPr>
              <a:t>:</a:t>
            </a:r>
            <a:r>
              <a:rPr lang="en-US" altLang="zh-CN" sz="2400"/>
              <a:t>  </a:t>
            </a:r>
            <a:r>
              <a:rPr lang="zh-CN" altLang="en-US" sz="2400"/>
              <a:t>将一个记录插入到已排好序的有序表中，从而得到一个新的有序表。</a:t>
            </a:r>
          </a:p>
        </p:txBody>
      </p:sp>
      <p:sp>
        <p:nvSpPr>
          <p:cNvPr id="39946" name="Text Box 10"/>
          <p:cNvSpPr txBox="1">
            <a:spLocks noChangeArrowheads="1"/>
          </p:cNvSpPr>
          <p:nvPr/>
        </p:nvSpPr>
        <p:spPr bwMode="auto">
          <a:xfrm>
            <a:off x="827584" y="3616424"/>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例，序列   </a:t>
            </a:r>
            <a:r>
              <a:rPr lang="en-US" altLang="zh-CN" sz="2400"/>
              <a:t>13    27    38     65    76    97      </a:t>
            </a:r>
          </a:p>
        </p:txBody>
      </p:sp>
      <p:sp>
        <p:nvSpPr>
          <p:cNvPr id="39947" name="Text Box 11"/>
          <p:cNvSpPr txBox="1">
            <a:spLocks noChangeArrowheads="1"/>
          </p:cNvSpPr>
          <p:nvPr/>
        </p:nvSpPr>
        <p:spPr bwMode="auto">
          <a:xfrm>
            <a:off x="2884984" y="4302224"/>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插入    </a:t>
            </a:r>
            <a:r>
              <a:rPr lang="en-US" altLang="zh-CN" sz="2400"/>
              <a:t>49</a:t>
            </a:r>
          </a:p>
        </p:txBody>
      </p:sp>
      <p:sp>
        <p:nvSpPr>
          <p:cNvPr id="39948" name="Text Box 12"/>
          <p:cNvSpPr txBox="1">
            <a:spLocks noChangeArrowheads="1"/>
          </p:cNvSpPr>
          <p:nvPr/>
        </p:nvSpPr>
        <p:spPr bwMode="auto">
          <a:xfrm>
            <a:off x="2292847" y="4988024"/>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13    27    38     </a:t>
            </a:r>
            <a:r>
              <a:rPr lang="en-US" altLang="zh-CN" sz="2400">
                <a:solidFill>
                  <a:srgbClr val="FF0000"/>
                </a:solidFill>
              </a:rPr>
              <a:t>49</a:t>
            </a:r>
            <a:r>
              <a:rPr lang="en-US" altLang="zh-CN" sz="2400"/>
              <a:t>   </a:t>
            </a:r>
            <a:r>
              <a:rPr lang="en-US" altLang="zh-CN" sz="2400" baseline="30000"/>
              <a:t> </a:t>
            </a:r>
            <a:r>
              <a:rPr lang="en-US" altLang="zh-CN" sz="2400"/>
              <a:t> 65    76    97</a:t>
            </a:r>
          </a:p>
        </p:txBody>
      </p:sp>
      <p:sp>
        <p:nvSpPr>
          <p:cNvPr id="39950" name="Rectangle 14"/>
          <p:cNvSpPr>
            <a:spLocks noGrp="1" noChangeArrowheads="1"/>
          </p:cNvSpPr>
          <p:nvPr>
            <p:ph type="title" idx="4294967295"/>
          </p:nvPr>
        </p:nvSpPr>
        <p:spPr bwMode="auto">
          <a:xfrm>
            <a:off x="685800" y="3048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solidFill>
                  <a:schemeClr val="tx1"/>
                </a:solidFill>
              </a:rPr>
              <a:t>插入排序</a:t>
            </a:r>
            <a:r>
              <a:rPr lang="en-US" altLang="zh-CN" dirty="0">
                <a:solidFill>
                  <a:schemeClr val="tx1"/>
                </a:solidFill>
              </a:rPr>
              <a:t>——</a:t>
            </a:r>
            <a:r>
              <a:rPr lang="zh-CN" altLang="en-US" dirty="0">
                <a:solidFill>
                  <a:schemeClr val="tx1"/>
                </a:solidFill>
              </a:rPr>
              <a:t>直接插入排序</a:t>
            </a:r>
          </a:p>
        </p:txBody>
      </p:sp>
      <p:sp>
        <p:nvSpPr>
          <p:cNvPr id="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6732240" y="4776359"/>
          <a:ext cx="2247900" cy="1952625"/>
        </p:xfrm>
        <a:graphic>
          <a:graphicData uri="http://schemas.openxmlformats.org/presentationml/2006/ole">
            <mc:AlternateContent xmlns:mc="http://schemas.openxmlformats.org/markup-compatibility/2006">
              <mc:Choice xmlns:v="urn:schemas-microsoft-com:vml" Requires="v">
                <p:oleObj spid="_x0000_s40024" name="BMP 图像" r:id="rId3" imgW="2247900" imgH="1952625" progId="Paint.Picture">
                  <p:embed/>
                </p:oleObj>
              </mc:Choice>
              <mc:Fallback>
                <p:oleObj name="BMP 图像" r:id="rId3" imgW="2247900" imgH="1952625" progId="Paint.Picture">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4776359"/>
                        <a:ext cx="2247900" cy="195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0-#ppt_w/2"/>
                                          </p:val>
                                        </p:tav>
                                        <p:tav tm="100000">
                                          <p:val>
                                            <p:strVal val="#ppt_x"/>
                                          </p:val>
                                        </p:tav>
                                      </p:tavLst>
                                    </p:anim>
                                    <p:anim calcmode="lin" valueType="num">
                                      <p:cBhvr additive="base">
                                        <p:cTn id="8" dur="500" fill="hold"/>
                                        <p:tgtEl>
                                          <p:spTgt spid="399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anim calcmode="lin" valueType="num">
                                      <p:cBhvr additive="base">
                                        <p:cTn id="13" dur="500" fill="hold"/>
                                        <p:tgtEl>
                                          <p:spTgt spid="39941"/>
                                        </p:tgtEl>
                                        <p:attrNameLst>
                                          <p:attrName>ppt_x</p:attrName>
                                        </p:attrNameLst>
                                      </p:cBhvr>
                                      <p:tavLst>
                                        <p:tav tm="0">
                                          <p:val>
                                            <p:strVal val="0-#ppt_w/2"/>
                                          </p:val>
                                        </p:tav>
                                        <p:tav tm="100000">
                                          <p:val>
                                            <p:strVal val="#ppt_x"/>
                                          </p:val>
                                        </p:tav>
                                      </p:tavLst>
                                    </p:anim>
                                    <p:anim calcmode="lin" valueType="num">
                                      <p:cBhvr additive="base">
                                        <p:cTn id="14" dur="500" fill="hold"/>
                                        <p:tgtEl>
                                          <p:spTgt spid="3994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946"/>
                                        </p:tgtEl>
                                        <p:attrNameLst>
                                          <p:attrName>style.visibility</p:attrName>
                                        </p:attrNameLst>
                                      </p:cBhvr>
                                      <p:to>
                                        <p:strVal val="visible"/>
                                      </p:to>
                                    </p:set>
                                    <p:anim calcmode="lin" valueType="num">
                                      <p:cBhvr additive="base">
                                        <p:cTn id="19" dur="500" fill="hold"/>
                                        <p:tgtEl>
                                          <p:spTgt spid="39946"/>
                                        </p:tgtEl>
                                        <p:attrNameLst>
                                          <p:attrName>ppt_x</p:attrName>
                                        </p:attrNameLst>
                                      </p:cBhvr>
                                      <p:tavLst>
                                        <p:tav tm="0">
                                          <p:val>
                                            <p:strVal val="0-#ppt_w/2"/>
                                          </p:val>
                                        </p:tav>
                                        <p:tav tm="100000">
                                          <p:val>
                                            <p:strVal val="#ppt_x"/>
                                          </p:val>
                                        </p:tav>
                                      </p:tavLst>
                                    </p:anim>
                                    <p:anim calcmode="lin" valueType="num">
                                      <p:cBhvr additive="base">
                                        <p:cTn id="20" dur="500" fill="hold"/>
                                        <p:tgtEl>
                                          <p:spTgt spid="3994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99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9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ldLvl="0" animBg="1" autoUpdateAnimBg="0"/>
      <p:bldP spid="39941" grpId="0" bldLvl="0" animBg="1" autoUpdateAnimBg="0"/>
      <p:bldP spid="39946" grpId="0" bldLvl="0" animBg="1" autoUpdateAnimBg="0"/>
      <p:bldP spid="39947" grpId="0" bldLvl="0" animBg="1" autoUpdateAnimBg="0"/>
      <p:bldP spid="39948" grpId="0" bldLvl="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143000" y="29718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例，序列   </a:t>
            </a:r>
            <a:r>
              <a:rPr lang="en-US" altLang="zh-CN" sz="2400" dirty="0"/>
              <a:t>49    38    65    97    76    13    27    </a:t>
            </a:r>
          </a:p>
        </p:txBody>
      </p:sp>
      <p:sp>
        <p:nvSpPr>
          <p:cNvPr id="40963" name="Text Box 3"/>
          <p:cNvSpPr txBox="1">
            <a:spLocks noChangeArrowheads="1"/>
          </p:cNvSpPr>
          <p:nvPr/>
        </p:nvSpPr>
        <p:spPr bwMode="auto">
          <a:xfrm>
            <a:off x="1143000" y="3886200"/>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初始，</a:t>
            </a:r>
            <a:r>
              <a:rPr lang="en-US" altLang="zh-CN" sz="2400"/>
              <a:t>S = { 49 } </a:t>
            </a:r>
            <a:r>
              <a:rPr lang="zh-CN" altLang="en-US" sz="2400"/>
              <a:t>；</a:t>
            </a:r>
          </a:p>
        </p:txBody>
      </p:sp>
      <p:sp>
        <p:nvSpPr>
          <p:cNvPr id="40964" name="Line 4"/>
          <p:cNvSpPr>
            <a:spLocks noChangeShapeType="1"/>
          </p:cNvSpPr>
          <p:nvPr/>
        </p:nvSpPr>
        <p:spPr bwMode="auto">
          <a:xfrm flipV="1">
            <a:off x="34290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6" name="Text Box 6"/>
          <p:cNvSpPr txBox="1">
            <a:spLocks noChangeArrowheads="1"/>
          </p:cNvSpPr>
          <p:nvPr/>
        </p:nvSpPr>
        <p:spPr bwMode="auto">
          <a:xfrm>
            <a:off x="2438400" y="44196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a:t>
            </a:r>
            <a:r>
              <a:rPr lang="en-US" altLang="zh-CN" sz="2400">
                <a:solidFill>
                  <a:srgbClr val="FF0000"/>
                </a:solidFill>
              </a:rPr>
              <a:t>38   </a:t>
            </a:r>
            <a:r>
              <a:rPr lang="en-US" altLang="zh-CN" sz="2400"/>
              <a:t>49 }</a:t>
            </a:r>
          </a:p>
        </p:txBody>
      </p:sp>
      <p:sp>
        <p:nvSpPr>
          <p:cNvPr id="40968" name="Text Box 8"/>
          <p:cNvSpPr txBox="1">
            <a:spLocks noChangeArrowheads="1"/>
          </p:cNvSpPr>
          <p:nvPr/>
        </p:nvSpPr>
        <p:spPr bwMode="auto">
          <a:xfrm>
            <a:off x="683568" y="1124744"/>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初始，令第 </a:t>
            </a:r>
            <a:r>
              <a:rPr lang="en-US" altLang="zh-CN" sz="2400" dirty="0">
                <a:solidFill>
                  <a:srgbClr val="FF0000"/>
                </a:solidFill>
              </a:rPr>
              <a:t>1</a:t>
            </a:r>
            <a:r>
              <a:rPr lang="en-US" altLang="zh-CN" sz="2400" dirty="0"/>
              <a:t> </a:t>
            </a:r>
            <a:r>
              <a:rPr lang="zh-CN" altLang="en-US" sz="2400" dirty="0"/>
              <a:t>个元素作为初始有序表；</a:t>
            </a:r>
          </a:p>
        </p:txBody>
      </p:sp>
      <p:sp>
        <p:nvSpPr>
          <p:cNvPr id="40969" name="Text Box 9"/>
          <p:cNvSpPr txBox="1">
            <a:spLocks noChangeArrowheads="1"/>
          </p:cNvSpPr>
          <p:nvPr/>
        </p:nvSpPr>
        <p:spPr bwMode="auto">
          <a:xfrm>
            <a:off x="683568" y="1772816"/>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依次插入第</a:t>
            </a:r>
            <a:r>
              <a:rPr lang="zh-CN" altLang="en-US" sz="2400" dirty="0">
                <a:solidFill>
                  <a:srgbClr val="FF0000"/>
                </a:solidFill>
              </a:rPr>
              <a:t> </a:t>
            </a:r>
            <a:r>
              <a:rPr lang="en-US" altLang="zh-CN" sz="2400" dirty="0">
                <a:solidFill>
                  <a:srgbClr val="FF0000"/>
                </a:solidFill>
              </a:rPr>
              <a:t>2</a:t>
            </a:r>
            <a:r>
              <a:rPr lang="en-US" altLang="zh-CN" sz="2400" dirty="0"/>
              <a:t> , </a:t>
            </a:r>
            <a:r>
              <a:rPr lang="en-US" altLang="zh-CN" sz="2400" dirty="0">
                <a:solidFill>
                  <a:srgbClr val="FF0000"/>
                </a:solidFill>
              </a:rPr>
              <a:t>3</a:t>
            </a:r>
            <a:r>
              <a:rPr lang="en-US" altLang="zh-CN" sz="2400" dirty="0"/>
              <a:t> , …, </a:t>
            </a:r>
            <a:r>
              <a:rPr lang="en-US" altLang="zh-CN" sz="2400" dirty="0">
                <a:solidFill>
                  <a:srgbClr val="FF0000"/>
                </a:solidFill>
              </a:rPr>
              <a:t>k</a:t>
            </a:r>
            <a:r>
              <a:rPr lang="en-US" altLang="zh-CN" sz="2400" dirty="0"/>
              <a:t> </a:t>
            </a:r>
            <a:r>
              <a:rPr lang="zh-CN" altLang="en-US" sz="2400" dirty="0"/>
              <a:t>个元素构造新的有序表；</a:t>
            </a:r>
          </a:p>
        </p:txBody>
      </p:sp>
      <p:sp>
        <p:nvSpPr>
          <p:cNvPr id="40970" name="Text Box 10"/>
          <p:cNvSpPr txBox="1">
            <a:spLocks noChangeArrowheads="1"/>
          </p:cNvSpPr>
          <p:nvPr/>
        </p:nvSpPr>
        <p:spPr bwMode="auto">
          <a:xfrm>
            <a:off x="694928" y="2344738"/>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直至最后一个元素；</a:t>
            </a:r>
          </a:p>
        </p:txBody>
      </p:sp>
      <p:sp>
        <p:nvSpPr>
          <p:cNvPr id="40971" name="Line 11"/>
          <p:cNvSpPr>
            <a:spLocks noChangeShapeType="1"/>
          </p:cNvSpPr>
          <p:nvPr/>
        </p:nvSpPr>
        <p:spPr bwMode="auto">
          <a:xfrm flipV="1">
            <a:off x="40386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75" name="Group 15"/>
          <p:cNvGrpSpPr/>
          <p:nvPr/>
        </p:nvGrpSpPr>
        <p:grpSpPr bwMode="auto">
          <a:xfrm>
            <a:off x="2362200" y="4419600"/>
            <a:ext cx="2514600" cy="457200"/>
            <a:chOff x="1488" y="2448"/>
            <a:chExt cx="1584" cy="288"/>
          </a:xfrm>
        </p:grpSpPr>
        <p:sp>
          <p:nvSpPr>
            <p:cNvPr id="40973" name="Rectangle 13"/>
            <p:cNvSpPr>
              <a:spLocks noChangeArrowheads="1"/>
            </p:cNvSpPr>
            <p:nvPr/>
          </p:nvSpPr>
          <p:spPr bwMode="auto">
            <a:xfrm>
              <a:off x="1488" y="2496"/>
              <a:ext cx="1152" cy="24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Text Box 14"/>
            <p:cNvSpPr txBox="1">
              <a:spLocks noChangeArrowheads="1"/>
            </p:cNvSpPr>
            <p:nvPr/>
          </p:nvSpPr>
          <p:spPr bwMode="auto">
            <a:xfrm>
              <a:off x="1536" y="2448"/>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38   49    </a:t>
              </a:r>
              <a:r>
                <a:rPr lang="en-US" altLang="zh-CN" sz="2400">
                  <a:solidFill>
                    <a:srgbClr val="FF0000"/>
                  </a:solidFill>
                </a:rPr>
                <a:t>65</a:t>
              </a:r>
              <a:r>
                <a:rPr lang="en-US" altLang="zh-CN" sz="2400"/>
                <a:t> }</a:t>
              </a:r>
            </a:p>
          </p:txBody>
        </p:sp>
      </p:grpSp>
      <p:sp>
        <p:nvSpPr>
          <p:cNvPr id="40976" name="Line 16"/>
          <p:cNvSpPr>
            <a:spLocks noChangeShapeType="1"/>
          </p:cNvSpPr>
          <p:nvPr/>
        </p:nvSpPr>
        <p:spPr bwMode="auto">
          <a:xfrm flipV="1">
            <a:off x="46482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79" name="Group 19"/>
          <p:cNvGrpSpPr/>
          <p:nvPr/>
        </p:nvGrpSpPr>
        <p:grpSpPr bwMode="auto">
          <a:xfrm>
            <a:off x="2362200" y="4419600"/>
            <a:ext cx="3394075" cy="457200"/>
            <a:chOff x="1488" y="2448"/>
            <a:chExt cx="2138" cy="288"/>
          </a:xfrm>
        </p:grpSpPr>
        <p:sp>
          <p:nvSpPr>
            <p:cNvPr id="40977" name="Rectangle 17"/>
            <p:cNvSpPr>
              <a:spLocks noChangeArrowheads="1"/>
            </p:cNvSpPr>
            <p:nvPr/>
          </p:nvSpPr>
          <p:spPr bwMode="auto">
            <a:xfrm>
              <a:off x="1488" y="2496"/>
              <a:ext cx="1440" cy="24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Text Box 18"/>
            <p:cNvSpPr txBox="1">
              <a:spLocks noChangeArrowheads="1"/>
            </p:cNvSpPr>
            <p:nvPr/>
          </p:nvSpPr>
          <p:spPr bwMode="auto">
            <a:xfrm>
              <a:off x="1514" y="2448"/>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38    49    65    </a:t>
              </a:r>
              <a:r>
                <a:rPr lang="en-US" altLang="zh-CN" sz="2400">
                  <a:solidFill>
                    <a:srgbClr val="FF0000"/>
                  </a:solidFill>
                </a:rPr>
                <a:t>97 </a:t>
              </a:r>
              <a:r>
                <a:rPr lang="en-US" altLang="zh-CN" sz="2400"/>
                <a:t>}</a:t>
              </a:r>
            </a:p>
          </p:txBody>
        </p:sp>
      </p:grpSp>
      <p:sp>
        <p:nvSpPr>
          <p:cNvPr id="40980" name="Line 20"/>
          <p:cNvSpPr>
            <a:spLocks noChangeShapeType="1"/>
          </p:cNvSpPr>
          <p:nvPr/>
        </p:nvSpPr>
        <p:spPr bwMode="auto">
          <a:xfrm flipV="1">
            <a:off x="52578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83" name="Group 23"/>
          <p:cNvGrpSpPr/>
          <p:nvPr/>
        </p:nvGrpSpPr>
        <p:grpSpPr bwMode="auto">
          <a:xfrm>
            <a:off x="2057400" y="4419600"/>
            <a:ext cx="3581400" cy="457200"/>
            <a:chOff x="1296" y="2448"/>
            <a:chExt cx="2256" cy="288"/>
          </a:xfrm>
        </p:grpSpPr>
        <p:sp>
          <p:nvSpPr>
            <p:cNvPr id="40981" name="Rectangle 21"/>
            <p:cNvSpPr>
              <a:spLocks noChangeArrowheads="1"/>
            </p:cNvSpPr>
            <p:nvPr/>
          </p:nvSpPr>
          <p:spPr bwMode="auto">
            <a:xfrm>
              <a:off x="1296" y="2448"/>
              <a:ext cx="2208" cy="2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2" name="Text Box 22"/>
            <p:cNvSpPr txBox="1">
              <a:spLocks noChangeArrowheads="1"/>
            </p:cNvSpPr>
            <p:nvPr/>
          </p:nvSpPr>
          <p:spPr bwMode="auto">
            <a:xfrm>
              <a:off x="1536" y="2448"/>
              <a:ext cx="20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38   49    65    </a:t>
              </a:r>
              <a:r>
                <a:rPr lang="en-US" altLang="zh-CN" sz="2400">
                  <a:solidFill>
                    <a:srgbClr val="FF0000"/>
                  </a:solidFill>
                </a:rPr>
                <a:t>76</a:t>
              </a:r>
              <a:r>
                <a:rPr lang="en-US" altLang="zh-CN" sz="2400"/>
                <a:t>    97 }</a:t>
              </a:r>
            </a:p>
          </p:txBody>
        </p:sp>
      </p:grpSp>
      <p:sp>
        <p:nvSpPr>
          <p:cNvPr id="40984" name="Line 24"/>
          <p:cNvSpPr>
            <a:spLocks noChangeShapeType="1"/>
          </p:cNvSpPr>
          <p:nvPr/>
        </p:nvSpPr>
        <p:spPr bwMode="auto">
          <a:xfrm flipV="1">
            <a:off x="58674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88" name="Group 28"/>
          <p:cNvGrpSpPr/>
          <p:nvPr/>
        </p:nvGrpSpPr>
        <p:grpSpPr bwMode="auto">
          <a:xfrm>
            <a:off x="2133600" y="4419600"/>
            <a:ext cx="4495800" cy="533400"/>
            <a:chOff x="1344" y="2448"/>
            <a:chExt cx="2832" cy="336"/>
          </a:xfrm>
        </p:grpSpPr>
        <p:sp>
          <p:nvSpPr>
            <p:cNvPr id="40986" name="Rectangle 26"/>
            <p:cNvSpPr>
              <a:spLocks noChangeArrowheads="1"/>
            </p:cNvSpPr>
            <p:nvPr/>
          </p:nvSpPr>
          <p:spPr bwMode="auto">
            <a:xfrm>
              <a:off x="1344" y="2496"/>
              <a:ext cx="2208" cy="2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7" name="Text Box 27"/>
            <p:cNvSpPr txBox="1">
              <a:spLocks noChangeArrowheads="1"/>
            </p:cNvSpPr>
            <p:nvPr/>
          </p:nvSpPr>
          <p:spPr bwMode="auto">
            <a:xfrm>
              <a:off x="1536" y="2448"/>
              <a:ext cx="26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a:t>
              </a:r>
              <a:r>
                <a:rPr lang="en-US" altLang="zh-CN" sz="2400">
                  <a:solidFill>
                    <a:srgbClr val="FF0000"/>
                  </a:solidFill>
                </a:rPr>
                <a:t>13</a:t>
              </a:r>
              <a:r>
                <a:rPr lang="en-US" altLang="zh-CN" sz="2400"/>
                <a:t>    38   49    65    76    97 }</a:t>
              </a:r>
            </a:p>
          </p:txBody>
        </p:sp>
      </p:grpSp>
      <p:sp>
        <p:nvSpPr>
          <p:cNvPr id="40989" name="Line 29"/>
          <p:cNvSpPr>
            <a:spLocks noChangeShapeType="1"/>
          </p:cNvSpPr>
          <p:nvPr/>
        </p:nvSpPr>
        <p:spPr bwMode="auto">
          <a:xfrm flipV="1">
            <a:off x="64770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93" name="Group 33"/>
          <p:cNvGrpSpPr/>
          <p:nvPr/>
        </p:nvGrpSpPr>
        <p:grpSpPr bwMode="auto">
          <a:xfrm>
            <a:off x="2133600" y="4419600"/>
            <a:ext cx="4953000" cy="533400"/>
            <a:chOff x="1344" y="2448"/>
            <a:chExt cx="3120" cy="336"/>
          </a:xfrm>
        </p:grpSpPr>
        <p:sp>
          <p:nvSpPr>
            <p:cNvPr id="40991" name="Rectangle 31"/>
            <p:cNvSpPr>
              <a:spLocks noChangeArrowheads="1"/>
            </p:cNvSpPr>
            <p:nvPr/>
          </p:nvSpPr>
          <p:spPr bwMode="auto">
            <a:xfrm>
              <a:off x="1344" y="2496"/>
              <a:ext cx="2736" cy="2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2" name="Text Box 32"/>
            <p:cNvSpPr txBox="1">
              <a:spLocks noChangeArrowheads="1"/>
            </p:cNvSpPr>
            <p:nvPr/>
          </p:nvSpPr>
          <p:spPr bwMode="auto">
            <a:xfrm>
              <a:off x="1488" y="2448"/>
              <a:ext cx="29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13    </a:t>
              </a:r>
              <a:r>
                <a:rPr lang="en-US" altLang="zh-CN" sz="2400">
                  <a:solidFill>
                    <a:srgbClr val="FF0000"/>
                  </a:solidFill>
                </a:rPr>
                <a:t>27</a:t>
              </a:r>
              <a:r>
                <a:rPr lang="en-US" altLang="zh-CN" sz="2400"/>
                <a:t>    38    49    65    76    97 }</a:t>
              </a:r>
            </a:p>
          </p:txBody>
        </p:sp>
      </p:grpSp>
      <p:sp>
        <p:nvSpPr>
          <p:cNvPr id="40994" name="Text Box 34"/>
          <p:cNvSpPr txBox="1">
            <a:spLocks noChangeArrowheads="1"/>
          </p:cNvSpPr>
          <p:nvPr/>
        </p:nvSpPr>
        <p:spPr bwMode="auto">
          <a:xfrm>
            <a:off x="725760" y="533400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直接插入排序算法主要应用</a:t>
            </a:r>
            <a:r>
              <a:rPr lang="zh-CN" altLang="en-US" sz="2400">
                <a:solidFill>
                  <a:srgbClr val="FF0000"/>
                </a:solidFill>
              </a:rPr>
              <a:t>比较</a:t>
            </a:r>
            <a:r>
              <a:rPr lang="zh-CN" altLang="en-US" sz="2400"/>
              <a:t>和</a:t>
            </a:r>
            <a:r>
              <a:rPr lang="zh-CN" altLang="en-US" sz="2400">
                <a:solidFill>
                  <a:srgbClr val="FF0000"/>
                </a:solidFill>
              </a:rPr>
              <a:t>移动</a:t>
            </a:r>
            <a:r>
              <a:rPr lang="zh-CN" altLang="en-US" sz="2400"/>
              <a:t>两种操作。</a:t>
            </a:r>
          </a:p>
        </p:txBody>
      </p:sp>
      <p:sp>
        <p:nvSpPr>
          <p:cNvPr id="40995" name="Rectangle 35"/>
          <p:cNvSpPr>
            <a:spLocks noGrp="1" noChangeArrowheads="1"/>
          </p:cNvSpPr>
          <p:nvPr>
            <p:ph type="title" idx="4294967295"/>
          </p:nvPr>
        </p:nvSpPr>
        <p:spPr bwMode="auto">
          <a:xfrm>
            <a:off x="685800" y="762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solidFill>
                  <a:schemeClr val="tx1"/>
                </a:solidFill>
              </a:rPr>
              <a:t>直接插入排序算法描述</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8"/>
                                        </p:tgtEl>
                                        <p:attrNameLst>
                                          <p:attrName>style.visibility</p:attrName>
                                        </p:attrNameLst>
                                      </p:cBhvr>
                                      <p:to>
                                        <p:strVal val="visible"/>
                                      </p:to>
                                    </p:set>
                                    <p:anim calcmode="lin" valueType="num">
                                      <p:cBhvr additive="base">
                                        <p:cTn id="7" dur="500" fill="hold"/>
                                        <p:tgtEl>
                                          <p:spTgt spid="40968"/>
                                        </p:tgtEl>
                                        <p:attrNameLst>
                                          <p:attrName>ppt_x</p:attrName>
                                        </p:attrNameLst>
                                      </p:cBhvr>
                                      <p:tavLst>
                                        <p:tav tm="0">
                                          <p:val>
                                            <p:strVal val="0-#ppt_w/2"/>
                                          </p:val>
                                        </p:tav>
                                        <p:tav tm="100000">
                                          <p:val>
                                            <p:strVal val="#ppt_x"/>
                                          </p:val>
                                        </p:tav>
                                      </p:tavLst>
                                    </p:anim>
                                    <p:anim calcmode="lin" valueType="num">
                                      <p:cBhvr additive="base">
                                        <p:cTn id="8" dur="500" fill="hold"/>
                                        <p:tgtEl>
                                          <p:spTgt spid="409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9"/>
                                        </p:tgtEl>
                                        <p:attrNameLst>
                                          <p:attrName>style.visibility</p:attrName>
                                        </p:attrNameLst>
                                      </p:cBhvr>
                                      <p:to>
                                        <p:strVal val="visible"/>
                                      </p:to>
                                    </p:set>
                                    <p:anim calcmode="lin" valueType="num">
                                      <p:cBhvr additive="base">
                                        <p:cTn id="13" dur="500" fill="hold"/>
                                        <p:tgtEl>
                                          <p:spTgt spid="40969"/>
                                        </p:tgtEl>
                                        <p:attrNameLst>
                                          <p:attrName>ppt_x</p:attrName>
                                        </p:attrNameLst>
                                      </p:cBhvr>
                                      <p:tavLst>
                                        <p:tav tm="0">
                                          <p:val>
                                            <p:strVal val="0-#ppt_w/2"/>
                                          </p:val>
                                        </p:tav>
                                        <p:tav tm="100000">
                                          <p:val>
                                            <p:strVal val="#ppt_x"/>
                                          </p:val>
                                        </p:tav>
                                      </p:tavLst>
                                    </p:anim>
                                    <p:anim calcmode="lin" valueType="num">
                                      <p:cBhvr additive="base">
                                        <p:cTn id="14" dur="500" fill="hold"/>
                                        <p:tgtEl>
                                          <p:spTgt spid="4096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70"/>
                                        </p:tgtEl>
                                        <p:attrNameLst>
                                          <p:attrName>style.visibility</p:attrName>
                                        </p:attrNameLst>
                                      </p:cBhvr>
                                      <p:to>
                                        <p:strVal val="visible"/>
                                      </p:to>
                                    </p:set>
                                    <p:anim calcmode="lin" valueType="num">
                                      <p:cBhvr additive="base">
                                        <p:cTn id="19" dur="500" fill="hold"/>
                                        <p:tgtEl>
                                          <p:spTgt spid="40970"/>
                                        </p:tgtEl>
                                        <p:attrNameLst>
                                          <p:attrName>ppt_x</p:attrName>
                                        </p:attrNameLst>
                                      </p:cBhvr>
                                      <p:tavLst>
                                        <p:tav tm="0">
                                          <p:val>
                                            <p:strVal val="0-#ppt_w/2"/>
                                          </p:val>
                                        </p:tav>
                                        <p:tav tm="100000">
                                          <p:val>
                                            <p:strVal val="#ppt_x"/>
                                          </p:val>
                                        </p:tav>
                                      </p:tavLst>
                                    </p:anim>
                                    <p:anim calcmode="lin" valueType="num">
                                      <p:cBhvr additive="base">
                                        <p:cTn id="20" dur="500" fill="hold"/>
                                        <p:tgtEl>
                                          <p:spTgt spid="409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2"/>
                                        </p:tgtEl>
                                        <p:attrNameLst>
                                          <p:attrName>style.visibility</p:attrName>
                                        </p:attrNameLst>
                                      </p:cBhvr>
                                      <p:to>
                                        <p:strVal val="visible"/>
                                      </p:to>
                                    </p:set>
                                    <p:anim calcmode="lin" valueType="num">
                                      <p:cBhvr additive="base">
                                        <p:cTn id="25" dur="500" fill="hold"/>
                                        <p:tgtEl>
                                          <p:spTgt spid="40962"/>
                                        </p:tgtEl>
                                        <p:attrNameLst>
                                          <p:attrName>ppt_x</p:attrName>
                                        </p:attrNameLst>
                                      </p:cBhvr>
                                      <p:tavLst>
                                        <p:tav tm="0">
                                          <p:val>
                                            <p:strVal val="0-#ppt_w/2"/>
                                          </p:val>
                                        </p:tav>
                                        <p:tav tm="100000">
                                          <p:val>
                                            <p:strVal val="#ppt_x"/>
                                          </p:val>
                                        </p:tav>
                                      </p:tavLst>
                                    </p:anim>
                                    <p:anim calcmode="lin" valueType="num">
                                      <p:cBhvr additive="base">
                                        <p:cTn id="26" dur="500" fill="hold"/>
                                        <p:tgtEl>
                                          <p:spTgt spid="4096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963"/>
                                        </p:tgtEl>
                                        <p:attrNameLst>
                                          <p:attrName>style.visibility</p:attrName>
                                        </p:attrNameLst>
                                      </p:cBhvr>
                                      <p:to>
                                        <p:strVal val="visible"/>
                                      </p:to>
                                    </p:set>
                                    <p:anim calcmode="lin" valueType="num">
                                      <p:cBhvr additive="base">
                                        <p:cTn id="31" dur="500" fill="hold"/>
                                        <p:tgtEl>
                                          <p:spTgt spid="40963"/>
                                        </p:tgtEl>
                                        <p:attrNameLst>
                                          <p:attrName>ppt_x</p:attrName>
                                        </p:attrNameLst>
                                      </p:cBhvr>
                                      <p:tavLst>
                                        <p:tav tm="0">
                                          <p:val>
                                            <p:strVal val="0-#ppt_w/2"/>
                                          </p:val>
                                        </p:tav>
                                        <p:tav tm="100000">
                                          <p:val>
                                            <p:strVal val="#ppt_x"/>
                                          </p:val>
                                        </p:tav>
                                      </p:tavLst>
                                    </p:anim>
                                    <p:anim calcmode="lin" valueType="num">
                                      <p:cBhvr additive="base">
                                        <p:cTn id="32" dur="500" fill="hold"/>
                                        <p:tgtEl>
                                          <p:spTgt spid="409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0964"/>
                                        </p:tgtEl>
                                        <p:attrNameLst>
                                          <p:attrName>style.visibility</p:attrName>
                                        </p:attrNameLst>
                                      </p:cBhvr>
                                      <p:to>
                                        <p:strVal val="visible"/>
                                      </p:to>
                                    </p:set>
                                  </p:childTnLst>
                                  <p:subTnLst>
                                    <p:set>
                                      <p:cBhvr override="childStyle">
                                        <p:cTn dur="1" fill="hold" display="0" masterRel="nextClick" afterEffect="1"/>
                                        <p:tgtEl>
                                          <p:spTgt spid="40964"/>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09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0971"/>
                                        </p:tgtEl>
                                        <p:attrNameLst>
                                          <p:attrName>style.visibility</p:attrName>
                                        </p:attrNameLst>
                                      </p:cBhvr>
                                      <p:to>
                                        <p:strVal val="visible"/>
                                      </p:to>
                                    </p:set>
                                  </p:childTnLst>
                                  <p:subTnLst>
                                    <p:set>
                                      <p:cBhvr override="childStyle">
                                        <p:cTn dur="1" fill="hold" display="0" masterRel="nextClick" afterEffect="1"/>
                                        <p:tgtEl>
                                          <p:spTgt spid="4097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409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40976"/>
                                        </p:tgtEl>
                                        <p:attrNameLst>
                                          <p:attrName>style.visibility</p:attrName>
                                        </p:attrNameLst>
                                      </p:cBhvr>
                                      <p:to>
                                        <p:strVal val="visible"/>
                                      </p:to>
                                    </p:set>
                                  </p:childTnLst>
                                  <p:subTnLst>
                                    <p:set>
                                      <p:cBhvr override="childStyle">
                                        <p:cTn dur="1" fill="hold" display="0" masterRel="nextClick" afterEffect="1"/>
                                        <p:tgtEl>
                                          <p:spTgt spid="4097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4097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0980"/>
                                        </p:tgtEl>
                                        <p:attrNameLst>
                                          <p:attrName>style.visibility</p:attrName>
                                        </p:attrNameLst>
                                      </p:cBhvr>
                                      <p:to>
                                        <p:strVal val="visible"/>
                                      </p:to>
                                    </p:set>
                                  </p:childTnLst>
                                  <p:subTnLst>
                                    <p:set>
                                      <p:cBhvr override="childStyle">
                                        <p:cTn dur="1" fill="hold" display="0" masterRel="nextClick" afterEffect="1"/>
                                        <p:tgtEl>
                                          <p:spTgt spid="40980"/>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4098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40984"/>
                                        </p:tgtEl>
                                        <p:attrNameLst>
                                          <p:attrName>style.visibility</p:attrName>
                                        </p:attrNameLst>
                                      </p:cBhvr>
                                      <p:to>
                                        <p:strVal val="visible"/>
                                      </p:to>
                                    </p:set>
                                  </p:childTnLst>
                                  <p:subTnLst>
                                    <p:set>
                                      <p:cBhvr override="childStyle">
                                        <p:cTn dur="1" fill="hold" display="0" masterRel="nextClick" afterEffect="1"/>
                                        <p:tgtEl>
                                          <p:spTgt spid="40984"/>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409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40989"/>
                                        </p:tgtEl>
                                        <p:attrNameLst>
                                          <p:attrName>style.visibility</p:attrName>
                                        </p:attrNameLst>
                                      </p:cBhvr>
                                      <p:to>
                                        <p:strVal val="visible"/>
                                      </p:to>
                                    </p:set>
                                  </p:childTnLst>
                                  <p:subTnLst>
                                    <p:set>
                                      <p:cBhvr override="childStyle">
                                        <p:cTn dur="1" fill="hold" display="0" masterRel="nextClick" afterEffect="1"/>
                                        <p:tgtEl>
                                          <p:spTgt spid="40989"/>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4099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40994"/>
                                        </p:tgtEl>
                                        <p:attrNameLst>
                                          <p:attrName>style.visibility</p:attrName>
                                        </p:attrNameLst>
                                      </p:cBhvr>
                                      <p:to>
                                        <p:strVal val="visible"/>
                                      </p:to>
                                    </p:set>
                                    <p:anim calcmode="lin" valueType="num">
                                      <p:cBhvr additive="base">
                                        <p:cTn id="85" dur="500" fill="hold"/>
                                        <p:tgtEl>
                                          <p:spTgt spid="40994"/>
                                        </p:tgtEl>
                                        <p:attrNameLst>
                                          <p:attrName>ppt_x</p:attrName>
                                        </p:attrNameLst>
                                      </p:cBhvr>
                                      <p:tavLst>
                                        <p:tav tm="0">
                                          <p:val>
                                            <p:strVal val="0-#ppt_w/2"/>
                                          </p:val>
                                        </p:tav>
                                        <p:tav tm="100000">
                                          <p:val>
                                            <p:strVal val="#ppt_x"/>
                                          </p:val>
                                        </p:tav>
                                      </p:tavLst>
                                    </p:anim>
                                    <p:anim calcmode="lin" valueType="num">
                                      <p:cBhvr additive="base">
                                        <p:cTn id="86" dur="500" fill="hold"/>
                                        <p:tgtEl>
                                          <p:spTgt spid="409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ldLvl="0" animBg="1" autoUpdateAnimBg="0"/>
      <p:bldP spid="40963" grpId="0" bldLvl="0" animBg="1" autoUpdateAnimBg="0"/>
      <p:bldP spid="40964" grpId="0" bldLvl="0" animBg="1"/>
      <p:bldP spid="40966" grpId="0" bldLvl="0" animBg="1" autoUpdateAnimBg="0"/>
      <p:bldP spid="40968" grpId="0" bldLvl="0" animBg="1" autoUpdateAnimBg="0"/>
      <p:bldP spid="40969" grpId="0" bldLvl="0" animBg="1" autoUpdateAnimBg="0"/>
      <p:bldP spid="40970" grpId="0" bldLvl="0" animBg="1" autoUpdateAnimBg="0"/>
      <p:bldP spid="40971" grpId="0" bldLvl="0" animBg="1"/>
      <p:bldP spid="40976" grpId="0" bldLvl="0" animBg="1"/>
      <p:bldP spid="40980" grpId="0" bldLvl="0" animBg="1"/>
      <p:bldP spid="40984" grpId="0" bldLvl="0" animBg="1"/>
      <p:bldP spid="40989" grpId="0" bldLvl="0" animBg="1"/>
      <p:bldP spid="40994" grpId="0" bldLvl="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772616" y="476672"/>
            <a:ext cx="75438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400" b="0" dirty="0"/>
              <a:t>void </a:t>
            </a:r>
            <a:r>
              <a:rPr lang="en-US" altLang="zh-CN" sz="2400" b="0" dirty="0" err="1"/>
              <a:t>insertsort</a:t>
            </a:r>
            <a:r>
              <a:rPr lang="en-US" altLang="zh-CN" sz="2400" b="0" dirty="0"/>
              <a:t>(</a:t>
            </a:r>
            <a:r>
              <a:rPr lang="en-US" altLang="zh-CN" sz="2400" b="0" dirty="0" err="1"/>
              <a:t>ElemType</a:t>
            </a:r>
            <a:r>
              <a:rPr lang="en-US" altLang="zh-CN" sz="2400" b="0" dirty="0"/>
              <a:t> R[],</a:t>
            </a:r>
            <a:r>
              <a:rPr lang="en-US" altLang="zh-CN" sz="2400" b="0" dirty="0" err="1"/>
              <a:t>int</a:t>
            </a:r>
            <a:r>
              <a:rPr lang="en-US" altLang="zh-CN" sz="2400" b="0" dirty="0"/>
              <a:t> n)</a:t>
            </a:r>
          </a:p>
          <a:p>
            <a:pPr algn="just">
              <a:spcBef>
                <a:spcPct val="50000"/>
              </a:spcBef>
            </a:pPr>
            <a:r>
              <a:rPr lang="en-US" altLang="zh-CN" sz="2400" b="0" dirty="0"/>
              <a:t>//</a:t>
            </a:r>
            <a:r>
              <a:rPr lang="zh-CN" altLang="en-US" sz="2400" b="0" dirty="0"/>
              <a:t>待排序元素用一个数组</a:t>
            </a:r>
            <a:r>
              <a:rPr lang="en-US" altLang="zh-CN" sz="2400" b="0" dirty="0"/>
              <a:t>R</a:t>
            </a:r>
            <a:r>
              <a:rPr lang="zh-CN" altLang="en-US" sz="2400" b="0" dirty="0"/>
              <a:t>表示，数组有</a:t>
            </a:r>
            <a:r>
              <a:rPr lang="en-US" altLang="zh-CN" sz="2400" b="0" dirty="0"/>
              <a:t>n</a:t>
            </a:r>
            <a:r>
              <a:rPr lang="zh-CN" altLang="en-US" sz="2400" b="0" dirty="0"/>
              <a:t>个元素</a:t>
            </a:r>
          </a:p>
          <a:p>
            <a:pPr algn="just">
              <a:spcBef>
                <a:spcPct val="50000"/>
              </a:spcBef>
            </a:pPr>
            <a:r>
              <a:rPr lang="en-US" altLang="zh-CN" sz="2400" b="0" dirty="0"/>
              <a:t>{  for ( </a:t>
            </a:r>
            <a:r>
              <a:rPr lang="en-US" altLang="zh-CN" sz="2400" b="0" dirty="0" err="1"/>
              <a:t>int</a:t>
            </a:r>
            <a:r>
              <a:rPr lang="en-US" altLang="zh-CN" sz="2400" b="0" dirty="0"/>
              <a:t> </a:t>
            </a:r>
            <a:r>
              <a:rPr lang="en-US" altLang="zh-CN" sz="2400" b="0" dirty="0" err="1"/>
              <a:t>i</a:t>
            </a:r>
            <a:r>
              <a:rPr lang="en-US" altLang="zh-CN" sz="2400" b="0" dirty="0"/>
              <a:t>=1; </a:t>
            </a:r>
            <a:r>
              <a:rPr lang="en-US" altLang="zh-CN" sz="2400" b="0" dirty="0" err="1"/>
              <a:t>i</a:t>
            </a:r>
            <a:r>
              <a:rPr lang="en-US" altLang="zh-CN" sz="2400" b="0" dirty="0"/>
              <a:t>&lt;n; </a:t>
            </a:r>
            <a:r>
              <a:rPr lang="en-US" altLang="zh-CN" sz="2400" b="0" dirty="0" err="1"/>
              <a:t>i</a:t>
            </a:r>
            <a:r>
              <a:rPr lang="en-US" altLang="zh-CN" sz="2400" b="0" dirty="0"/>
              <a:t>++)   //</a:t>
            </a:r>
            <a:r>
              <a:rPr lang="en-US" altLang="zh-CN" sz="2400" b="0" dirty="0" err="1"/>
              <a:t>i</a:t>
            </a:r>
            <a:r>
              <a:rPr lang="zh-CN" altLang="en-US" sz="2400" b="0" dirty="0"/>
              <a:t>表示插入次数，共进行</a:t>
            </a:r>
            <a:r>
              <a:rPr lang="en-US" altLang="zh-CN" sz="2400" b="0" dirty="0"/>
              <a:t>n-1</a:t>
            </a:r>
            <a:r>
              <a:rPr lang="zh-CN" altLang="en-US" sz="2400" b="0" dirty="0"/>
              <a:t>次插入</a:t>
            </a:r>
          </a:p>
          <a:p>
            <a:pPr algn="just">
              <a:spcBef>
                <a:spcPct val="50000"/>
              </a:spcBef>
            </a:pPr>
            <a:r>
              <a:rPr lang="zh-CN" altLang="en-US" sz="2400" b="0" dirty="0"/>
              <a:t>   </a:t>
            </a:r>
            <a:r>
              <a:rPr lang="en-US" altLang="zh-CN" sz="2400" b="0" dirty="0"/>
              <a:t>{ </a:t>
            </a:r>
            <a:r>
              <a:rPr lang="en-US" altLang="zh-CN" sz="2400" b="0" dirty="0" err="1"/>
              <a:t>ElemType</a:t>
            </a:r>
            <a:r>
              <a:rPr lang="en-US" altLang="zh-CN" sz="2400" b="0" dirty="0"/>
              <a:t> temp=R[</a:t>
            </a:r>
            <a:r>
              <a:rPr lang="en-US" altLang="zh-CN" sz="2400" b="0" dirty="0" err="1"/>
              <a:t>i</a:t>
            </a:r>
            <a:r>
              <a:rPr lang="en-US" altLang="zh-CN" sz="2400" b="0" dirty="0"/>
              <a:t>]; //</a:t>
            </a:r>
            <a:r>
              <a:rPr lang="zh-CN" altLang="en-US" sz="2400" b="0" dirty="0"/>
              <a:t>把待排序元素赋给</a:t>
            </a:r>
            <a:r>
              <a:rPr lang="en-US" altLang="zh-CN" sz="2400" b="0" dirty="0"/>
              <a:t>temp</a:t>
            </a:r>
          </a:p>
          <a:p>
            <a:pPr algn="just">
              <a:spcBef>
                <a:spcPct val="50000"/>
              </a:spcBef>
            </a:pPr>
            <a:r>
              <a:rPr lang="en-US" altLang="zh-CN" sz="2400" b="0" dirty="0"/>
              <a:t>    </a:t>
            </a:r>
            <a:r>
              <a:rPr lang="en-US" altLang="zh-CN" sz="2400" b="0" dirty="0" err="1"/>
              <a:t>int</a:t>
            </a:r>
            <a:r>
              <a:rPr lang="en-US" altLang="zh-CN" sz="2400" b="0" dirty="0"/>
              <a:t> j=i-1; </a:t>
            </a:r>
          </a:p>
          <a:p>
            <a:pPr algn="just">
              <a:spcBef>
                <a:spcPct val="50000"/>
              </a:spcBef>
            </a:pPr>
            <a:r>
              <a:rPr lang="en-US" altLang="zh-CN" sz="2400" b="0" dirty="0"/>
              <a:t>    while ((j&gt;=0)&amp;&amp; (temp&lt;R[j]))</a:t>
            </a:r>
          </a:p>
          <a:p>
            <a:pPr algn="just">
              <a:spcBef>
                <a:spcPct val="50000"/>
              </a:spcBef>
            </a:pPr>
            <a:r>
              <a:rPr lang="en-US" altLang="zh-CN" sz="2400" b="0" dirty="0"/>
              <a:t> {      R[j+1]=R[j]; j--; } // </a:t>
            </a:r>
            <a:r>
              <a:rPr lang="zh-CN" altLang="en-US" sz="2400" b="0" dirty="0"/>
              <a:t>顺序比较和移动</a:t>
            </a:r>
          </a:p>
          <a:p>
            <a:pPr algn="just">
              <a:spcBef>
                <a:spcPct val="50000"/>
              </a:spcBef>
            </a:pPr>
            <a:r>
              <a:rPr lang="zh-CN" altLang="en-US" sz="2400" b="0" dirty="0"/>
              <a:t>        </a:t>
            </a:r>
            <a:r>
              <a:rPr lang="en-US" altLang="zh-CN" sz="2400" b="0" dirty="0"/>
              <a:t>R[j+1]=temp;}</a:t>
            </a:r>
          </a:p>
          <a:p>
            <a:pPr algn="just">
              <a:spcBef>
                <a:spcPct val="50000"/>
              </a:spcBef>
            </a:pPr>
            <a:r>
              <a:rPr lang="en-US" altLang="zh-CN" sz="2400" b="0" dirty="0"/>
              <a:t>}</a:t>
            </a:r>
          </a:p>
          <a:p>
            <a:pPr>
              <a:spcBef>
                <a:spcPct val="50000"/>
              </a:spcBef>
            </a:pPr>
            <a:endParaRPr lang="en-US" altLang="zh-CN" sz="2400" b="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dissolve">
                                      <p:cBhvr>
                                        <p:cTn id="7" dur="500"/>
                                        <p:tgtEl>
                                          <p:spTgt spid="136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bldLvl="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36512" y="-5387"/>
            <a:ext cx="7162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50000"/>
              </a:spcBef>
            </a:pPr>
            <a:r>
              <a:rPr lang="zh-CN" altLang="en-US" sz="2400" dirty="0">
                <a:solidFill>
                  <a:srgbClr val="FF0000"/>
                </a:solidFill>
                <a:ea typeface="楷体_GB2312" pitchFamily="49" charset="-122"/>
              </a:rPr>
              <a:t>直接插入排序的效率分析</a:t>
            </a:r>
          </a:p>
          <a:p>
            <a:pPr>
              <a:spcBef>
                <a:spcPct val="50000"/>
              </a:spcBef>
            </a:pPr>
            <a:endParaRPr lang="en-US" altLang="zh-CN" sz="2400" dirty="0"/>
          </a:p>
        </p:txBody>
      </p:sp>
      <p:sp>
        <p:nvSpPr>
          <p:cNvPr id="138243" name="Text Box 3"/>
          <p:cNvSpPr txBox="1">
            <a:spLocks noChangeArrowheads="1"/>
          </p:cNvSpPr>
          <p:nvPr/>
        </p:nvSpPr>
        <p:spPr bwMode="auto">
          <a:xfrm>
            <a:off x="72008" y="549275"/>
            <a:ext cx="9036496"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400" u="sng" dirty="0"/>
              <a:t>从空间来看</a:t>
            </a:r>
            <a:r>
              <a:rPr lang="zh-CN" altLang="en-US" sz="2400" dirty="0"/>
              <a:t>，它只需一个元素的辅助空间，用于元素的位置交换。</a:t>
            </a:r>
          </a:p>
          <a:p>
            <a:pPr algn="just">
              <a:spcBef>
                <a:spcPct val="50000"/>
              </a:spcBef>
            </a:pPr>
            <a:r>
              <a:rPr lang="zh-CN" altLang="en-US" sz="2400" u="sng" dirty="0"/>
              <a:t>从时间分析</a:t>
            </a:r>
            <a:r>
              <a:rPr lang="zh-CN" altLang="en-US" sz="2400" dirty="0"/>
              <a:t>，首先外层循环要进行</a:t>
            </a:r>
            <a:r>
              <a:rPr lang="en-US" altLang="zh-CN" sz="2400" dirty="0"/>
              <a:t>n-1</a:t>
            </a:r>
            <a:r>
              <a:rPr lang="zh-CN" altLang="en-US" sz="2400" dirty="0"/>
              <a:t>次插入，每次插入：</a:t>
            </a:r>
            <a:endParaRPr lang="en-US" altLang="zh-CN" sz="2400" dirty="0"/>
          </a:p>
          <a:p>
            <a:pPr marL="342900" indent="-342900" algn="just">
              <a:spcBef>
                <a:spcPct val="50000"/>
              </a:spcBef>
              <a:buFont typeface="Arial" pitchFamily="34" charset="0"/>
              <a:buChar char="•"/>
            </a:pPr>
            <a:r>
              <a:rPr lang="zh-CN" altLang="en-US" sz="2400" dirty="0"/>
              <a:t>最少比较一次（正序），移动两次；</a:t>
            </a:r>
            <a:endParaRPr lang="en-US" altLang="zh-CN" sz="2400" dirty="0"/>
          </a:p>
          <a:p>
            <a:pPr marL="342900" indent="-342900" algn="just">
              <a:spcBef>
                <a:spcPct val="50000"/>
              </a:spcBef>
              <a:buFont typeface="Arial" pitchFamily="34" charset="0"/>
              <a:buChar char="•"/>
            </a:pPr>
            <a:r>
              <a:rPr lang="zh-CN" altLang="en-US" sz="2400" dirty="0"/>
              <a:t>最多比较</a:t>
            </a:r>
            <a:r>
              <a:rPr lang="en-US" altLang="zh-CN" sz="2400" dirty="0" err="1"/>
              <a:t>i</a:t>
            </a:r>
            <a:r>
              <a:rPr lang="zh-CN" altLang="en-US" sz="2400" dirty="0"/>
              <a:t>次，移动</a:t>
            </a:r>
            <a:r>
              <a:rPr lang="en-US" altLang="zh-CN" sz="2400" dirty="0" err="1"/>
              <a:t>i</a:t>
            </a:r>
            <a:r>
              <a:rPr lang="zh-CN" altLang="en-US" sz="2400" dirty="0"/>
              <a:t>＋</a:t>
            </a:r>
            <a:r>
              <a:rPr lang="en-US" altLang="zh-CN" sz="2400" dirty="0"/>
              <a:t>2</a:t>
            </a:r>
            <a:r>
              <a:rPr lang="zh-CN" altLang="en-US" sz="2400" dirty="0"/>
              <a:t>次（逆序）（</a:t>
            </a:r>
            <a:r>
              <a:rPr lang="en-US" altLang="zh-CN" sz="2400" dirty="0" err="1"/>
              <a:t>i</a:t>
            </a:r>
            <a:r>
              <a:rPr lang="en-US" altLang="zh-CN" sz="2400" dirty="0"/>
              <a:t>=1</a:t>
            </a:r>
            <a:r>
              <a:rPr lang="zh-CN" altLang="en-US" sz="2400" dirty="0"/>
              <a:t>，</a:t>
            </a:r>
            <a:r>
              <a:rPr lang="en-US" altLang="zh-CN" sz="2400" dirty="0"/>
              <a:t>2</a:t>
            </a:r>
            <a:r>
              <a:rPr lang="zh-CN" altLang="en-US" sz="2400" dirty="0"/>
              <a:t>，</a:t>
            </a:r>
            <a:r>
              <a:rPr lang="en-US" altLang="zh-CN" sz="2400" dirty="0"/>
              <a:t>…</a:t>
            </a:r>
            <a:r>
              <a:rPr lang="zh-CN" altLang="en-US" sz="2400" dirty="0"/>
              <a:t>，</a:t>
            </a:r>
            <a:r>
              <a:rPr lang="en-US" altLang="zh-CN" sz="2400" dirty="0"/>
              <a:t>n-1</a:t>
            </a:r>
            <a:r>
              <a:rPr lang="zh-CN" altLang="en-US" sz="2400" dirty="0"/>
              <a:t>）。</a:t>
            </a:r>
          </a:p>
          <a:p>
            <a:pPr algn="just">
              <a:spcBef>
                <a:spcPct val="50000"/>
              </a:spcBef>
            </a:pPr>
            <a:r>
              <a:rPr lang="en-US" altLang="zh-CN" sz="2400" dirty="0" err="1"/>
              <a:t>C</a:t>
            </a:r>
            <a:r>
              <a:rPr lang="en-US" altLang="zh-CN" sz="2400" baseline="-30000" dirty="0" err="1"/>
              <a:t>min</a:t>
            </a:r>
            <a:r>
              <a:rPr lang="en-US" altLang="zh-CN" sz="2400" dirty="0"/>
              <a:t>=n-1                              M </a:t>
            </a:r>
            <a:r>
              <a:rPr lang="en-US" altLang="zh-CN" sz="2400" baseline="-30000" dirty="0"/>
              <a:t>min</a:t>
            </a:r>
            <a:r>
              <a:rPr lang="en-US" altLang="zh-CN" sz="2400" dirty="0"/>
              <a:t>=</a:t>
            </a:r>
            <a:r>
              <a:rPr lang="zh-CN" altLang="en-US" sz="2400" dirty="0"/>
              <a:t>（</a:t>
            </a:r>
            <a:r>
              <a:rPr lang="en-US" altLang="zh-CN" sz="2400" dirty="0"/>
              <a:t>n-1</a:t>
            </a:r>
            <a:r>
              <a:rPr lang="zh-CN" altLang="en-US" sz="2400" dirty="0"/>
              <a:t>）</a:t>
            </a:r>
            <a:r>
              <a:rPr lang="en-US" altLang="zh-CN" sz="2400" dirty="0"/>
              <a:t>×2</a:t>
            </a:r>
            <a:r>
              <a:rPr lang="zh-CN" altLang="en-US" sz="2400" dirty="0"/>
              <a:t>；</a:t>
            </a:r>
          </a:p>
          <a:p>
            <a:pPr algn="just">
              <a:spcBef>
                <a:spcPct val="50000"/>
              </a:spcBef>
            </a:pPr>
            <a:r>
              <a:rPr lang="en-US" altLang="zh-CN" sz="2400" dirty="0" err="1"/>
              <a:t>C</a:t>
            </a:r>
            <a:r>
              <a:rPr lang="en-US" altLang="zh-CN" sz="2400" baseline="-30000" dirty="0" err="1"/>
              <a:t>max</a:t>
            </a:r>
            <a:r>
              <a:rPr lang="en-US" altLang="zh-CN" sz="2400" dirty="0"/>
              <a:t>=1+2+…+</a:t>
            </a:r>
            <a:r>
              <a:rPr lang="zh-CN" altLang="en-US" sz="2400" dirty="0"/>
              <a:t>（</a:t>
            </a:r>
            <a:r>
              <a:rPr lang="en-US" altLang="zh-CN" sz="2400" dirty="0"/>
              <a:t>n-1</a:t>
            </a:r>
            <a:r>
              <a:rPr lang="zh-CN" altLang="en-US" sz="2400" dirty="0"/>
              <a:t>）</a:t>
            </a:r>
            <a:r>
              <a:rPr lang="en-US" altLang="zh-CN" sz="2400" dirty="0"/>
              <a:t>=</a:t>
            </a:r>
            <a:r>
              <a:rPr lang="zh-CN" altLang="en-US" sz="2400" dirty="0"/>
              <a:t>（</a:t>
            </a:r>
            <a:r>
              <a:rPr lang="en-US" altLang="zh-CN" sz="2400" dirty="0"/>
              <a:t>n</a:t>
            </a:r>
            <a:r>
              <a:rPr lang="en-US" altLang="zh-CN" sz="2400" baseline="30000" dirty="0"/>
              <a:t>2</a:t>
            </a:r>
            <a:r>
              <a:rPr lang="en-US" altLang="zh-CN" sz="2400" dirty="0"/>
              <a:t>-n</a:t>
            </a:r>
            <a:r>
              <a:rPr lang="zh-CN" altLang="en-US" sz="2400" dirty="0"/>
              <a:t>）</a:t>
            </a:r>
            <a:r>
              <a:rPr lang="en-US" altLang="zh-CN" sz="2400" dirty="0"/>
              <a:t>/2       </a:t>
            </a:r>
          </a:p>
          <a:p>
            <a:pPr algn="just">
              <a:spcBef>
                <a:spcPct val="50000"/>
              </a:spcBef>
            </a:pPr>
            <a:r>
              <a:rPr lang="en-US" altLang="zh-CN" sz="2400" dirty="0"/>
              <a:t>M </a:t>
            </a:r>
            <a:r>
              <a:rPr lang="en-US" altLang="zh-CN" sz="2400" baseline="-30000" dirty="0"/>
              <a:t>max</a:t>
            </a:r>
            <a:r>
              <a:rPr lang="en-US" altLang="zh-CN" sz="2400" dirty="0"/>
              <a:t>=3+4+…+</a:t>
            </a:r>
            <a:r>
              <a:rPr lang="zh-CN" altLang="en-US" sz="2400" dirty="0"/>
              <a:t>（</a:t>
            </a:r>
            <a:r>
              <a:rPr lang="en-US" altLang="zh-CN" sz="2400" dirty="0"/>
              <a:t>n+1</a:t>
            </a:r>
            <a:r>
              <a:rPr lang="zh-CN" altLang="en-US" sz="2400" dirty="0"/>
              <a:t>）</a:t>
            </a:r>
            <a:r>
              <a:rPr lang="en-US" altLang="zh-CN" sz="2400" dirty="0"/>
              <a:t>=</a:t>
            </a:r>
            <a:r>
              <a:rPr lang="zh-CN" altLang="en-US" sz="2400" dirty="0"/>
              <a:t>（</a:t>
            </a:r>
            <a:r>
              <a:rPr lang="en-US" altLang="zh-CN" sz="2400" dirty="0"/>
              <a:t>n</a:t>
            </a:r>
            <a:r>
              <a:rPr lang="en-US" altLang="zh-CN" sz="2400" baseline="30000" dirty="0"/>
              <a:t>2</a:t>
            </a:r>
            <a:r>
              <a:rPr lang="en-US" altLang="zh-CN" sz="2400" dirty="0"/>
              <a:t>+3n-4</a:t>
            </a:r>
            <a:r>
              <a:rPr lang="zh-CN" altLang="en-US" sz="2400" dirty="0"/>
              <a:t>）</a:t>
            </a:r>
            <a:r>
              <a:rPr lang="en-US" altLang="zh-CN" sz="2400" dirty="0"/>
              <a:t>/2</a:t>
            </a:r>
          </a:p>
          <a:p>
            <a:pPr algn="just">
              <a:spcBef>
                <a:spcPct val="50000"/>
              </a:spcBef>
            </a:pPr>
            <a:r>
              <a:rPr lang="en-US" altLang="zh-CN" sz="2400" dirty="0"/>
              <a:t>C</a:t>
            </a:r>
            <a:r>
              <a:rPr lang="en-US" altLang="zh-CN" sz="2400" baseline="-30000" dirty="0"/>
              <a:t>ave</a:t>
            </a:r>
            <a:r>
              <a:rPr lang="en-US" altLang="zh-CN" sz="2400" dirty="0"/>
              <a:t>=</a:t>
            </a:r>
            <a:r>
              <a:rPr lang="zh-CN" altLang="en-US" sz="2400" dirty="0"/>
              <a:t>（</a:t>
            </a:r>
            <a:r>
              <a:rPr lang="en-US" altLang="zh-CN" sz="2400" dirty="0"/>
              <a:t>n</a:t>
            </a:r>
            <a:r>
              <a:rPr lang="en-US" altLang="zh-CN" sz="2400" baseline="30000" dirty="0"/>
              <a:t>2</a:t>
            </a:r>
            <a:r>
              <a:rPr lang="en-US" altLang="zh-CN" sz="2400" dirty="0"/>
              <a:t>+n-2</a:t>
            </a:r>
            <a:r>
              <a:rPr lang="zh-CN" altLang="en-US" sz="2400" dirty="0"/>
              <a:t>）</a:t>
            </a:r>
            <a:r>
              <a:rPr lang="en-US" altLang="zh-CN" sz="2400" dirty="0"/>
              <a:t>/4                    </a:t>
            </a:r>
          </a:p>
          <a:p>
            <a:pPr algn="just">
              <a:spcBef>
                <a:spcPct val="50000"/>
              </a:spcBef>
            </a:pPr>
            <a:r>
              <a:rPr lang="en-US" altLang="zh-CN" sz="2400" dirty="0"/>
              <a:t>M </a:t>
            </a:r>
            <a:r>
              <a:rPr lang="en-US" altLang="zh-CN" sz="2400" baseline="-30000" dirty="0" err="1"/>
              <a:t>ave</a:t>
            </a:r>
            <a:r>
              <a:rPr lang="en-US" altLang="zh-CN" sz="2400" dirty="0"/>
              <a:t>=</a:t>
            </a:r>
            <a:r>
              <a:rPr lang="zh-CN" altLang="en-US" sz="2400" dirty="0"/>
              <a:t>（</a:t>
            </a:r>
            <a:r>
              <a:rPr lang="en-US" altLang="zh-CN" sz="2400" dirty="0"/>
              <a:t>n</a:t>
            </a:r>
            <a:r>
              <a:rPr lang="en-US" altLang="zh-CN" sz="2400" baseline="30000" dirty="0"/>
              <a:t>2</a:t>
            </a:r>
            <a:r>
              <a:rPr lang="en-US" altLang="zh-CN" sz="2400" dirty="0"/>
              <a:t>+7n-8</a:t>
            </a:r>
            <a:r>
              <a:rPr lang="zh-CN" altLang="en-US" sz="2400" dirty="0"/>
              <a:t>）</a:t>
            </a:r>
            <a:r>
              <a:rPr lang="en-US" altLang="zh-CN" sz="2400" dirty="0"/>
              <a:t>/4</a:t>
            </a:r>
          </a:p>
          <a:p>
            <a:pPr algn="just">
              <a:spcBef>
                <a:spcPct val="50000"/>
              </a:spcBef>
            </a:pPr>
            <a:r>
              <a:rPr lang="zh-CN" altLang="en-US" sz="2400" dirty="0"/>
              <a:t>因此，直接插入排序的时间复杂度为</a:t>
            </a:r>
            <a:r>
              <a:rPr lang="en-US" altLang="zh-CN" sz="2400" dirty="0"/>
              <a:t>O</a:t>
            </a:r>
            <a:r>
              <a:rPr lang="zh-CN" altLang="en-US" sz="2400" dirty="0"/>
              <a:t>（</a:t>
            </a:r>
            <a:r>
              <a:rPr lang="en-US" altLang="zh-CN" sz="2400" dirty="0"/>
              <a:t>n</a:t>
            </a:r>
            <a:r>
              <a:rPr lang="en-US" altLang="zh-CN" sz="2400" baseline="30000" dirty="0"/>
              <a:t>2</a:t>
            </a:r>
            <a:r>
              <a:rPr lang="zh-CN" altLang="en-US" sz="2400" dirty="0"/>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242"/>
                                        </p:tgtEl>
                                        <p:attrNameLst>
                                          <p:attrName>style.visibility</p:attrName>
                                        </p:attrNameLst>
                                      </p:cBhvr>
                                      <p:to>
                                        <p:strVal val="visible"/>
                                      </p:to>
                                    </p:set>
                                    <p:anim calcmode="lin" valueType="num">
                                      <p:cBhvr additive="base">
                                        <p:cTn id="7" dur="500" fill="hold"/>
                                        <p:tgtEl>
                                          <p:spTgt spid="138242"/>
                                        </p:tgtEl>
                                        <p:attrNameLst>
                                          <p:attrName>ppt_x</p:attrName>
                                        </p:attrNameLst>
                                      </p:cBhvr>
                                      <p:tavLst>
                                        <p:tav tm="0">
                                          <p:val>
                                            <p:strVal val="#ppt_x"/>
                                          </p:val>
                                        </p:tav>
                                        <p:tav tm="100000">
                                          <p:val>
                                            <p:strVal val="#ppt_x"/>
                                          </p:val>
                                        </p:tav>
                                      </p:tavLst>
                                    </p:anim>
                                    <p:anim calcmode="lin" valueType="num">
                                      <p:cBhvr additive="base">
                                        <p:cTn id="8" dur="500" fill="hold"/>
                                        <p:tgtEl>
                                          <p:spTgt spid="1382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1000"/>
                                  </p:stCondLst>
                                  <p:childTnLst>
                                    <p:set>
                                      <p:cBhvr>
                                        <p:cTn id="11" dur="1" fill="hold">
                                          <p:stCondLst>
                                            <p:cond delay="0"/>
                                          </p:stCondLst>
                                        </p:cTn>
                                        <p:tgtEl>
                                          <p:spTgt spid="138243"/>
                                        </p:tgtEl>
                                        <p:attrNameLst>
                                          <p:attrName>style.visibility</p:attrName>
                                        </p:attrNameLst>
                                      </p:cBhvr>
                                      <p:to>
                                        <p:strVal val="visible"/>
                                      </p:to>
                                    </p:set>
                                    <p:anim calcmode="lin" valueType="num">
                                      <p:cBhvr additive="base">
                                        <p:cTn id="12" dur="500" fill="hold"/>
                                        <p:tgtEl>
                                          <p:spTgt spid="138243"/>
                                        </p:tgtEl>
                                        <p:attrNameLst>
                                          <p:attrName>ppt_x</p:attrName>
                                        </p:attrNameLst>
                                      </p:cBhvr>
                                      <p:tavLst>
                                        <p:tav tm="0">
                                          <p:val>
                                            <p:strVal val="#ppt_x"/>
                                          </p:val>
                                        </p:tav>
                                        <p:tav tm="100000">
                                          <p:val>
                                            <p:strVal val="#ppt_x"/>
                                          </p:val>
                                        </p:tav>
                                      </p:tavLst>
                                    </p:anim>
                                    <p:anim calcmode="lin" valueType="num">
                                      <p:cBhvr additive="base">
                                        <p:cTn id="13" dur="500" fill="hold"/>
                                        <p:tgtEl>
                                          <p:spTgt spid="138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bldLvl="0" animBg="1" autoUpdateAnimBg="0"/>
      <p:bldP spid="138243" grpId="0" bldLvl="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443548"/>
            <a:ext cx="8424936" cy="3785652"/>
          </a:xfrm>
          <a:prstGeom prst="rect">
            <a:avLst/>
          </a:prstGeom>
        </p:spPr>
        <p:txBody>
          <a:bodyPr wrap="square">
            <a:spAutoFit/>
          </a:bodyPr>
          <a:lstStyle/>
          <a:p>
            <a:r>
              <a:rPr lang="zh-CN" altLang="zh-CN" sz="2800" dirty="0"/>
              <a:t>如果碰见一个和插入元素相等的，那么插入元素把想插入的元素放在相等元素的后面。所以，相等元素的前后顺序没有改变，从原无序序列出去的顺序就是排好序后的顺序，所以插入排序是稳定的。</a:t>
            </a:r>
            <a:endParaRPr lang="en-US" altLang="zh-CN" sz="2800" dirty="0"/>
          </a:p>
          <a:p>
            <a:endParaRPr lang="en-US" altLang="zh-CN" sz="2800" dirty="0"/>
          </a:p>
          <a:p>
            <a:r>
              <a:rPr lang="zh-CN" altLang="en-US" sz="2800" dirty="0"/>
              <a:t>直接插入算法的元素移动是顺序的，该方法是稳定的。</a:t>
            </a:r>
          </a:p>
          <a:p>
            <a:endParaRPr lang="en-US" altLang="zh-CN" dirty="0"/>
          </a:p>
          <a:p>
            <a:endParaRPr lang="en-US" altLang="zh-CN" dirty="0"/>
          </a:p>
          <a:p>
            <a:r>
              <a:rPr lang="zh-CN" altLang="en-US" sz="3200" dirty="0">
                <a:solidFill>
                  <a:srgbClr val="FF0000"/>
                </a:solidFill>
              </a:rPr>
              <a:t>为什么强调“稳定性”？</a:t>
            </a:r>
            <a:r>
              <a:rPr lang="en-US" altLang="zh-CN" sz="3200" dirty="0">
                <a:solidFill>
                  <a:srgbClr val="FF0000"/>
                </a:solidFill>
              </a:rPr>
              <a:t> </a:t>
            </a:r>
            <a:endParaRPr lang="zh-CN" altLang="zh-CN" sz="3200" dirty="0">
              <a:solidFill>
                <a:srgbClr val="FF0000"/>
              </a:solidFill>
            </a:endParaRPr>
          </a:p>
        </p:txBody>
      </p:sp>
      <p:sp>
        <p:nvSpPr>
          <p:cNvPr id="3" name="TextBox 2"/>
          <p:cNvSpPr txBox="1"/>
          <p:nvPr/>
        </p:nvSpPr>
        <p:spPr>
          <a:xfrm>
            <a:off x="1835696" y="404664"/>
            <a:ext cx="5330305" cy="707886"/>
          </a:xfrm>
          <a:prstGeom prst="rect">
            <a:avLst/>
          </a:prstGeom>
          <a:noFill/>
        </p:spPr>
        <p:txBody>
          <a:bodyPr wrap="none" rtlCol="0">
            <a:spAutoFit/>
          </a:bodyPr>
          <a:lstStyle/>
          <a:p>
            <a:r>
              <a:rPr lang="zh-CN" altLang="en-US" sz="4000" dirty="0">
                <a:solidFill>
                  <a:srgbClr val="FF0000"/>
                </a:solidFill>
              </a:rPr>
              <a:t>分析插入排序的稳定性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b="1">
                <a:solidFill>
                  <a:srgbClr val="FF0000"/>
                </a:solidFill>
              </a:rPr>
              <a:t>插入排序的复杂性分析</a:t>
            </a:r>
          </a:p>
        </p:txBody>
      </p:sp>
      <p:sp>
        <p:nvSpPr>
          <p:cNvPr id="53251" name="Rectangle 3"/>
          <p:cNvSpPr>
            <a:spLocks noGrp="1" noChangeArrowheads="1"/>
          </p:cNvSpPr>
          <p:nvPr>
            <p:ph type="body" idx="1"/>
          </p:nvPr>
        </p:nvSpPr>
        <p:spPr/>
        <p:txBody>
          <a:bodyPr/>
          <a:lstStyle/>
          <a:p>
            <a:pPr eaLnBrk="1" hangingPunct="1"/>
            <a:r>
              <a:rPr lang="en-US" altLang="zh-CN"/>
              <a:t>O(n</a:t>
            </a:r>
            <a:r>
              <a:rPr lang="en-US" altLang="zh-CN" baseline="30000"/>
              <a:t>2</a:t>
            </a:r>
            <a:r>
              <a:rPr lang="en-US" altLang="zh-CN"/>
              <a:t>)</a:t>
            </a:r>
          </a:p>
          <a:p>
            <a:pPr eaLnBrk="1" hangingPunct="1"/>
            <a:r>
              <a:rPr lang="zh-CN" altLang="en-US"/>
              <a:t>在这个算法中，大部分的时间都用在比较和挪动元素中，随着已经排好顺序的数组的增长，比较和被挪动的元素的个数也在增加，而且在整个过程中，很多元素不止挪动一次。</a:t>
            </a:r>
          </a:p>
          <a:p>
            <a:pPr eaLnBrk="1" hangingPunct="1"/>
            <a:endParaRPr lang="en-US" altLang="zh-CN"/>
          </a:p>
        </p:txBody>
      </p:sp>
      <p:sp>
        <p:nvSpPr>
          <p:cNvPr id="150532" name="Text Box 4"/>
          <p:cNvSpPr txBox="1">
            <a:spLocks noChangeArrowheads="1"/>
          </p:cNvSpPr>
          <p:nvPr/>
        </p:nvSpPr>
        <p:spPr bwMode="auto">
          <a:xfrm>
            <a:off x="755650" y="5516563"/>
            <a:ext cx="7924800" cy="544512"/>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defRPr/>
            </a:pPr>
            <a:r>
              <a:rPr lang="zh-CN" altLang="en-US" sz="2800" b="1">
                <a:solidFill>
                  <a:schemeClr val="bg1"/>
                </a:solidFill>
                <a:effectLst>
                  <a:outerShdw blurRad="38100" dist="38100" dir="2700000" algn="tl">
                    <a:srgbClr val="000000"/>
                  </a:outerShdw>
                </a:effectLst>
                <a:ea typeface="楷体_GB2312" pitchFamily="49" charset="-122"/>
              </a:rPr>
              <a:t>思考：如何用分治的思想解决问题？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blinds(horizontal)">
                                      <p:cBhvr>
                                        <p:cTn id="7"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4213" y="404813"/>
            <a:ext cx="7772400" cy="576262"/>
          </a:xfrm>
        </p:spPr>
        <p:txBody>
          <a:bodyPr/>
          <a:lstStyle/>
          <a:p>
            <a:pPr eaLnBrk="1" hangingPunct="1"/>
            <a:r>
              <a:rPr lang="zh-CN" altLang="en-US" sz="4000" b="1">
                <a:solidFill>
                  <a:srgbClr val="FF0000"/>
                </a:solidFill>
              </a:rPr>
              <a:t>基本思想</a:t>
            </a:r>
          </a:p>
        </p:txBody>
      </p:sp>
      <p:sp>
        <p:nvSpPr>
          <p:cNvPr id="54275" name="Rectangle 3"/>
          <p:cNvSpPr>
            <a:spLocks noGrp="1" noChangeArrowheads="1"/>
          </p:cNvSpPr>
          <p:nvPr>
            <p:ph type="body" idx="1"/>
          </p:nvPr>
        </p:nvSpPr>
        <p:spPr>
          <a:xfrm>
            <a:off x="685800" y="1484313"/>
            <a:ext cx="7772400" cy="4611687"/>
          </a:xfrm>
        </p:spPr>
        <p:txBody>
          <a:bodyPr/>
          <a:lstStyle/>
          <a:p>
            <a:pPr eaLnBrk="1" hangingPunct="1"/>
            <a:r>
              <a:rPr lang="zh-CN" altLang="en-US"/>
              <a:t>分解（</a:t>
            </a:r>
            <a:r>
              <a:rPr lang="en-US" altLang="zh-CN"/>
              <a:t>divide)</a:t>
            </a:r>
            <a:r>
              <a:rPr lang="zh-CN" altLang="en-US"/>
              <a:t>：</a:t>
            </a:r>
          </a:p>
          <a:p>
            <a:pPr lvl="1" eaLnBrk="1" hangingPunct="1"/>
            <a:r>
              <a:rPr lang="zh-CN" altLang="en-US"/>
              <a:t>将</a:t>
            </a:r>
            <a:r>
              <a:rPr lang="en-US" altLang="zh-CN"/>
              <a:t>n</a:t>
            </a:r>
            <a:r>
              <a:rPr lang="zh-CN" altLang="en-US"/>
              <a:t>个元素分成各含</a:t>
            </a:r>
            <a:r>
              <a:rPr lang="en-US" altLang="zh-CN"/>
              <a:t>n/2</a:t>
            </a:r>
            <a:r>
              <a:rPr lang="zh-CN" altLang="en-US"/>
              <a:t>个元素的子序列；</a:t>
            </a:r>
          </a:p>
          <a:p>
            <a:pPr eaLnBrk="1" hangingPunct="1"/>
            <a:r>
              <a:rPr lang="zh-CN" altLang="en-US"/>
              <a:t>解决（</a:t>
            </a:r>
            <a:r>
              <a:rPr lang="en-US" altLang="zh-CN"/>
              <a:t>Conquer)</a:t>
            </a:r>
            <a:r>
              <a:rPr lang="zh-CN" altLang="en-US"/>
              <a:t>：</a:t>
            </a:r>
          </a:p>
          <a:p>
            <a:pPr lvl="1" eaLnBrk="1" hangingPunct="1"/>
            <a:r>
              <a:rPr lang="zh-CN" altLang="en-US"/>
              <a:t>递归地用合并排序法对两个子序列排序；</a:t>
            </a:r>
          </a:p>
          <a:p>
            <a:pPr eaLnBrk="1" hangingPunct="1"/>
            <a:r>
              <a:rPr lang="zh-CN" altLang="en-US"/>
              <a:t>合并（</a:t>
            </a:r>
            <a:r>
              <a:rPr lang="en-US" altLang="zh-CN"/>
              <a:t>Combine)</a:t>
            </a:r>
            <a:r>
              <a:rPr lang="zh-CN" altLang="en-US"/>
              <a:t>：</a:t>
            </a:r>
          </a:p>
          <a:p>
            <a:pPr lvl="1" eaLnBrk="1" hangingPunct="1"/>
            <a:r>
              <a:rPr lang="zh-CN" altLang="en-US"/>
              <a:t>合并两个已经排好序的子序列。</a:t>
            </a:r>
          </a:p>
          <a:p>
            <a:pPr eaLnBrk="1" hangingPunct="1"/>
            <a:r>
              <a:rPr lang="zh-CN" altLang="en-US"/>
              <a:t>在对子序列排序时，其长度为</a:t>
            </a:r>
            <a:r>
              <a:rPr lang="en-US" altLang="zh-CN"/>
              <a:t>1</a:t>
            </a:r>
            <a:r>
              <a:rPr lang="zh-CN" altLang="en-US"/>
              <a:t>时递归结束。单个元素被视为是已经排好序的。</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62000" y="304800"/>
            <a:ext cx="7772400" cy="1143000"/>
          </a:xfrm>
        </p:spPr>
        <p:txBody>
          <a:bodyPr/>
          <a:lstStyle/>
          <a:p>
            <a:r>
              <a:rPr lang="zh-CN" altLang="en-US">
                <a:effectLst>
                  <a:outerShdw blurRad="38100" dist="38100" dir="2700000" algn="tl">
                    <a:srgbClr val="C0C0C0"/>
                  </a:outerShdw>
                </a:effectLst>
                <a:latin typeface="黑体" pitchFamily="2" charset="-122"/>
                <a:ea typeface="黑体" pitchFamily="2" charset="-122"/>
              </a:rPr>
              <a:t>递归举例</a:t>
            </a:r>
          </a:p>
        </p:txBody>
      </p:sp>
      <p:sp>
        <p:nvSpPr>
          <p:cNvPr id="63491" name="Rectangle 3"/>
          <p:cNvSpPr>
            <a:spLocks noGrp="1" noChangeArrowheads="1"/>
          </p:cNvSpPr>
          <p:nvPr>
            <p:ph type="body" idx="1"/>
          </p:nvPr>
        </p:nvSpPr>
        <p:spPr>
          <a:xfrm>
            <a:off x="304800" y="1447800"/>
            <a:ext cx="7772400" cy="4114800"/>
          </a:xfrm>
        </p:spPr>
        <p:txBody>
          <a:bodyPr/>
          <a:lstStyle/>
          <a:p>
            <a:pPr>
              <a:spcBef>
                <a:spcPct val="0"/>
              </a:spcBef>
              <a:buFontTx/>
              <a:buNone/>
            </a:pPr>
            <a:r>
              <a:rPr lang="zh-CN" altLang="en-US" sz="2400" b="0">
                <a:solidFill>
                  <a:schemeClr val="accent2"/>
                </a:solidFill>
                <a:latin typeface="黑体" pitchFamily="2" charset="-122"/>
                <a:ea typeface="黑体" pitchFamily="2" charset="-122"/>
              </a:rPr>
              <a:t>例</a:t>
            </a:r>
            <a:r>
              <a:rPr lang="en-US" altLang="zh-CN" sz="2400" b="0">
                <a:solidFill>
                  <a:schemeClr val="accent2"/>
                </a:solidFill>
                <a:latin typeface="黑体" pitchFamily="2" charset="-122"/>
                <a:ea typeface="黑体" pitchFamily="2" charset="-122"/>
              </a:rPr>
              <a:t>2  Fibonacci</a:t>
            </a:r>
            <a:r>
              <a:rPr lang="zh-CN" altLang="en-US" sz="2400" b="0">
                <a:solidFill>
                  <a:schemeClr val="accent2"/>
                </a:solidFill>
                <a:latin typeface="黑体" pitchFamily="2" charset="-122"/>
                <a:ea typeface="黑体" pitchFamily="2" charset="-122"/>
              </a:rPr>
              <a:t>数列</a:t>
            </a:r>
          </a:p>
          <a:p>
            <a:pPr>
              <a:spcBef>
                <a:spcPct val="0"/>
              </a:spcBef>
              <a:buFontTx/>
              <a:buNone/>
            </a:pPr>
            <a:r>
              <a:rPr lang="zh-CN" altLang="zh-CN" sz="2400">
                <a:solidFill>
                  <a:srgbClr val="000000"/>
                </a:solidFill>
                <a:latin typeface="楷体_GB2312" pitchFamily="49" charset="-122"/>
                <a:ea typeface="楷体_GB2312" pitchFamily="49" charset="-122"/>
              </a:rPr>
              <a:t>无穷数列1，1，2，3，5，8，13，21，34，55，</a:t>
            </a:r>
            <a:r>
              <a:rPr lang="zh-CN" altLang="zh-CN" sz="2400">
                <a:solidFill>
                  <a:srgbClr val="000000"/>
                </a:solidFill>
                <a:latin typeface="宋体"/>
                <a:ea typeface="楷体_GB2312" pitchFamily="49" charset="-122"/>
              </a:rPr>
              <a:t>…</a:t>
            </a:r>
            <a:r>
              <a:rPr lang="zh-CN" altLang="zh-CN" sz="2400">
                <a:solidFill>
                  <a:srgbClr val="000000"/>
                </a:solidFill>
                <a:latin typeface="楷体_GB2312" pitchFamily="49" charset="-122"/>
                <a:ea typeface="楷体_GB2312" pitchFamily="49" charset="-122"/>
              </a:rPr>
              <a:t>，被称为Fibonacci数列。它可以递归地定义为：</a:t>
            </a:r>
            <a:endParaRPr lang="zh-CN" altLang="en-US" sz="2400">
              <a:solidFill>
                <a:srgbClr val="000000"/>
              </a:solidFill>
              <a:latin typeface="楷体_GB2312" pitchFamily="49" charset="-122"/>
              <a:ea typeface="楷体_GB2312" pitchFamily="49" charset="-122"/>
            </a:endParaRPr>
          </a:p>
          <a:p>
            <a:endParaRPr lang="en-US" altLang="zh-CN"/>
          </a:p>
        </p:txBody>
      </p:sp>
      <p:sp>
        <p:nvSpPr>
          <p:cNvPr id="63492" name="AutoShape 4"/>
          <p:cNvSpPr>
            <a:spLocks noChangeArrowheads="1"/>
          </p:cNvSpPr>
          <p:nvPr/>
        </p:nvSpPr>
        <p:spPr bwMode="auto">
          <a:xfrm>
            <a:off x="6553200" y="2590800"/>
            <a:ext cx="2014538" cy="863600"/>
          </a:xfrm>
          <a:prstGeom prst="wedgeRoundRectCallout">
            <a:avLst>
              <a:gd name="adj1" fmla="val -75375"/>
              <a:gd name="adj2" fmla="val 22241"/>
              <a:gd name="adj3" fmla="val 16667"/>
            </a:avLst>
          </a:prstGeom>
          <a:solidFill>
            <a:schemeClr val="hlink"/>
          </a:solidFill>
          <a:ln w="6350">
            <a:solidFill>
              <a:schemeClr val="hlink"/>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a:solidFill>
                  <a:schemeClr val="accent2"/>
                </a:solidFill>
              </a:rPr>
              <a:t>边界条件</a:t>
            </a:r>
          </a:p>
        </p:txBody>
      </p:sp>
      <p:sp>
        <p:nvSpPr>
          <p:cNvPr id="63493" name="AutoShape 5"/>
          <p:cNvSpPr>
            <a:spLocks noChangeArrowheads="1"/>
          </p:cNvSpPr>
          <p:nvPr/>
        </p:nvSpPr>
        <p:spPr bwMode="auto">
          <a:xfrm>
            <a:off x="6629400" y="3733800"/>
            <a:ext cx="1938338" cy="795338"/>
          </a:xfrm>
          <a:prstGeom prst="wedgeRoundRectCallout">
            <a:avLst>
              <a:gd name="adj1" fmla="val -84398"/>
              <a:gd name="adj2" fmla="val -5690"/>
              <a:gd name="adj3" fmla="val 16667"/>
            </a:avLst>
          </a:prstGeom>
          <a:solidFill>
            <a:schemeClr val="hlink"/>
          </a:solidFill>
          <a:ln w="6350">
            <a:solidFill>
              <a:schemeClr val="hlink"/>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a:solidFill>
                  <a:schemeClr val="accent2"/>
                </a:solidFill>
              </a:rPr>
              <a:t>递归方程</a:t>
            </a:r>
          </a:p>
        </p:txBody>
      </p:sp>
      <p:graphicFrame>
        <p:nvGraphicFramePr>
          <p:cNvPr id="63494" name="Object 6"/>
          <p:cNvGraphicFramePr>
            <a:graphicFrameLocks noChangeAspect="1"/>
          </p:cNvGraphicFramePr>
          <p:nvPr/>
        </p:nvGraphicFramePr>
        <p:xfrm>
          <a:off x="1524000" y="2895600"/>
          <a:ext cx="4464050" cy="1474788"/>
        </p:xfrm>
        <a:graphic>
          <a:graphicData uri="http://schemas.openxmlformats.org/presentationml/2006/ole">
            <mc:AlternateContent xmlns:mc="http://schemas.openxmlformats.org/markup-compatibility/2006">
              <mc:Choice xmlns:v="urn:schemas-microsoft-com:vml" Requires="v">
                <p:oleObj spid="_x0000_s166962" name="公式" r:id="rId3" imgW="2159000" imgH="711200" progId="Equation.3">
                  <p:embed/>
                </p:oleObj>
              </mc:Choice>
              <mc:Fallback>
                <p:oleObj name="公式" r:id="rId3" imgW="2159000" imgH="711200" progId="Equation.3">
                  <p:embed/>
                  <p:pic>
                    <p:nvPicPr>
                      <p:cNvPr id="0" name="图片 1669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895600"/>
                        <a:ext cx="4464050" cy="147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5" name="Text Box 7"/>
          <p:cNvSpPr txBox="1">
            <a:spLocks noChangeArrowheads="1"/>
          </p:cNvSpPr>
          <p:nvPr/>
        </p:nvSpPr>
        <p:spPr bwMode="auto">
          <a:xfrm>
            <a:off x="381000" y="4419600"/>
            <a:ext cx="7345363"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t>第</a:t>
            </a:r>
            <a:r>
              <a:rPr lang="en-US" altLang="zh-CN" sz="2400"/>
              <a:t>n</a:t>
            </a:r>
            <a:r>
              <a:rPr lang="zh-CN" altLang="en-US" sz="2400"/>
              <a:t>个</a:t>
            </a:r>
            <a:r>
              <a:rPr lang="en-US" altLang="zh-CN" sz="2400"/>
              <a:t>Fibonacci</a:t>
            </a:r>
            <a:r>
              <a:rPr lang="zh-CN" altLang="en-US" sz="2400"/>
              <a:t>数可递归地计算如下：</a:t>
            </a:r>
          </a:p>
          <a:p>
            <a:r>
              <a:rPr lang="en-US" altLang="zh-CN" sz="2400">
                <a:solidFill>
                  <a:srgbClr val="1E048A"/>
                </a:solidFill>
              </a:rPr>
              <a:t>public static int </a:t>
            </a:r>
            <a:r>
              <a:rPr lang="en-US" altLang="zh-CN" sz="2400" b="1">
                <a:solidFill>
                  <a:srgbClr val="1E048A"/>
                </a:solidFill>
              </a:rPr>
              <a:t>fibonacci</a:t>
            </a:r>
            <a:r>
              <a:rPr lang="en-US" altLang="zh-CN" sz="2400">
                <a:solidFill>
                  <a:srgbClr val="1E048A"/>
                </a:solidFill>
              </a:rPr>
              <a:t>(int n)</a:t>
            </a:r>
          </a:p>
          <a:p>
            <a:r>
              <a:rPr lang="en-US" altLang="zh-CN" sz="2400">
                <a:solidFill>
                  <a:srgbClr val="1E048A"/>
                </a:solidFill>
              </a:rPr>
              <a:t>{</a:t>
            </a:r>
          </a:p>
          <a:p>
            <a:r>
              <a:rPr lang="en-US" altLang="zh-CN" sz="2400">
                <a:solidFill>
                  <a:srgbClr val="1E048A"/>
                </a:solidFill>
              </a:rPr>
              <a:t>       </a:t>
            </a:r>
            <a:r>
              <a:rPr lang="en-US" altLang="zh-CN" sz="2400" b="1">
                <a:solidFill>
                  <a:srgbClr val="1E048A"/>
                </a:solidFill>
              </a:rPr>
              <a:t>if</a:t>
            </a:r>
            <a:r>
              <a:rPr lang="en-US" altLang="zh-CN" sz="2400">
                <a:solidFill>
                  <a:srgbClr val="1E048A"/>
                </a:solidFill>
              </a:rPr>
              <a:t> (n &lt;= 1) </a:t>
            </a:r>
            <a:r>
              <a:rPr lang="en-US" altLang="zh-CN" sz="2400" b="1">
                <a:solidFill>
                  <a:srgbClr val="1E048A"/>
                </a:solidFill>
              </a:rPr>
              <a:t>return</a:t>
            </a:r>
            <a:r>
              <a:rPr lang="en-US" altLang="zh-CN" sz="2400">
                <a:solidFill>
                  <a:srgbClr val="1E048A"/>
                </a:solidFill>
              </a:rPr>
              <a:t> 1;</a:t>
            </a:r>
          </a:p>
          <a:p>
            <a:r>
              <a:rPr lang="en-US" altLang="zh-CN" sz="2400">
                <a:solidFill>
                  <a:srgbClr val="1E048A"/>
                </a:solidFill>
              </a:rPr>
              <a:t>       </a:t>
            </a:r>
            <a:r>
              <a:rPr lang="en-US" altLang="zh-CN" sz="2400" b="1">
                <a:solidFill>
                  <a:srgbClr val="1E048A"/>
                </a:solidFill>
              </a:rPr>
              <a:t>return</a:t>
            </a:r>
            <a:r>
              <a:rPr lang="en-US" altLang="zh-CN" sz="2400">
                <a:solidFill>
                  <a:srgbClr val="1E048A"/>
                </a:solidFill>
              </a:rPr>
              <a:t> </a:t>
            </a:r>
            <a:r>
              <a:rPr lang="en-US" altLang="zh-CN" sz="2400" b="1">
                <a:solidFill>
                  <a:srgbClr val="1E048A"/>
                </a:solidFill>
              </a:rPr>
              <a:t>fibonacci</a:t>
            </a:r>
            <a:r>
              <a:rPr lang="en-US" altLang="zh-CN" sz="2400">
                <a:solidFill>
                  <a:srgbClr val="1E048A"/>
                </a:solidFill>
              </a:rPr>
              <a:t>(n-1)+</a:t>
            </a:r>
            <a:r>
              <a:rPr lang="en-US" altLang="zh-CN" sz="2400" b="1">
                <a:solidFill>
                  <a:srgbClr val="1E048A"/>
                </a:solidFill>
              </a:rPr>
              <a:t>fibonacci</a:t>
            </a:r>
            <a:r>
              <a:rPr lang="en-US" altLang="zh-CN" sz="2400">
                <a:solidFill>
                  <a:srgbClr val="1E048A"/>
                </a:solidFill>
              </a:rPr>
              <a:t>(n-2);</a:t>
            </a:r>
          </a:p>
          <a:p>
            <a:r>
              <a:rPr lang="en-US" altLang="zh-CN" sz="2400">
                <a:solidFill>
                  <a:srgbClr val="1E048A"/>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 calcmode="lin" valueType="num">
                                      <p:cBhvr additive="base">
                                        <p:cTn id="7" dur="500" fill="hold"/>
                                        <p:tgtEl>
                                          <p:spTgt spid="63494"/>
                                        </p:tgtEl>
                                        <p:attrNameLst>
                                          <p:attrName>ppt_x</p:attrName>
                                        </p:attrNameLst>
                                      </p:cBhvr>
                                      <p:tavLst>
                                        <p:tav tm="0">
                                          <p:val>
                                            <p:strVal val="#ppt_x"/>
                                          </p:val>
                                        </p:tav>
                                        <p:tav tm="100000">
                                          <p:val>
                                            <p:strVal val="#ppt_x"/>
                                          </p:val>
                                        </p:tav>
                                      </p:tavLst>
                                    </p:anim>
                                    <p:anim calcmode="lin" valueType="num">
                                      <p:cBhvr additive="base">
                                        <p:cTn id="8" dur="500" fill="hold"/>
                                        <p:tgtEl>
                                          <p:spTgt spid="634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3492"/>
                                        </p:tgtEl>
                                        <p:attrNameLst>
                                          <p:attrName>style.visibility</p:attrName>
                                        </p:attrNameLst>
                                      </p:cBhvr>
                                      <p:to>
                                        <p:strVal val="visible"/>
                                      </p:to>
                                    </p:set>
                                    <p:anim calcmode="lin" valueType="num">
                                      <p:cBhvr additive="base">
                                        <p:cTn id="13" dur="500" fill="hold"/>
                                        <p:tgtEl>
                                          <p:spTgt spid="63492"/>
                                        </p:tgtEl>
                                        <p:attrNameLst>
                                          <p:attrName>ppt_x</p:attrName>
                                        </p:attrNameLst>
                                      </p:cBhvr>
                                      <p:tavLst>
                                        <p:tav tm="0">
                                          <p:val>
                                            <p:strVal val="1+#ppt_w/2"/>
                                          </p:val>
                                        </p:tav>
                                        <p:tav tm="100000">
                                          <p:val>
                                            <p:strVal val="#ppt_x"/>
                                          </p:val>
                                        </p:tav>
                                      </p:tavLst>
                                    </p:anim>
                                    <p:anim calcmode="lin" valueType="num">
                                      <p:cBhvr additive="base">
                                        <p:cTn id="14" dur="500" fill="hold"/>
                                        <p:tgtEl>
                                          <p:spTgt spid="6349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3493"/>
                                        </p:tgtEl>
                                        <p:attrNameLst>
                                          <p:attrName>style.visibility</p:attrName>
                                        </p:attrNameLst>
                                      </p:cBhvr>
                                      <p:to>
                                        <p:strVal val="visible"/>
                                      </p:to>
                                    </p:set>
                                    <p:anim calcmode="lin" valueType="num">
                                      <p:cBhvr additive="base">
                                        <p:cTn id="19" dur="500" fill="hold"/>
                                        <p:tgtEl>
                                          <p:spTgt spid="63493"/>
                                        </p:tgtEl>
                                        <p:attrNameLst>
                                          <p:attrName>ppt_x</p:attrName>
                                        </p:attrNameLst>
                                      </p:cBhvr>
                                      <p:tavLst>
                                        <p:tav tm="0">
                                          <p:val>
                                            <p:strVal val="1+#ppt_w/2"/>
                                          </p:val>
                                        </p:tav>
                                        <p:tav tm="100000">
                                          <p:val>
                                            <p:strVal val="#ppt_x"/>
                                          </p:val>
                                        </p:tav>
                                      </p:tavLst>
                                    </p:anim>
                                    <p:anim calcmode="lin" valueType="num">
                                      <p:cBhvr additive="base">
                                        <p:cTn id="20" dur="500" fill="hold"/>
                                        <p:tgtEl>
                                          <p:spTgt spid="634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495"/>
                                        </p:tgtEl>
                                        <p:attrNameLst>
                                          <p:attrName>style.visibility</p:attrName>
                                        </p:attrNameLst>
                                      </p:cBhvr>
                                      <p:to>
                                        <p:strVal val="visible"/>
                                      </p:to>
                                    </p:set>
                                    <p:anim calcmode="lin" valueType="num">
                                      <p:cBhvr additive="base">
                                        <p:cTn id="25" dur="500" fill="hold"/>
                                        <p:tgtEl>
                                          <p:spTgt spid="63495"/>
                                        </p:tgtEl>
                                        <p:attrNameLst>
                                          <p:attrName>ppt_x</p:attrName>
                                        </p:attrNameLst>
                                      </p:cBhvr>
                                      <p:tavLst>
                                        <p:tav tm="0">
                                          <p:val>
                                            <p:strVal val="#ppt_x"/>
                                          </p:val>
                                        </p:tav>
                                        <p:tav tm="100000">
                                          <p:val>
                                            <p:strVal val="#ppt_x"/>
                                          </p:val>
                                        </p:tav>
                                      </p:tavLst>
                                    </p:anim>
                                    <p:anim calcmode="lin" valueType="num">
                                      <p:cBhvr additive="base">
                                        <p:cTn id="26" dur="500" fill="hold"/>
                                        <p:tgtEl>
                                          <p:spTgt spid="634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nimBg="1" autoUpdateAnimBg="0"/>
      <p:bldP spid="63493" grpId="0" animBg="1" autoUpdateAnimBg="0"/>
      <p:bldP spid="63495" grpId="0" bldLvl="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Group 2"/>
          <p:cNvGraphicFramePr>
            <a:graphicFrameLocks noGrp="1"/>
          </p:cNvGraphicFramePr>
          <p:nvPr/>
        </p:nvGraphicFramePr>
        <p:xfrm>
          <a:off x="609600" y="723900"/>
          <a:ext cx="2057400" cy="517766"/>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9033" name="Group 249"/>
          <p:cNvGraphicFramePr>
            <a:graphicFrameLocks noGrp="1"/>
          </p:cNvGraphicFramePr>
          <p:nvPr/>
        </p:nvGraphicFramePr>
        <p:xfrm>
          <a:off x="5029200" y="723900"/>
          <a:ext cx="4114800" cy="517766"/>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594" name="Text Box 34"/>
          <p:cNvSpPr txBox="1">
            <a:spLocks noChangeArrowheads="1"/>
          </p:cNvSpPr>
          <p:nvPr/>
        </p:nvSpPr>
        <p:spPr bwMode="auto">
          <a:xfrm>
            <a:off x="1736725" y="23813"/>
            <a:ext cx="14033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输入序列</a:t>
            </a:r>
          </a:p>
        </p:txBody>
      </p:sp>
      <p:sp>
        <p:nvSpPr>
          <p:cNvPr id="66595" name="Text Box 35"/>
          <p:cNvSpPr txBox="1">
            <a:spLocks noChangeArrowheads="1"/>
          </p:cNvSpPr>
          <p:nvPr/>
        </p:nvSpPr>
        <p:spPr bwMode="auto">
          <a:xfrm>
            <a:off x="6400800" y="0"/>
            <a:ext cx="14033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输出序列</a:t>
            </a:r>
          </a:p>
        </p:txBody>
      </p:sp>
      <p:graphicFrame>
        <p:nvGraphicFramePr>
          <p:cNvPr id="118820" name="Group 36"/>
          <p:cNvGraphicFramePr>
            <a:graphicFrameLocks noGrp="1"/>
          </p:cNvGraphicFramePr>
          <p:nvPr/>
        </p:nvGraphicFramePr>
        <p:xfrm>
          <a:off x="2667000" y="723900"/>
          <a:ext cx="2057400" cy="517766"/>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08" name="Line 48"/>
          <p:cNvSpPr>
            <a:spLocks noChangeShapeType="1"/>
          </p:cNvSpPr>
          <p:nvPr/>
        </p:nvSpPr>
        <p:spPr bwMode="auto">
          <a:xfrm>
            <a:off x="2667000" y="723900"/>
            <a:ext cx="0" cy="63341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33" name="Group 49"/>
          <p:cNvGraphicFramePr>
            <a:graphicFrameLocks noGrp="1"/>
          </p:cNvGraphicFramePr>
          <p:nvPr/>
        </p:nvGraphicFramePr>
        <p:xfrm>
          <a:off x="1524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845" name="Group 61"/>
          <p:cNvGraphicFramePr>
            <a:graphicFrameLocks noGrp="1"/>
          </p:cNvGraphicFramePr>
          <p:nvPr/>
        </p:nvGraphicFramePr>
        <p:xfrm>
          <a:off x="48768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33" name="Line 73"/>
          <p:cNvSpPr>
            <a:spLocks noChangeShapeType="1"/>
          </p:cNvSpPr>
          <p:nvPr/>
        </p:nvSpPr>
        <p:spPr bwMode="auto">
          <a:xfrm flipH="1">
            <a:off x="914400" y="1349375"/>
            <a:ext cx="1752600" cy="1265238"/>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4" name="Line 74"/>
          <p:cNvSpPr>
            <a:spLocks noChangeShapeType="1"/>
          </p:cNvSpPr>
          <p:nvPr/>
        </p:nvSpPr>
        <p:spPr bwMode="auto">
          <a:xfrm>
            <a:off x="2667000" y="1349375"/>
            <a:ext cx="2743200" cy="1265238"/>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5" name="Line 75"/>
          <p:cNvSpPr>
            <a:spLocks noChangeShapeType="1"/>
          </p:cNvSpPr>
          <p:nvPr/>
        </p:nvSpPr>
        <p:spPr bwMode="auto">
          <a:xfrm>
            <a:off x="1143000" y="2614613"/>
            <a:ext cx="0" cy="633412"/>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6" name="Line 76"/>
          <p:cNvSpPr>
            <a:spLocks noChangeShapeType="1"/>
          </p:cNvSpPr>
          <p:nvPr/>
        </p:nvSpPr>
        <p:spPr bwMode="auto">
          <a:xfrm>
            <a:off x="5867400" y="2614613"/>
            <a:ext cx="0" cy="633412"/>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61" name="Group 77"/>
          <p:cNvGraphicFramePr>
            <a:graphicFrameLocks noGrp="1"/>
          </p:cNvGraphicFramePr>
          <p:nvPr/>
        </p:nvGraphicFramePr>
        <p:xfrm>
          <a:off x="2286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869" name="Group 85"/>
          <p:cNvGraphicFramePr>
            <a:graphicFrameLocks noGrp="1"/>
          </p:cNvGraphicFramePr>
          <p:nvPr/>
        </p:nvGraphicFramePr>
        <p:xfrm>
          <a:off x="24384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53" name="Line 93"/>
          <p:cNvSpPr>
            <a:spLocks noChangeShapeType="1"/>
          </p:cNvSpPr>
          <p:nvPr/>
        </p:nvSpPr>
        <p:spPr bwMode="auto">
          <a:xfrm>
            <a:off x="6858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4" name="Line 94"/>
          <p:cNvSpPr>
            <a:spLocks noChangeShapeType="1"/>
          </p:cNvSpPr>
          <p:nvPr/>
        </p:nvSpPr>
        <p:spPr bwMode="auto">
          <a:xfrm flipH="1">
            <a:off x="457200" y="3248025"/>
            <a:ext cx="6858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5" name="Line 95"/>
          <p:cNvSpPr>
            <a:spLocks noChangeShapeType="1"/>
          </p:cNvSpPr>
          <p:nvPr/>
        </p:nvSpPr>
        <p:spPr bwMode="auto">
          <a:xfrm>
            <a:off x="1143000" y="3248025"/>
            <a:ext cx="16002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80" name="Group 96"/>
          <p:cNvGraphicFramePr>
            <a:graphicFrameLocks noGrp="1"/>
          </p:cNvGraphicFramePr>
          <p:nvPr/>
        </p:nvGraphicFramePr>
        <p:xfrm>
          <a:off x="3048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886" name="Group 102"/>
          <p:cNvGraphicFramePr>
            <a:graphicFrameLocks noGrp="1"/>
          </p:cNvGraphicFramePr>
          <p:nvPr/>
        </p:nvGraphicFramePr>
        <p:xfrm>
          <a:off x="11430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68" name="Line 108"/>
          <p:cNvSpPr>
            <a:spLocks noChangeShapeType="1"/>
          </p:cNvSpPr>
          <p:nvPr/>
        </p:nvSpPr>
        <p:spPr bwMode="auto">
          <a:xfrm flipH="1">
            <a:off x="4572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69" name="Line 109"/>
          <p:cNvSpPr>
            <a:spLocks noChangeShapeType="1"/>
          </p:cNvSpPr>
          <p:nvPr/>
        </p:nvSpPr>
        <p:spPr bwMode="auto">
          <a:xfrm>
            <a:off x="6858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94" name="Group 110"/>
          <p:cNvGraphicFramePr>
            <a:graphicFrameLocks noGrp="1"/>
          </p:cNvGraphicFramePr>
          <p:nvPr/>
        </p:nvGraphicFramePr>
        <p:xfrm>
          <a:off x="13716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678" name="Line 118"/>
          <p:cNvSpPr>
            <a:spLocks noChangeShapeType="1"/>
          </p:cNvSpPr>
          <p:nvPr/>
        </p:nvSpPr>
        <p:spPr bwMode="auto">
          <a:xfrm flipV="1">
            <a:off x="609600" y="4875213"/>
            <a:ext cx="14478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79" name="Line 119"/>
          <p:cNvSpPr>
            <a:spLocks noChangeShapeType="1"/>
          </p:cNvSpPr>
          <p:nvPr/>
        </p:nvSpPr>
        <p:spPr bwMode="auto">
          <a:xfrm flipV="1">
            <a:off x="1447800" y="4875213"/>
            <a:ext cx="2286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04" name="Group 120"/>
          <p:cNvGraphicFramePr>
            <a:graphicFrameLocks noGrp="1"/>
          </p:cNvGraphicFramePr>
          <p:nvPr/>
        </p:nvGraphicFramePr>
        <p:xfrm>
          <a:off x="24384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910" name="Group 126"/>
          <p:cNvGraphicFramePr>
            <a:graphicFrameLocks noGrp="1"/>
          </p:cNvGraphicFramePr>
          <p:nvPr/>
        </p:nvGraphicFramePr>
        <p:xfrm>
          <a:off x="32766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92" name="Line 132"/>
          <p:cNvSpPr>
            <a:spLocks noChangeShapeType="1"/>
          </p:cNvSpPr>
          <p:nvPr/>
        </p:nvSpPr>
        <p:spPr bwMode="auto">
          <a:xfrm flipH="1">
            <a:off x="25908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3" name="Line 133"/>
          <p:cNvSpPr>
            <a:spLocks noChangeShapeType="1"/>
          </p:cNvSpPr>
          <p:nvPr/>
        </p:nvSpPr>
        <p:spPr bwMode="auto">
          <a:xfrm>
            <a:off x="28194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4" name="Line 134"/>
          <p:cNvSpPr>
            <a:spLocks noChangeShapeType="1"/>
          </p:cNvSpPr>
          <p:nvPr/>
        </p:nvSpPr>
        <p:spPr bwMode="auto">
          <a:xfrm flipV="1">
            <a:off x="2743200" y="4868863"/>
            <a:ext cx="118110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5" name="Line 135"/>
          <p:cNvSpPr>
            <a:spLocks noChangeShapeType="1"/>
          </p:cNvSpPr>
          <p:nvPr/>
        </p:nvSpPr>
        <p:spPr bwMode="auto">
          <a:xfrm flipH="1" flipV="1">
            <a:off x="3563938" y="4868863"/>
            <a:ext cx="17462"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6" name="Line 136"/>
          <p:cNvSpPr>
            <a:spLocks noChangeShapeType="1"/>
          </p:cNvSpPr>
          <p:nvPr/>
        </p:nvSpPr>
        <p:spPr bwMode="auto">
          <a:xfrm>
            <a:off x="28194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21" name="Group 137"/>
          <p:cNvGraphicFramePr>
            <a:graphicFrameLocks noGrp="1"/>
          </p:cNvGraphicFramePr>
          <p:nvPr/>
        </p:nvGraphicFramePr>
        <p:xfrm>
          <a:off x="33528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118929" name="Group 145"/>
          <p:cNvGraphicFramePr>
            <a:graphicFrameLocks noGrp="1"/>
          </p:cNvGraphicFramePr>
          <p:nvPr/>
        </p:nvGraphicFramePr>
        <p:xfrm>
          <a:off x="23622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717" name="Line 157"/>
          <p:cNvSpPr>
            <a:spLocks noChangeShapeType="1"/>
          </p:cNvSpPr>
          <p:nvPr/>
        </p:nvSpPr>
        <p:spPr bwMode="auto">
          <a:xfrm flipV="1">
            <a:off x="1828800" y="3248025"/>
            <a:ext cx="12954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18" name="Line 158"/>
          <p:cNvSpPr>
            <a:spLocks noChangeShapeType="1"/>
          </p:cNvSpPr>
          <p:nvPr/>
        </p:nvSpPr>
        <p:spPr bwMode="auto">
          <a:xfrm flipH="1" flipV="1">
            <a:off x="3505200" y="3248025"/>
            <a:ext cx="2286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43" name="Group 159"/>
          <p:cNvGraphicFramePr>
            <a:graphicFrameLocks noGrp="1"/>
          </p:cNvGraphicFramePr>
          <p:nvPr/>
        </p:nvGraphicFramePr>
        <p:xfrm>
          <a:off x="70104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731" name="Line 171"/>
          <p:cNvSpPr>
            <a:spLocks noChangeShapeType="1"/>
          </p:cNvSpPr>
          <p:nvPr/>
        </p:nvSpPr>
        <p:spPr bwMode="auto">
          <a:xfrm flipV="1">
            <a:off x="3352800" y="1349375"/>
            <a:ext cx="2819400" cy="126523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32" name="Line 172"/>
          <p:cNvSpPr>
            <a:spLocks noChangeShapeType="1"/>
          </p:cNvSpPr>
          <p:nvPr/>
        </p:nvSpPr>
        <p:spPr bwMode="auto">
          <a:xfrm flipH="1" flipV="1">
            <a:off x="7315200" y="1349375"/>
            <a:ext cx="685800" cy="126523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57" name="Group 173"/>
          <p:cNvGraphicFramePr>
            <a:graphicFrameLocks noGrp="1"/>
          </p:cNvGraphicFramePr>
          <p:nvPr/>
        </p:nvGraphicFramePr>
        <p:xfrm>
          <a:off x="49530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965" name="Group 181"/>
          <p:cNvGraphicFramePr>
            <a:graphicFrameLocks noGrp="1"/>
          </p:cNvGraphicFramePr>
          <p:nvPr/>
        </p:nvGraphicFramePr>
        <p:xfrm>
          <a:off x="71628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749" name="Line 189"/>
          <p:cNvSpPr>
            <a:spLocks noChangeShapeType="1"/>
          </p:cNvSpPr>
          <p:nvPr/>
        </p:nvSpPr>
        <p:spPr bwMode="auto">
          <a:xfrm>
            <a:off x="54102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50" name="Line 190"/>
          <p:cNvSpPr>
            <a:spLocks noChangeShapeType="1"/>
          </p:cNvSpPr>
          <p:nvPr/>
        </p:nvSpPr>
        <p:spPr bwMode="auto">
          <a:xfrm flipH="1">
            <a:off x="5181600" y="3248025"/>
            <a:ext cx="6858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51" name="Line 191"/>
          <p:cNvSpPr>
            <a:spLocks noChangeShapeType="1"/>
          </p:cNvSpPr>
          <p:nvPr/>
        </p:nvSpPr>
        <p:spPr bwMode="auto">
          <a:xfrm>
            <a:off x="5867400" y="3248025"/>
            <a:ext cx="16002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76" name="Group 192"/>
          <p:cNvGraphicFramePr>
            <a:graphicFrameLocks noGrp="1"/>
          </p:cNvGraphicFramePr>
          <p:nvPr/>
        </p:nvGraphicFramePr>
        <p:xfrm>
          <a:off x="50292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982" name="Group 198"/>
          <p:cNvGraphicFramePr>
            <a:graphicFrameLocks noGrp="1"/>
          </p:cNvGraphicFramePr>
          <p:nvPr/>
        </p:nvGraphicFramePr>
        <p:xfrm>
          <a:off x="58674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764" name="Line 204"/>
          <p:cNvSpPr>
            <a:spLocks noChangeShapeType="1"/>
          </p:cNvSpPr>
          <p:nvPr/>
        </p:nvSpPr>
        <p:spPr bwMode="auto">
          <a:xfrm flipH="1">
            <a:off x="51816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65" name="Line 205"/>
          <p:cNvSpPr>
            <a:spLocks noChangeShapeType="1"/>
          </p:cNvSpPr>
          <p:nvPr/>
        </p:nvSpPr>
        <p:spPr bwMode="auto">
          <a:xfrm>
            <a:off x="54102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90" name="Group 206"/>
          <p:cNvGraphicFramePr>
            <a:graphicFrameLocks noGrp="1"/>
          </p:cNvGraphicFramePr>
          <p:nvPr/>
        </p:nvGraphicFramePr>
        <p:xfrm>
          <a:off x="60960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774" name="Line 214"/>
          <p:cNvSpPr>
            <a:spLocks noChangeShapeType="1"/>
          </p:cNvSpPr>
          <p:nvPr/>
        </p:nvSpPr>
        <p:spPr bwMode="auto">
          <a:xfrm flipV="1">
            <a:off x="5334000" y="4868863"/>
            <a:ext cx="110966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75" name="Line 215"/>
          <p:cNvSpPr>
            <a:spLocks noChangeShapeType="1"/>
          </p:cNvSpPr>
          <p:nvPr/>
        </p:nvSpPr>
        <p:spPr bwMode="auto">
          <a:xfrm flipV="1">
            <a:off x="6172200" y="4868863"/>
            <a:ext cx="631825"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000" name="Group 216"/>
          <p:cNvGraphicFramePr>
            <a:graphicFrameLocks noGrp="1"/>
          </p:cNvGraphicFramePr>
          <p:nvPr/>
        </p:nvGraphicFramePr>
        <p:xfrm>
          <a:off x="71628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9006" name="Group 222"/>
          <p:cNvGraphicFramePr>
            <a:graphicFrameLocks noGrp="1"/>
          </p:cNvGraphicFramePr>
          <p:nvPr/>
        </p:nvGraphicFramePr>
        <p:xfrm>
          <a:off x="80010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788" name="Line 228"/>
          <p:cNvSpPr>
            <a:spLocks noChangeShapeType="1"/>
          </p:cNvSpPr>
          <p:nvPr/>
        </p:nvSpPr>
        <p:spPr bwMode="auto">
          <a:xfrm flipH="1">
            <a:off x="73152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89" name="Line 229"/>
          <p:cNvSpPr>
            <a:spLocks noChangeShapeType="1"/>
          </p:cNvSpPr>
          <p:nvPr/>
        </p:nvSpPr>
        <p:spPr bwMode="auto">
          <a:xfrm>
            <a:off x="75438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90" name="Line 230"/>
          <p:cNvSpPr>
            <a:spLocks noChangeShapeType="1"/>
          </p:cNvSpPr>
          <p:nvPr/>
        </p:nvSpPr>
        <p:spPr bwMode="auto">
          <a:xfrm flipV="1">
            <a:off x="7467600" y="4868863"/>
            <a:ext cx="113665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91" name="Line 231"/>
          <p:cNvSpPr>
            <a:spLocks noChangeShapeType="1"/>
          </p:cNvSpPr>
          <p:nvPr/>
        </p:nvSpPr>
        <p:spPr bwMode="auto">
          <a:xfrm flipV="1">
            <a:off x="8305800" y="4868863"/>
            <a:ext cx="1111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92" name="Line 232"/>
          <p:cNvSpPr>
            <a:spLocks noChangeShapeType="1"/>
          </p:cNvSpPr>
          <p:nvPr/>
        </p:nvSpPr>
        <p:spPr bwMode="auto">
          <a:xfrm>
            <a:off x="75438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017" name="Group 233"/>
          <p:cNvGraphicFramePr>
            <a:graphicFrameLocks noGrp="1"/>
          </p:cNvGraphicFramePr>
          <p:nvPr/>
        </p:nvGraphicFramePr>
        <p:xfrm>
          <a:off x="80772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801" name="Line 241"/>
          <p:cNvSpPr>
            <a:spLocks noChangeShapeType="1"/>
          </p:cNvSpPr>
          <p:nvPr/>
        </p:nvSpPr>
        <p:spPr bwMode="auto">
          <a:xfrm flipV="1">
            <a:off x="6553200" y="3248025"/>
            <a:ext cx="12954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2" name="Line 242"/>
          <p:cNvSpPr>
            <a:spLocks noChangeShapeType="1"/>
          </p:cNvSpPr>
          <p:nvPr/>
        </p:nvSpPr>
        <p:spPr bwMode="auto">
          <a:xfrm flipH="1" flipV="1">
            <a:off x="8229600" y="3248025"/>
            <a:ext cx="2286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3" name="Text Box 243"/>
          <p:cNvSpPr txBox="1">
            <a:spLocks noChangeArrowheads="1"/>
          </p:cNvSpPr>
          <p:nvPr/>
        </p:nvSpPr>
        <p:spPr bwMode="auto">
          <a:xfrm>
            <a:off x="2438400" y="1528763"/>
            <a:ext cx="793750"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3300"/>
                </a:solidFill>
              </a:rPr>
              <a:t>分解</a:t>
            </a:r>
          </a:p>
        </p:txBody>
      </p:sp>
      <p:sp>
        <p:nvSpPr>
          <p:cNvPr id="66804" name="Line 244"/>
          <p:cNvSpPr>
            <a:spLocks noChangeShapeType="1"/>
          </p:cNvSpPr>
          <p:nvPr/>
        </p:nvSpPr>
        <p:spPr bwMode="auto">
          <a:xfrm>
            <a:off x="2057400" y="1801813"/>
            <a:ext cx="457200" cy="0"/>
          </a:xfrm>
          <a:prstGeom prst="line">
            <a:avLst/>
          </a:prstGeom>
          <a:noFill/>
          <a:ln w="381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5" name="Line 245"/>
          <p:cNvSpPr>
            <a:spLocks noChangeShapeType="1"/>
          </p:cNvSpPr>
          <p:nvPr/>
        </p:nvSpPr>
        <p:spPr bwMode="auto">
          <a:xfrm>
            <a:off x="3048000" y="1801813"/>
            <a:ext cx="457200" cy="0"/>
          </a:xfrm>
          <a:prstGeom prst="line">
            <a:avLst/>
          </a:prstGeom>
          <a:noFill/>
          <a:ln w="381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6" name="Text Box 246"/>
          <p:cNvSpPr txBox="1">
            <a:spLocks noChangeArrowheads="1"/>
          </p:cNvSpPr>
          <p:nvPr/>
        </p:nvSpPr>
        <p:spPr bwMode="auto">
          <a:xfrm>
            <a:off x="6172200" y="1530350"/>
            <a:ext cx="793750"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accent2"/>
                </a:solidFill>
              </a:rPr>
              <a:t>合并</a:t>
            </a:r>
          </a:p>
        </p:txBody>
      </p:sp>
      <p:sp>
        <p:nvSpPr>
          <p:cNvPr id="66807" name="Line 247"/>
          <p:cNvSpPr>
            <a:spLocks noChangeShapeType="1"/>
          </p:cNvSpPr>
          <p:nvPr/>
        </p:nvSpPr>
        <p:spPr bwMode="auto">
          <a:xfrm>
            <a:off x="5257800" y="1801813"/>
            <a:ext cx="990600" cy="1587"/>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8" name="Line 248"/>
          <p:cNvSpPr>
            <a:spLocks noChangeShapeType="1"/>
          </p:cNvSpPr>
          <p:nvPr/>
        </p:nvSpPr>
        <p:spPr bwMode="auto">
          <a:xfrm>
            <a:off x="6858000" y="1801813"/>
            <a:ext cx="6858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249004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4"/>
          <p:cNvSpPr>
            <a:spLocks noGrp="1" noChangeArrowheads="1"/>
          </p:cNvSpPr>
          <p:nvPr>
            <p:ph type="title" idx="4294967295"/>
          </p:nvPr>
        </p:nvSpPr>
        <p:spPr>
          <a:xfrm>
            <a:off x="684213" y="549275"/>
            <a:ext cx="7772400" cy="593725"/>
          </a:xfrm>
        </p:spPr>
        <p:txBody>
          <a:bodyPr/>
          <a:lstStyle/>
          <a:p>
            <a:r>
              <a:rPr lang="en-US" altLang="zh-CN" sz="4000">
                <a:solidFill>
                  <a:schemeClr val="tx1"/>
                </a:solidFill>
              </a:rPr>
              <a:t>MERGE-SORT</a:t>
            </a:r>
          </a:p>
        </p:txBody>
      </p:sp>
      <p:pic>
        <p:nvPicPr>
          <p:cNvPr id="133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412875"/>
            <a:ext cx="7056437" cy="4278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49" name="Group 37"/>
          <p:cNvGrpSpPr/>
          <p:nvPr/>
        </p:nvGrpSpPr>
        <p:grpSpPr bwMode="auto">
          <a:xfrm>
            <a:off x="-1476375" y="188913"/>
            <a:ext cx="10085388" cy="1944687"/>
            <a:chOff x="-508" y="527"/>
            <a:chExt cx="6353" cy="1225"/>
          </a:xfrm>
        </p:grpSpPr>
        <p:grpSp>
          <p:nvGrpSpPr>
            <p:cNvPr id="46100" name="Group 20"/>
            <p:cNvGrpSpPr/>
            <p:nvPr/>
          </p:nvGrpSpPr>
          <p:grpSpPr bwMode="auto">
            <a:xfrm>
              <a:off x="-259" y="1400"/>
              <a:ext cx="6104" cy="352"/>
              <a:chOff x="334" y="2672"/>
              <a:chExt cx="6104" cy="352"/>
            </a:xfrm>
          </p:grpSpPr>
          <p:sp>
            <p:nvSpPr>
              <p:cNvPr id="141325" name="Text Box 21"/>
              <p:cNvSpPr txBox="1">
                <a:spLocks noChangeArrowheads="1"/>
              </p:cNvSpPr>
              <p:nvPr/>
            </p:nvSpPr>
            <p:spPr bwMode="auto">
              <a:xfrm>
                <a:off x="334" y="2736"/>
                <a:ext cx="11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b="1">
                  <a:latin typeface="Verdana" pitchFamily="34" charset="0"/>
                  <a:ea typeface="楷体_GB2312"/>
                  <a:cs typeface="楷体_GB2312"/>
                </a:endParaRPr>
              </a:p>
            </p:txBody>
          </p:sp>
          <p:sp>
            <p:nvSpPr>
              <p:cNvPr id="141326" name="Text Box 22"/>
              <p:cNvSpPr txBox="1">
                <a:spLocks noChangeArrowheads="1"/>
              </p:cNvSpPr>
              <p:nvPr/>
            </p:nvSpPr>
            <p:spPr bwMode="auto">
              <a:xfrm>
                <a:off x="1622" y="2672"/>
                <a:ext cx="481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chemeClr val="hlink"/>
                    </a:solidFill>
                    <a:latin typeface="Verdana" pitchFamily="34" charset="0"/>
                    <a:ea typeface="黑体" pitchFamily="49" charset="-122"/>
                  </a:rPr>
                  <a:t>L:</a:t>
                </a:r>
                <a:r>
                  <a:rPr lang="en-US" altLang="zh-CN" b="1">
                    <a:latin typeface="Verdana" pitchFamily="34" charset="0"/>
                    <a:ea typeface="黑体" pitchFamily="49" charset="-122"/>
                  </a:rPr>
                  <a:t> [2    4    5    7   </a:t>
                </a:r>
                <a:r>
                  <a:rPr lang="en-US" altLang="zh-CN" b="1"/>
                  <a:t>∞</a:t>
                </a:r>
                <a:r>
                  <a:rPr lang="en-US" altLang="zh-CN" b="1">
                    <a:latin typeface="Verdana" pitchFamily="34" charset="0"/>
                    <a:ea typeface="黑体" pitchFamily="49" charset="-122"/>
                  </a:rPr>
                  <a:t>]        </a:t>
                </a:r>
                <a:r>
                  <a:rPr lang="en-US" altLang="zh-CN" b="1">
                    <a:solidFill>
                      <a:schemeClr val="hlink"/>
                    </a:solidFill>
                    <a:latin typeface="Verdana" pitchFamily="34" charset="0"/>
                    <a:ea typeface="黑体" pitchFamily="49" charset="-122"/>
                  </a:rPr>
                  <a:t>R:</a:t>
                </a:r>
                <a:r>
                  <a:rPr lang="en-US" altLang="zh-CN" b="1">
                    <a:latin typeface="Verdana" pitchFamily="34" charset="0"/>
                    <a:ea typeface="黑体" pitchFamily="49" charset="-122"/>
                  </a:rPr>
                  <a:t> [1   2   3   6  </a:t>
                </a:r>
                <a:r>
                  <a:rPr lang="en-US" altLang="zh-CN" b="1"/>
                  <a:t>∞</a:t>
                </a:r>
                <a:r>
                  <a:rPr lang="en-US" altLang="zh-CN" b="1">
                    <a:latin typeface="Verdana" pitchFamily="34" charset="0"/>
                    <a:ea typeface="黑体" pitchFamily="49" charset="-122"/>
                  </a:rPr>
                  <a:t>]</a:t>
                </a:r>
              </a:p>
            </p:txBody>
          </p:sp>
        </p:grpSp>
        <p:grpSp>
          <p:nvGrpSpPr>
            <p:cNvPr id="46108" name="Group 28"/>
            <p:cNvGrpSpPr/>
            <p:nvPr/>
          </p:nvGrpSpPr>
          <p:grpSpPr bwMode="auto">
            <a:xfrm>
              <a:off x="-508" y="527"/>
              <a:ext cx="5572" cy="308"/>
              <a:chOff x="350" y="3430"/>
              <a:chExt cx="5572" cy="308"/>
            </a:xfrm>
          </p:grpSpPr>
          <p:sp>
            <p:nvSpPr>
              <p:cNvPr id="141331" name="Text Box 29"/>
              <p:cNvSpPr txBox="1">
                <a:spLocks noChangeArrowheads="1"/>
              </p:cNvSpPr>
              <p:nvPr/>
            </p:nvSpPr>
            <p:spPr bwMode="auto">
              <a:xfrm>
                <a:off x="350" y="3450"/>
                <a:ext cx="11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b="1">
                  <a:latin typeface="Verdana" pitchFamily="34" charset="0"/>
                  <a:ea typeface="楷体_GB2312"/>
                  <a:cs typeface="楷体_GB2312"/>
                </a:endParaRPr>
              </a:p>
            </p:txBody>
          </p:sp>
          <p:sp>
            <p:nvSpPr>
              <p:cNvPr id="141332" name="Text Box 30"/>
              <p:cNvSpPr txBox="1">
                <a:spLocks noChangeArrowheads="1"/>
              </p:cNvSpPr>
              <p:nvPr/>
            </p:nvSpPr>
            <p:spPr bwMode="auto">
              <a:xfrm>
                <a:off x="1916" y="3430"/>
                <a:ext cx="400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chemeClr val="hlink"/>
                    </a:solidFill>
                    <a:latin typeface="Verdana" pitchFamily="34" charset="0"/>
                    <a:ea typeface="黑体" pitchFamily="49" charset="-122"/>
                  </a:rPr>
                  <a:t>A</a:t>
                </a:r>
                <a:r>
                  <a:rPr lang="zh-CN" altLang="en-US" b="1">
                    <a:latin typeface="Verdana" pitchFamily="34" charset="0"/>
                    <a:ea typeface="黑体" pitchFamily="49" charset="-122"/>
                  </a:rPr>
                  <a:t>：</a:t>
                </a:r>
                <a:r>
                  <a:rPr lang="en-US" altLang="zh-CN" b="1">
                    <a:latin typeface="Verdana" pitchFamily="34" charset="0"/>
                    <a:ea typeface="黑体" pitchFamily="49" charset="-122"/>
                  </a:rPr>
                  <a:t>[2    4     5     7     1     2     3     6]</a:t>
                </a:r>
              </a:p>
            </p:txBody>
          </p:sp>
        </p:grpSp>
        <p:grpSp>
          <p:nvGrpSpPr>
            <p:cNvPr id="46111" name="Group 31"/>
            <p:cNvGrpSpPr/>
            <p:nvPr/>
          </p:nvGrpSpPr>
          <p:grpSpPr bwMode="auto">
            <a:xfrm>
              <a:off x="1873" y="890"/>
              <a:ext cx="2008" cy="424"/>
              <a:chOff x="2496" y="2896"/>
              <a:chExt cx="2008" cy="424"/>
            </a:xfrm>
          </p:grpSpPr>
          <p:sp>
            <p:nvSpPr>
              <p:cNvPr id="141334" name="Freeform 32"/>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5" name="Line 33"/>
              <p:cNvSpPr>
                <a:spLocks noChangeShapeType="1"/>
              </p:cNvSpPr>
              <p:nvPr/>
            </p:nvSpPr>
            <p:spPr bwMode="auto">
              <a:xfrm>
                <a:off x="3520" y="3152"/>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41354" name="Group 42"/>
          <p:cNvGrpSpPr/>
          <p:nvPr/>
        </p:nvGrpSpPr>
        <p:grpSpPr bwMode="auto">
          <a:xfrm>
            <a:off x="1547813" y="2060575"/>
            <a:ext cx="4752975" cy="641350"/>
            <a:chOff x="975" y="1298"/>
            <a:chExt cx="2994" cy="404"/>
          </a:xfrm>
        </p:grpSpPr>
        <p:sp>
          <p:nvSpPr>
            <p:cNvPr id="141350" name="Text Box 38"/>
            <p:cNvSpPr txBox="1">
              <a:spLocks noChangeArrowheads="1"/>
            </p:cNvSpPr>
            <p:nvPr/>
          </p:nvSpPr>
          <p:spPr bwMode="auto">
            <a:xfrm>
              <a:off x="975" y="1298"/>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51" name="Text Box 39"/>
            <p:cNvSpPr txBox="1">
              <a:spLocks noChangeArrowheads="1"/>
            </p:cNvSpPr>
            <p:nvPr/>
          </p:nvSpPr>
          <p:spPr bwMode="auto">
            <a:xfrm>
              <a:off x="3742" y="1298"/>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57" name="Group 45"/>
          <p:cNvGrpSpPr/>
          <p:nvPr/>
        </p:nvGrpSpPr>
        <p:grpSpPr bwMode="auto">
          <a:xfrm>
            <a:off x="1476375" y="2636838"/>
            <a:ext cx="5327650" cy="712787"/>
            <a:chOff x="930" y="1661"/>
            <a:chExt cx="3356" cy="449"/>
          </a:xfrm>
        </p:grpSpPr>
        <p:sp>
          <p:nvSpPr>
            <p:cNvPr id="141352" name="Text Box 40"/>
            <p:cNvSpPr txBox="1">
              <a:spLocks noChangeArrowheads="1"/>
            </p:cNvSpPr>
            <p:nvPr/>
          </p:nvSpPr>
          <p:spPr bwMode="auto">
            <a:xfrm>
              <a:off x="4059" y="166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sp>
          <p:nvSpPr>
            <p:cNvPr id="141353" name="Text Box 41"/>
            <p:cNvSpPr txBox="1">
              <a:spLocks noChangeArrowheads="1"/>
            </p:cNvSpPr>
            <p:nvPr/>
          </p:nvSpPr>
          <p:spPr bwMode="auto">
            <a:xfrm>
              <a:off x="930" y="1706"/>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grpSp>
      <p:grpSp>
        <p:nvGrpSpPr>
          <p:cNvPr id="141358" name="Group 46"/>
          <p:cNvGrpSpPr/>
          <p:nvPr/>
        </p:nvGrpSpPr>
        <p:grpSpPr bwMode="auto">
          <a:xfrm>
            <a:off x="2195513" y="3141663"/>
            <a:ext cx="4537075" cy="647700"/>
            <a:chOff x="1383" y="1979"/>
            <a:chExt cx="2858" cy="408"/>
          </a:xfrm>
        </p:grpSpPr>
        <p:sp>
          <p:nvSpPr>
            <p:cNvPr id="141355" name="Text Box 43"/>
            <p:cNvSpPr txBox="1">
              <a:spLocks noChangeArrowheads="1"/>
            </p:cNvSpPr>
            <p:nvPr/>
          </p:nvSpPr>
          <p:spPr bwMode="auto">
            <a:xfrm>
              <a:off x="1383" y="1983"/>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56" name="Text Box 44"/>
            <p:cNvSpPr txBox="1">
              <a:spLocks noChangeArrowheads="1"/>
            </p:cNvSpPr>
            <p:nvPr/>
          </p:nvSpPr>
          <p:spPr bwMode="auto">
            <a:xfrm>
              <a:off x="4014" y="1979"/>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61" name="Group 49"/>
          <p:cNvGrpSpPr/>
          <p:nvPr/>
        </p:nvGrpSpPr>
        <p:grpSpPr bwMode="auto">
          <a:xfrm>
            <a:off x="2124075" y="3716338"/>
            <a:ext cx="5184775" cy="641350"/>
            <a:chOff x="1338" y="2341"/>
            <a:chExt cx="3266" cy="404"/>
          </a:xfrm>
        </p:grpSpPr>
        <p:sp>
          <p:nvSpPr>
            <p:cNvPr id="141359" name="Text Box 47"/>
            <p:cNvSpPr txBox="1">
              <a:spLocks noChangeArrowheads="1"/>
            </p:cNvSpPr>
            <p:nvPr/>
          </p:nvSpPr>
          <p:spPr bwMode="auto">
            <a:xfrm>
              <a:off x="1338" y="234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0" name="Text Box 48"/>
            <p:cNvSpPr txBox="1">
              <a:spLocks noChangeArrowheads="1"/>
            </p:cNvSpPr>
            <p:nvPr/>
          </p:nvSpPr>
          <p:spPr bwMode="auto">
            <a:xfrm>
              <a:off x="4377" y="234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64" name="Group 52"/>
          <p:cNvGrpSpPr/>
          <p:nvPr/>
        </p:nvGrpSpPr>
        <p:grpSpPr bwMode="auto">
          <a:xfrm>
            <a:off x="2051050" y="4292600"/>
            <a:ext cx="5834063" cy="641350"/>
            <a:chOff x="1292" y="2704"/>
            <a:chExt cx="3675" cy="404"/>
          </a:xfrm>
        </p:grpSpPr>
        <p:sp>
          <p:nvSpPr>
            <p:cNvPr id="141362" name="Text Box 50"/>
            <p:cNvSpPr txBox="1">
              <a:spLocks noChangeArrowheads="1"/>
            </p:cNvSpPr>
            <p:nvPr/>
          </p:nvSpPr>
          <p:spPr bwMode="auto">
            <a:xfrm>
              <a:off x="1292" y="2704"/>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3" name="Text Box 51"/>
            <p:cNvSpPr txBox="1">
              <a:spLocks noChangeArrowheads="1"/>
            </p:cNvSpPr>
            <p:nvPr/>
          </p:nvSpPr>
          <p:spPr bwMode="auto">
            <a:xfrm>
              <a:off x="4740" y="2704"/>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67" name="Group 55"/>
          <p:cNvGrpSpPr/>
          <p:nvPr/>
        </p:nvGrpSpPr>
        <p:grpSpPr bwMode="auto">
          <a:xfrm>
            <a:off x="2843213" y="4797425"/>
            <a:ext cx="4968875" cy="641350"/>
            <a:chOff x="1791" y="3022"/>
            <a:chExt cx="3130" cy="404"/>
          </a:xfrm>
        </p:grpSpPr>
        <p:sp>
          <p:nvSpPr>
            <p:cNvPr id="141365" name="Text Box 53"/>
            <p:cNvSpPr txBox="1">
              <a:spLocks noChangeArrowheads="1"/>
            </p:cNvSpPr>
            <p:nvPr/>
          </p:nvSpPr>
          <p:spPr bwMode="auto">
            <a:xfrm>
              <a:off x="1791" y="3022"/>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6" name="Text Box 54"/>
            <p:cNvSpPr txBox="1">
              <a:spLocks noChangeArrowheads="1"/>
            </p:cNvSpPr>
            <p:nvPr/>
          </p:nvSpPr>
          <p:spPr bwMode="auto">
            <a:xfrm>
              <a:off x="4694" y="3022"/>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70" name="Group 58"/>
          <p:cNvGrpSpPr/>
          <p:nvPr/>
        </p:nvGrpSpPr>
        <p:grpSpPr bwMode="auto">
          <a:xfrm>
            <a:off x="3492500" y="5300663"/>
            <a:ext cx="4248150" cy="641350"/>
            <a:chOff x="2200" y="3339"/>
            <a:chExt cx="2676" cy="404"/>
          </a:xfrm>
        </p:grpSpPr>
        <p:sp>
          <p:nvSpPr>
            <p:cNvPr id="141368" name="Text Box 56"/>
            <p:cNvSpPr txBox="1">
              <a:spLocks noChangeArrowheads="1"/>
            </p:cNvSpPr>
            <p:nvPr/>
          </p:nvSpPr>
          <p:spPr bwMode="auto">
            <a:xfrm>
              <a:off x="2200" y="3339"/>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9" name="Text Box 57"/>
            <p:cNvSpPr txBox="1">
              <a:spLocks noChangeArrowheads="1"/>
            </p:cNvSpPr>
            <p:nvPr/>
          </p:nvSpPr>
          <p:spPr bwMode="auto">
            <a:xfrm>
              <a:off x="4649" y="3339"/>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73" name="Group 61"/>
          <p:cNvGrpSpPr/>
          <p:nvPr/>
        </p:nvGrpSpPr>
        <p:grpSpPr bwMode="auto">
          <a:xfrm>
            <a:off x="3419475" y="5805488"/>
            <a:ext cx="4968875" cy="712787"/>
            <a:chOff x="2154" y="3657"/>
            <a:chExt cx="3130" cy="449"/>
          </a:xfrm>
        </p:grpSpPr>
        <p:sp>
          <p:nvSpPr>
            <p:cNvPr id="141371" name="Text Box 59"/>
            <p:cNvSpPr txBox="1">
              <a:spLocks noChangeArrowheads="1"/>
            </p:cNvSpPr>
            <p:nvPr/>
          </p:nvSpPr>
          <p:spPr bwMode="auto">
            <a:xfrm>
              <a:off x="2154" y="3702"/>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72" name="Text Box 60"/>
            <p:cNvSpPr txBox="1">
              <a:spLocks noChangeArrowheads="1"/>
            </p:cNvSpPr>
            <p:nvPr/>
          </p:nvSpPr>
          <p:spPr bwMode="auto">
            <a:xfrm>
              <a:off x="5057" y="3657"/>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4"/>
          <p:cNvSpPr>
            <a:spLocks noGrp="1" noChangeArrowheads="1"/>
          </p:cNvSpPr>
          <p:nvPr>
            <p:ph type="title" idx="4294967295"/>
          </p:nvPr>
        </p:nvSpPr>
        <p:spPr>
          <a:xfrm>
            <a:off x="5724525" y="981075"/>
            <a:ext cx="3311525" cy="442913"/>
          </a:xfrm>
        </p:spPr>
        <p:txBody>
          <a:bodyPr/>
          <a:lstStyle/>
          <a:p>
            <a:pPr algn="l"/>
            <a:r>
              <a:rPr lang="en-US" altLang="zh-CN" sz="2800" b="1">
                <a:solidFill>
                  <a:schemeClr val="tx1"/>
                </a:solidFill>
              </a:rPr>
              <a:t>MERGE(A, p, q, r)</a:t>
            </a:r>
          </a:p>
        </p:txBody>
      </p:sp>
      <p:pic>
        <p:nvPicPr>
          <p:cNvPr id="137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1182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85800" y="152400"/>
            <a:ext cx="7772400" cy="1143000"/>
          </a:xfrm>
        </p:spPr>
        <p:txBody>
          <a:bodyPr/>
          <a:lstStyle/>
          <a:p>
            <a:pPr eaLnBrk="1" hangingPunct="1">
              <a:defRPr/>
            </a:pPr>
            <a:r>
              <a:rPr lang="en-US" altLang="en-US" dirty="0" err="1">
                <a:solidFill>
                  <a:srgbClr val="FF0000"/>
                </a:solidFill>
                <a:effectLst>
                  <a:outerShdw blurRad="38100" dist="38100" dir="2700000" algn="tl">
                    <a:srgbClr val="C0C0C0"/>
                  </a:outerShdw>
                </a:effectLst>
                <a:latin typeface="黑体" pitchFamily="2" charset="-122"/>
                <a:ea typeface="黑体" pitchFamily="2" charset="-122"/>
              </a:rPr>
              <a:t>合并排序</a:t>
            </a:r>
            <a:endParaRPr lang="zh-CN" altLang="en-US" dirty="0">
              <a:solidFill>
                <a:srgbClr val="FF0000"/>
              </a:solidFill>
              <a:effectLst>
                <a:outerShdw blurRad="38100" dist="38100" dir="2700000" algn="tl">
                  <a:srgbClr val="C0C0C0"/>
                </a:outerShdw>
              </a:effectLst>
              <a:latin typeface="黑体" pitchFamily="2" charset="-122"/>
              <a:ea typeface="黑体" pitchFamily="2" charset="-122"/>
            </a:endParaRPr>
          </a:p>
        </p:txBody>
      </p:sp>
      <p:sp>
        <p:nvSpPr>
          <p:cNvPr id="62467" name="Rectangle 3"/>
          <p:cNvSpPr>
            <a:spLocks noGrp="1" noChangeArrowheads="1"/>
          </p:cNvSpPr>
          <p:nvPr>
            <p:ph type="body" idx="1"/>
          </p:nvPr>
        </p:nvSpPr>
        <p:spPr/>
        <p:txBody>
          <a:bodyPr/>
          <a:lstStyle/>
          <a:p>
            <a:pPr eaLnBrk="1" hangingPunct="1"/>
            <a:endParaRPr lang="zh-CN" altLang="zh-CN"/>
          </a:p>
        </p:txBody>
      </p:sp>
      <p:sp>
        <p:nvSpPr>
          <p:cNvPr id="62468" name="Text Box 4"/>
          <p:cNvSpPr txBox="1">
            <a:spLocks noChangeArrowheads="1"/>
          </p:cNvSpPr>
          <p:nvPr/>
        </p:nvSpPr>
        <p:spPr bwMode="auto">
          <a:xfrm>
            <a:off x="250825" y="1341438"/>
            <a:ext cx="8569325" cy="1187450"/>
          </a:xfrm>
          <a:prstGeom prst="rect">
            <a:avLst/>
          </a:prstGeom>
          <a:solidFill>
            <a:srgbClr val="FFCC00"/>
          </a:solidFill>
          <a:ln>
            <a:noFill/>
          </a:ln>
          <a:effectLst/>
          <a:extLst>
            <a:ext uri="{91240B29-F687-4F45-9708-019B960494DF}">
              <a14:hiddenLine xmlns:a14="http://schemas.microsoft.com/office/drawing/2010/main" w="63500">
                <a:solidFill>
                  <a:srgbClr val="FF66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ea typeface="黑体" pitchFamily="49" charset="-122"/>
              </a:rPr>
              <a:t>基本思想：</a:t>
            </a:r>
            <a:r>
              <a:rPr lang="zh-CN" altLang="en-US">
                <a:ea typeface="楷体_GB2312"/>
                <a:cs typeface="楷体_GB2312"/>
              </a:rPr>
              <a:t>将待排序元素分成大小大致相同的</a:t>
            </a:r>
            <a:r>
              <a:rPr lang="en-US" altLang="zh-CN">
                <a:ea typeface="楷体_GB2312"/>
                <a:cs typeface="楷体_GB2312"/>
              </a:rPr>
              <a:t>2</a:t>
            </a:r>
            <a:r>
              <a:rPr lang="zh-CN" altLang="en-US">
                <a:ea typeface="楷体_GB2312"/>
                <a:cs typeface="楷体_GB2312"/>
              </a:rPr>
              <a:t>个子集合，分别对</a:t>
            </a:r>
            <a:r>
              <a:rPr lang="en-US" altLang="zh-CN">
                <a:ea typeface="楷体_GB2312"/>
                <a:cs typeface="楷体_GB2312"/>
              </a:rPr>
              <a:t>2</a:t>
            </a:r>
            <a:r>
              <a:rPr lang="zh-CN" altLang="en-US">
                <a:ea typeface="楷体_GB2312"/>
                <a:cs typeface="楷体_GB2312"/>
              </a:rPr>
              <a:t>个子集合进行排序，最终将排好序的子集合合并成为所要求的排好序的集合。 </a:t>
            </a:r>
          </a:p>
        </p:txBody>
      </p:sp>
      <p:sp>
        <p:nvSpPr>
          <p:cNvPr id="62469" name="Rectangle 5"/>
          <p:cNvSpPr>
            <a:spLocks noChangeArrowheads="1"/>
          </p:cNvSpPr>
          <p:nvPr/>
        </p:nvSpPr>
        <p:spPr bwMode="auto">
          <a:xfrm>
            <a:off x="323850" y="2636838"/>
            <a:ext cx="8555038"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r>
              <a:rPr lang="en-US" altLang="zh-CN" dirty="0">
                <a:ea typeface="楷体_GB2312"/>
                <a:cs typeface="楷体_GB2312"/>
              </a:rPr>
              <a:t> public static void </a:t>
            </a:r>
            <a:r>
              <a:rPr lang="en-US" altLang="zh-CN" b="1" dirty="0" err="1">
                <a:ea typeface="楷体_GB2312"/>
                <a:cs typeface="楷体_GB2312"/>
              </a:rPr>
              <a:t>mergeSort</a:t>
            </a:r>
            <a:r>
              <a:rPr lang="en-US" altLang="zh-CN" dirty="0">
                <a:ea typeface="楷体_GB2312"/>
                <a:cs typeface="楷体_GB2312"/>
              </a:rPr>
              <a:t>(Comparable a[], </a:t>
            </a:r>
            <a:r>
              <a:rPr lang="en-US" altLang="zh-CN" dirty="0" err="1">
                <a:ea typeface="楷体_GB2312"/>
                <a:cs typeface="楷体_GB2312"/>
              </a:rPr>
              <a:t>int</a:t>
            </a:r>
            <a:r>
              <a:rPr lang="en-US" altLang="zh-CN" dirty="0">
                <a:ea typeface="楷体_GB2312"/>
                <a:cs typeface="楷体_GB2312"/>
              </a:rPr>
              <a:t> left, </a:t>
            </a:r>
            <a:r>
              <a:rPr lang="en-US" altLang="zh-CN" dirty="0" err="1">
                <a:ea typeface="楷体_GB2312"/>
                <a:cs typeface="楷体_GB2312"/>
              </a:rPr>
              <a:t>int</a:t>
            </a:r>
            <a:r>
              <a:rPr lang="en-US" altLang="zh-CN" dirty="0">
                <a:ea typeface="楷体_GB2312"/>
                <a:cs typeface="楷体_GB2312"/>
              </a:rPr>
              <a:t> right)</a:t>
            </a:r>
          </a:p>
          <a:p>
            <a:r>
              <a:rPr lang="en-US" altLang="zh-CN" dirty="0">
                <a:ea typeface="楷体_GB2312"/>
                <a:cs typeface="楷体_GB2312"/>
              </a:rPr>
              <a:t>   {</a:t>
            </a:r>
          </a:p>
          <a:p>
            <a:r>
              <a:rPr lang="en-US" altLang="zh-CN" dirty="0">
                <a:ea typeface="楷体_GB2312"/>
                <a:cs typeface="楷体_GB2312"/>
              </a:rPr>
              <a:t>      </a:t>
            </a:r>
            <a:r>
              <a:rPr lang="en-US" altLang="zh-CN" b="1" dirty="0">
                <a:ea typeface="楷体_GB2312"/>
                <a:cs typeface="楷体_GB2312"/>
              </a:rPr>
              <a:t>if</a:t>
            </a:r>
            <a:r>
              <a:rPr lang="en-US" altLang="zh-CN" dirty="0">
                <a:ea typeface="楷体_GB2312"/>
                <a:cs typeface="楷体_GB2312"/>
              </a:rPr>
              <a:t> (left&lt;right) {//</a:t>
            </a:r>
            <a:r>
              <a:rPr lang="zh-CN" altLang="en-US" dirty="0">
                <a:ea typeface="楷体_GB2312"/>
                <a:cs typeface="楷体_GB2312"/>
              </a:rPr>
              <a:t>至少有</a:t>
            </a:r>
            <a:r>
              <a:rPr lang="en-US" altLang="zh-CN" dirty="0">
                <a:ea typeface="楷体_GB2312"/>
                <a:cs typeface="楷体_GB2312"/>
              </a:rPr>
              <a:t>2</a:t>
            </a:r>
            <a:r>
              <a:rPr lang="zh-CN" altLang="en-US" dirty="0">
                <a:ea typeface="楷体_GB2312"/>
                <a:cs typeface="楷体_GB2312"/>
              </a:rPr>
              <a:t>个元素</a:t>
            </a:r>
          </a:p>
          <a:p>
            <a:r>
              <a:rPr lang="zh-CN" altLang="en-US" dirty="0">
                <a:ea typeface="楷体_GB2312"/>
                <a:cs typeface="楷体_GB2312"/>
              </a:rPr>
              <a:t>      </a:t>
            </a:r>
            <a:r>
              <a:rPr lang="en-US" altLang="zh-CN" dirty="0" err="1">
                <a:ea typeface="楷体_GB2312"/>
                <a:cs typeface="楷体_GB2312"/>
              </a:rPr>
              <a:t>int</a:t>
            </a:r>
            <a:r>
              <a:rPr lang="en-US" altLang="zh-CN" dirty="0">
                <a:ea typeface="楷体_GB2312"/>
                <a:cs typeface="楷体_GB2312"/>
              </a:rPr>
              <a:t> </a:t>
            </a:r>
            <a:r>
              <a:rPr lang="en-US" altLang="zh-CN" dirty="0" err="1">
                <a:ea typeface="楷体_GB2312"/>
                <a:cs typeface="楷体_GB2312"/>
              </a:rPr>
              <a:t>i</a:t>
            </a:r>
            <a:r>
              <a:rPr lang="en-US" altLang="zh-CN" dirty="0">
                <a:ea typeface="楷体_GB2312"/>
                <a:cs typeface="楷体_GB2312"/>
              </a:rPr>
              <a:t>=(</a:t>
            </a:r>
            <a:r>
              <a:rPr lang="en-US" altLang="zh-CN" dirty="0" err="1">
                <a:ea typeface="楷体_GB2312"/>
                <a:cs typeface="楷体_GB2312"/>
              </a:rPr>
              <a:t>left+right</a:t>
            </a:r>
            <a:r>
              <a:rPr lang="en-US" altLang="zh-CN" dirty="0">
                <a:ea typeface="楷体_GB2312"/>
                <a:cs typeface="楷体_GB2312"/>
              </a:rPr>
              <a:t>)/2;  //</a:t>
            </a:r>
            <a:r>
              <a:rPr lang="zh-CN" altLang="en-US" dirty="0">
                <a:ea typeface="楷体_GB2312"/>
                <a:cs typeface="楷体_GB2312"/>
              </a:rPr>
              <a:t>取中点</a:t>
            </a:r>
          </a:p>
          <a:p>
            <a:r>
              <a:rPr lang="zh-CN" altLang="en-US" dirty="0">
                <a:ea typeface="楷体_GB2312"/>
                <a:cs typeface="楷体_GB2312"/>
              </a:rPr>
              <a:t>      </a:t>
            </a:r>
            <a:r>
              <a:rPr lang="en-US" altLang="zh-CN" b="1" dirty="0" err="1">
                <a:ea typeface="楷体_GB2312"/>
                <a:cs typeface="楷体_GB2312"/>
              </a:rPr>
              <a:t>mergeSort</a:t>
            </a:r>
            <a:r>
              <a:rPr lang="en-US" altLang="zh-CN" dirty="0">
                <a:ea typeface="楷体_GB2312"/>
                <a:cs typeface="楷体_GB2312"/>
              </a:rPr>
              <a:t>(a, left, </a:t>
            </a:r>
            <a:r>
              <a:rPr lang="en-US" altLang="zh-CN" dirty="0" err="1">
                <a:ea typeface="楷体_GB2312"/>
                <a:cs typeface="楷体_GB2312"/>
              </a:rPr>
              <a:t>i</a:t>
            </a:r>
            <a:r>
              <a:rPr lang="en-US" altLang="zh-CN" dirty="0">
                <a:ea typeface="楷体_GB2312"/>
                <a:cs typeface="楷体_GB2312"/>
              </a:rPr>
              <a:t>);</a:t>
            </a:r>
          </a:p>
          <a:p>
            <a:r>
              <a:rPr lang="en-US" altLang="zh-CN" dirty="0">
                <a:ea typeface="楷体_GB2312"/>
                <a:cs typeface="楷体_GB2312"/>
              </a:rPr>
              <a:t>      </a:t>
            </a:r>
            <a:r>
              <a:rPr lang="en-US" altLang="zh-CN" b="1" dirty="0" err="1">
                <a:ea typeface="楷体_GB2312"/>
                <a:cs typeface="楷体_GB2312"/>
              </a:rPr>
              <a:t>mergeSort</a:t>
            </a:r>
            <a:r>
              <a:rPr lang="en-US" altLang="zh-CN" dirty="0">
                <a:ea typeface="楷体_GB2312"/>
                <a:cs typeface="楷体_GB2312"/>
              </a:rPr>
              <a:t>(a, i+1, right);</a:t>
            </a:r>
          </a:p>
          <a:p>
            <a:r>
              <a:rPr lang="en-US" altLang="zh-CN" dirty="0">
                <a:ea typeface="楷体_GB2312"/>
                <a:cs typeface="楷体_GB2312"/>
              </a:rPr>
              <a:t>      </a:t>
            </a:r>
            <a:r>
              <a:rPr lang="en-US" altLang="zh-CN" b="1" dirty="0">
                <a:ea typeface="楷体_GB2312"/>
                <a:cs typeface="楷体_GB2312"/>
              </a:rPr>
              <a:t>merge</a:t>
            </a:r>
            <a:r>
              <a:rPr lang="en-US" altLang="zh-CN" dirty="0">
                <a:ea typeface="楷体_GB2312"/>
                <a:cs typeface="楷体_GB2312"/>
              </a:rPr>
              <a:t>(a, b, left, </a:t>
            </a:r>
            <a:r>
              <a:rPr lang="en-US" altLang="zh-CN" dirty="0" err="1">
                <a:ea typeface="楷体_GB2312"/>
                <a:cs typeface="楷体_GB2312"/>
              </a:rPr>
              <a:t>i</a:t>
            </a:r>
            <a:r>
              <a:rPr lang="en-US" altLang="zh-CN" dirty="0">
                <a:ea typeface="楷体_GB2312"/>
                <a:cs typeface="楷体_GB2312"/>
              </a:rPr>
              <a:t>, right);  //</a:t>
            </a:r>
            <a:r>
              <a:rPr lang="zh-CN" altLang="en-US" dirty="0">
                <a:ea typeface="楷体_GB2312"/>
                <a:cs typeface="楷体_GB2312"/>
              </a:rPr>
              <a:t>合并到数组</a:t>
            </a:r>
            <a:r>
              <a:rPr lang="en-US" altLang="zh-CN" dirty="0">
                <a:ea typeface="楷体_GB2312"/>
                <a:cs typeface="楷体_GB2312"/>
              </a:rPr>
              <a:t>b</a:t>
            </a:r>
          </a:p>
          <a:p>
            <a:r>
              <a:rPr lang="en-US" altLang="zh-CN" dirty="0">
                <a:ea typeface="楷体_GB2312"/>
                <a:cs typeface="楷体_GB2312"/>
              </a:rPr>
              <a:t>      </a:t>
            </a:r>
            <a:r>
              <a:rPr lang="en-US" altLang="zh-CN" b="1" dirty="0">
                <a:ea typeface="楷体_GB2312"/>
                <a:cs typeface="楷体_GB2312"/>
              </a:rPr>
              <a:t>copy</a:t>
            </a:r>
            <a:r>
              <a:rPr lang="en-US" altLang="zh-CN" dirty="0">
                <a:ea typeface="楷体_GB2312"/>
                <a:cs typeface="楷体_GB2312"/>
              </a:rPr>
              <a:t>(a, b, left, right);    //</a:t>
            </a:r>
            <a:r>
              <a:rPr lang="zh-CN" altLang="en-US" dirty="0">
                <a:ea typeface="楷体_GB2312"/>
                <a:cs typeface="楷体_GB2312"/>
              </a:rPr>
              <a:t>复制回数组</a:t>
            </a:r>
            <a:r>
              <a:rPr lang="en-US" altLang="zh-CN" dirty="0">
                <a:ea typeface="楷体_GB2312"/>
                <a:cs typeface="楷体_GB2312"/>
              </a:rPr>
              <a:t>a</a:t>
            </a:r>
          </a:p>
          <a:p>
            <a:r>
              <a:rPr lang="en-US" altLang="zh-CN" dirty="0">
                <a:ea typeface="楷体_GB2312"/>
                <a:cs typeface="楷体_GB2312"/>
              </a:rPr>
              <a:t>      }</a:t>
            </a:r>
          </a:p>
          <a:p>
            <a:r>
              <a:rPr lang="en-US" altLang="zh-CN" dirty="0">
                <a:ea typeface="楷体_GB2312"/>
                <a:cs typeface="楷体_GB2312"/>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4813"/>
            <a:ext cx="73437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484313"/>
            <a:ext cx="4968875"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781300"/>
            <a:ext cx="76327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670" name="Group 6"/>
          <p:cNvGrpSpPr/>
          <p:nvPr/>
        </p:nvGrpSpPr>
        <p:grpSpPr bwMode="auto">
          <a:xfrm>
            <a:off x="1123581" y="2756401"/>
            <a:ext cx="6988175" cy="1749425"/>
            <a:chOff x="793" y="1480"/>
            <a:chExt cx="4402" cy="1102"/>
          </a:xfrm>
        </p:grpSpPr>
        <p:sp>
          <p:nvSpPr>
            <p:cNvPr id="113671" name="AutoShape 7"/>
            <p:cNvSpPr>
              <a:spLocks noChangeArrowheads="1"/>
            </p:cNvSpPr>
            <p:nvPr/>
          </p:nvSpPr>
          <p:spPr bwMode="auto">
            <a:xfrm>
              <a:off x="793" y="1480"/>
              <a:ext cx="4402" cy="110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zh-CN" altLang="en-US" b="1">
                  <a:ea typeface="黑体" pitchFamily="2" charset="-122"/>
                </a:rPr>
                <a:t>复杂度分析</a:t>
              </a:r>
            </a:p>
            <a:p>
              <a:pPr eaLnBrk="0" hangingPunct="0">
                <a:defRPr/>
              </a:pPr>
              <a:endParaRPr lang="zh-CN" altLang="en-US" b="1">
                <a:effectLst>
                  <a:outerShdw blurRad="38100" dist="38100" dir="2700000" algn="tl">
                    <a:srgbClr val="C0C0C0"/>
                  </a:outerShdw>
                </a:effectLst>
                <a:ea typeface="黑体" pitchFamily="2" charset="-122"/>
              </a:endParaRPr>
            </a:p>
            <a:p>
              <a:pPr eaLnBrk="0" hangingPunct="0">
                <a:defRPr/>
              </a:pPr>
              <a:endParaRPr lang="zh-CN" altLang="en-US" b="1"/>
            </a:p>
            <a:p>
              <a:pPr algn="ctr" eaLnBrk="0" hangingPunct="0">
                <a:defRPr/>
              </a:pPr>
              <a:r>
                <a:rPr lang="en-US" altLang="zh-CN"/>
                <a:t>T(n)=O(nlogn) </a:t>
              </a:r>
              <a:r>
                <a:rPr lang="zh-CN" altLang="en-US"/>
                <a:t>渐进意义下的最优算法</a:t>
              </a:r>
              <a:endParaRPr lang="zh-CN" altLang="en-US" b="1">
                <a:solidFill>
                  <a:srgbClr val="FF0000"/>
                </a:solidFill>
                <a:ea typeface="楷体_GB2312" pitchFamily="49" charset="-122"/>
                <a:sym typeface="Wingdings" pitchFamily="2" charset="2"/>
              </a:endParaRPr>
            </a:p>
          </p:txBody>
        </p:sp>
        <p:graphicFrame>
          <p:nvGraphicFramePr>
            <p:cNvPr id="62472" name="Object 8"/>
            <p:cNvGraphicFramePr>
              <a:graphicFrameLocks noChangeAspect="1"/>
            </p:cNvGraphicFramePr>
            <p:nvPr/>
          </p:nvGraphicFramePr>
          <p:xfrm>
            <a:off x="1746" y="1661"/>
            <a:ext cx="2313" cy="547"/>
          </p:xfrm>
          <a:graphic>
            <a:graphicData uri="http://schemas.openxmlformats.org/presentationml/2006/ole">
              <mc:AlternateContent xmlns:mc="http://schemas.openxmlformats.org/markup-compatibility/2006">
                <mc:Choice xmlns:v="urn:schemas-microsoft-com:vml" Requires="v">
                  <p:oleObj spid="_x0000_s62576" name="公式" r:id="rId6" imgW="1930400" imgH="457200" progId="Equation.3">
                    <p:embed/>
                  </p:oleObj>
                </mc:Choice>
                <mc:Fallback>
                  <p:oleObj name="公式" r:id="rId6" imgW="1930400" imgH="4572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6" y="1661"/>
                          <a:ext cx="2313"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box(in)">
                                      <p:cBhvr>
                                        <p:cTn id="7" dur="500"/>
                                        <p:tgtEl>
                                          <p:spTgt spid="19968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9685"/>
                                        </p:tgtEl>
                                        <p:attrNameLst>
                                          <p:attrName>style.visibility</p:attrName>
                                        </p:attrNameLst>
                                      </p:cBhvr>
                                      <p:to>
                                        <p:strVal val="visible"/>
                                      </p:to>
                                    </p:set>
                                    <p:animEffect transition="in" filter="checkerboard(across)">
                                      <p:cBhvr>
                                        <p:cTn id="12" dur="500"/>
                                        <p:tgtEl>
                                          <p:spTgt spid="19968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99686"/>
                                        </p:tgtEl>
                                        <p:attrNameLst>
                                          <p:attrName>style.visibility</p:attrName>
                                        </p:attrNameLst>
                                      </p:cBhvr>
                                      <p:to>
                                        <p:strVal val="visible"/>
                                      </p:to>
                                    </p:set>
                                    <p:animEffect transition="in" filter="checkerboard(across)">
                                      <p:cBhvr>
                                        <p:cTn id="17" dur="500"/>
                                        <p:tgtEl>
                                          <p:spTgt spid="1996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3670"/>
                                        </p:tgtEl>
                                        <p:attrNameLst>
                                          <p:attrName>style.visibility</p:attrName>
                                        </p:attrNameLst>
                                      </p:cBhvr>
                                      <p:to>
                                        <p:strVal val="visible"/>
                                      </p:to>
                                    </p:set>
                                    <p:animEffect transition="in" filter="blinds(horizontal)">
                                      <p:cBhvr>
                                        <p:cTn id="22"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85800" y="152400"/>
            <a:ext cx="7772400" cy="900113"/>
          </a:xfrm>
        </p:spPr>
        <p:txBody>
          <a:bodyPr/>
          <a:lstStyle/>
          <a:p>
            <a:pPr eaLnBrk="1" hangingPunct="1">
              <a:defRPr/>
            </a:pPr>
            <a:r>
              <a:rPr lang="zh-CN" altLang="en-US">
                <a:effectLst>
                  <a:outerShdw blurRad="38100" dist="38100" dir="2700000" algn="tl">
                    <a:srgbClr val="C0C0C0"/>
                  </a:outerShdw>
                </a:effectLst>
                <a:latin typeface="黑体" pitchFamily="2" charset="-122"/>
                <a:ea typeface="黑体" pitchFamily="2" charset="-122"/>
              </a:rPr>
              <a:t>合并排序的灵活革新</a:t>
            </a:r>
          </a:p>
        </p:txBody>
      </p:sp>
      <p:sp>
        <p:nvSpPr>
          <p:cNvPr id="77827" name="Rectangle 3"/>
          <p:cNvSpPr>
            <a:spLocks noGrp="1" noChangeArrowheads="1"/>
          </p:cNvSpPr>
          <p:nvPr>
            <p:ph type="body" idx="1"/>
          </p:nvPr>
        </p:nvSpPr>
        <p:spPr>
          <a:xfrm>
            <a:off x="290513" y="2636838"/>
            <a:ext cx="8853487" cy="3459162"/>
          </a:xfrm>
        </p:spPr>
        <p:txBody>
          <a:bodyPr/>
          <a:lstStyle/>
          <a:p>
            <a:pPr eaLnBrk="1" hangingPunct="1">
              <a:lnSpc>
                <a:spcPct val="90000"/>
              </a:lnSpc>
            </a:pPr>
            <a:r>
              <a:rPr lang="zh-CN" altLang="en-US" sz="2800"/>
              <a:t>首先将长度为</a:t>
            </a:r>
            <a:r>
              <a:rPr lang="en-US" altLang="zh-CN" sz="2800"/>
              <a:t>1</a:t>
            </a:r>
            <a:r>
              <a:rPr lang="zh-CN" altLang="en-US" sz="2800"/>
              <a:t>的</a:t>
            </a:r>
            <a:r>
              <a:rPr lang="en-US" altLang="zh-CN" sz="2800"/>
              <a:t>n</a:t>
            </a:r>
            <a:r>
              <a:rPr lang="zh-CN" altLang="en-US" sz="2800"/>
              <a:t>个数组相邻元素两两配对，构成了长度为</a:t>
            </a:r>
            <a:r>
              <a:rPr lang="en-US" altLang="zh-CN" sz="2800"/>
              <a:t>2</a:t>
            </a:r>
            <a:r>
              <a:rPr lang="zh-CN" altLang="en-US" sz="2800"/>
              <a:t>的</a:t>
            </a:r>
            <a:r>
              <a:rPr lang="en-US" altLang="zh-CN" sz="2800"/>
              <a:t>n/2</a:t>
            </a:r>
            <a:r>
              <a:rPr lang="zh-CN" altLang="en-US" sz="2800"/>
              <a:t>个数组，合并时用比较算法对这每个子数组中元素进行排序；</a:t>
            </a:r>
          </a:p>
          <a:p>
            <a:pPr eaLnBrk="1" hangingPunct="1">
              <a:lnSpc>
                <a:spcPct val="90000"/>
              </a:lnSpc>
            </a:pPr>
            <a:r>
              <a:rPr lang="zh-CN" altLang="en-US" sz="2800"/>
              <a:t>再将这些长度为</a:t>
            </a:r>
            <a:r>
              <a:rPr lang="en-US" altLang="zh-CN" sz="2800"/>
              <a:t>2</a:t>
            </a:r>
            <a:r>
              <a:rPr lang="zh-CN" altLang="en-US" sz="2800"/>
              <a:t>的</a:t>
            </a:r>
            <a:r>
              <a:rPr lang="en-US" altLang="zh-CN" sz="2800"/>
              <a:t>n/2</a:t>
            </a:r>
            <a:r>
              <a:rPr lang="zh-CN" altLang="en-US" sz="2800"/>
              <a:t>个数组两两合并，构成了长度为</a:t>
            </a:r>
            <a:r>
              <a:rPr lang="en-US" altLang="zh-CN" sz="2800"/>
              <a:t>4</a:t>
            </a:r>
            <a:r>
              <a:rPr lang="zh-CN" altLang="en-US" sz="2800"/>
              <a:t>，个数为</a:t>
            </a:r>
            <a:r>
              <a:rPr lang="en-US" altLang="zh-CN" sz="2800"/>
              <a:t>n/4</a:t>
            </a:r>
            <a:r>
              <a:rPr lang="zh-CN" altLang="en-US" sz="2800"/>
              <a:t>的子数组，合并时用比较算法对每个子数组元素排序。</a:t>
            </a:r>
          </a:p>
          <a:p>
            <a:pPr eaLnBrk="1" hangingPunct="1">
              <a:lnSpc>
                <a:spcPct val="90000"/>
              </a:lnSpc>
            </a:pPr>
            <a:r>
              <a:rPr lang="zh-CN" altLang="en-US" sz="2800"/>
              <a:t>继续</a:t>
            </a:r>
          </a:p>
          <a:p>
            <a:pPr eaLnBrk="1" hangingPunct="1">
              <a:lnSpc>
                <a:spcPct val="90000"/>
              </a:lnSpc>
            </a:pPr>
            <a:r>
              <a:rPr lang="zh-CN" altLang="en-US" sz="2800"/>
              <a:t>直到形成长度为</a:t>
            </a:r>
            <a:r>
              <a:rPr lang="en-US" altLang="zh-CN" sz="2800"/>
              <a:t>n</a:t>
            </a:r>
            <a:r>
              <a:rPr lang="zh-CN" altLang="en-US" sz="2800"/>
              <a:t>，子数组个数</a:t>
            </a:r>
            <a:r>
              <a:rPr lang="en-US" altLang="zh-CN" sz="2800"/>
              <a:t>=1</a:t>
            </a:r>
            <a:r>
              <a:rPr lang="zh-CN" altLang="en-US" sz="2800"/>
              <a:t>的整个数组为止。</a:t>
            </a:r>
          </a:p>
          <a:p>
            <a:pPr eaLnBrk="1" hangingPunct="1">
              <a:lnSpc>
                <a:spcPct val="90000"/>
              </a:lnSpc>
            </a:pPr>
            <a:endParaRPr lang="en-US" altLang="zh-CN" sz="2800"/>
          </a:p>
        </p:txBody>
      </p:sp>
      <p:sp>
        <p:nvSpPr>
          <p:cNvPr id="56324" name="Text Box 4"/>
          <p:cNvSpPr txBox="1">
            <a:spLocks noChangeArrowheads="1"/>
          </p:cNvSpPr>
          <p:nvPr/>
        </p:nvSpPr>
        <p:spPr bwMode="auto">
          <a:xfrm>
            <a:off x="250825" y="1341438"/>
            <a:ext cx="8569325" cy="1187450"/>
          </a:xfrm>
          <a:prstGeom prst="rect">
            <a:avLst/>
          </a:prstGeom>
          <a:solidFill>
            <a:srgbClr val="FFCC00"/>
          </a:solidFill>
          <a:ln>
            <a:noFill/>
          </a:ln>
          <a:effectLst/>
          <a:extLst>
            <a:ext uri="{91240B29-F687-4F45-9708-019B960494DF}">
              <a14:hiddenLine xmlns:a14="http://schemas.microsoft.com/office/drawing/2010/main" w="63500">
                <a:solidFill>
                  <a:srgbClr val="FF66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ea typeface="黑体" pitchFamily="49" charset="-122"/>
              </a:rPr>
              <a:t>基本思想：</a:t>
            </a:r>
            <a:r>
              <a:rPr lang="zh-CN" altLang="en-US">
                <a:ea typeface="楷体_GB2312"/>
                <a:cs typeface="楷体_GB2312"/>
              </a:rPr>
              <a:t>将待排序元素分成大小大致相同的</a:t>
            </a:r>
            <a:r>
              <a:rPr lang="en-US" altLang="zh-CN">
                <a:ea typeface="楷体_GB2312"/>
                <a:cs typeface="楷体_GB2312"/>
              </a:rPr>
              <a:t>2</a:t>
            </a:r>
            <a:r>
              <a:rPr lang="zh-CN" altLang="en-US">
                <a:ea typeface="楷体_GB2312"/>
                <a:cs typeface="楷体_GB2312"/>
              </a:rPr>
              <a:t>个子集合，分别对</a:t>
            </a:r>
            <a:r>
              <a:rPr lang="en-US" altLang="zh-CN">
                <a:ea typeface="楷体_GB2312"/>
                <a:cs typeface="楷体_GB2312"/>
              </a:rPr>
              <a:t>2</a:t>
            </a:r>
            <a:r>
              <a:rPr lang="zh-CN" altLang="en-US">
                <a:ea typeface="楷体_GB2312"/>
                <a:cs typeface="楷体_GB2312"/>
              </a:rPr>
              <a:t>个子集合进行排序，最终将排好序的子集合合并成为所要求的排好序的集合。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box(in)">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box(in)">
                                      <p:cBhvr>
                                        <p:cTn id="12" dur="500"/>
                                        <p:tgtEl>
                                          <p:spTgt spid="77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box(in)">
                                      <p:cBhvr>
                                        <p:cTn id="17" dur="500"/>
                                        <p:tgtEl>
                                          <p:spTgt spid="77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7827">
                                            <p:txEl>
                                              <p:pRg st="3" end="3"/>
                                            </p:txEl>
                                          </p:spTgt>
                                        </p:tgtEl>
                                        <p:attrNameLst>
                                          <p:attrName>style.visibility</p:attrName>
                                        </p:attrNameLst>
                                      </p:cBhvr>
                                      <p:to>
                                        <p:strVal val="visible"/>
                                      </p:to>
                                    </p:set>
                                    <p:animEffect transition="in" filter="box(in)">
                                      <p:cBhvr>
                                        <p:cTn id="22" dur="500"/>
                                        <p:tgtEl>
                                          <p:spTgt spid="77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合并排序</a:t>
            </a:r>
            <a:endPar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57347" name="Text Box 5"/>
          <p:cNvSpPr txBox="1">
            <a:spLocks noChangeArrowheads="1"/>
          </p:cNvSpPr>
          <p:nvPr/>
        </p:nvSpPr>
        <p:spPr bwMode="auto">
          <a:xfrm>
            <a:off x="250825" y="1341438"/>
            <a:ext cx="856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ea typeface="楷体_GB2312"/>
                <a:cs typeface="楷体_GB2312"/>
              </a:rPr>
              <a:t>算法</a:t>
            </a:r>
            <a:r>
              <a:rPr lang="en-US" altLang="zh-CN" b="1">
                <a:ea typeface="楷体_GB2312"/>
                <a:cs typeface="楷体_GB2312"/>
              </a:rPr>
              <a:t>mergeSort</a:t>
            </a:r>
            <a:r>
              <a:rPr lang="zh-CN" altLang="en-US">
                <a:ea typeface="楷体_GB2312"/>
                <a:cs typeface="楷体_GB2312"/>
              </a:rPr>
              <a:t>的递归过程可以消去。</a:t>
            </a:r>
          </a:p>
        </p:txBody>
      </p:sp>
      <p:grpSp>
        <p:nvGrpSpPr>
          <p:cNvPr id="46086" name="Group 6"/>
          <p:cNvGrpSpPr/>
          <p:nvPr/>
        </p:nvGrpSpPr>
        <p:grpSpPr bwMode="auto">
          <a:xfrm>
            <a:off x="581025" y="1974850"/>
            <a:ext cx="7724775" cy="463550"/>
            <a:chOff x="366" y="1244"/>
            <a:chExt cx="4866" cy="292"/>
          </a:xfrm>
        </p:grpSpPr>
        <p:sp>
          <p:nvSpPr>
            <p:cNvPr id="57374" name="Text Box 7"/>
            <p:cNvSpPr txBox="1">
              <a:spLocks noChangeArrowheads="1"/>
            </p:cNvSpPr>
            <p:nvPr/>
          </p:nvSpPr>
          <p:spPr bwMode="auto">
            <a:xfrm>
              <a:off x="366" y="1286"/>
              <a:ext cx="756" cy="250"/>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Verdana" pitchFamily="34" charset="0"/>
                  <a:ea typeface="楷体_GB2312"/>
                  <a:cs typeface="楷体_GB2312"/>
                </a:rPr>
                <a:t>初始序列</a:t>
              </a:r>
            </a:p>
          </p:txBody>
        </p:sp>
        <p:sp>
          <p:nvSpPr>
            <p:cNvPr id="57375" name="Text Box 8"/>
            <p:cNvSpPr txBox="1">
              <a:spLocks noChangeArrowheads="1"/>
            </p:cNvSpPr>
            <p:nvPr/>
          </p:nvSpPr>
          <p:spPr bwMode="auto">
            <a:xfrm>
              <a:off x="1374" y="1244"/>
              <a:ext cx="3858"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[49]  [38]  [65]  [97]  [76]  [13]  [27]</a:t>
              </a:r>
            </a:p>
          </p:txBody>
        </p:sp>
      </p:grpSp>
      <p:grpSp>
        <p:nvGrpSpPr>
          <p:cNvPr id="46089" name="Group 9"/>
          <p:cNvGrpSpPr/>
          <p:nvPr/>
        </p:nvGrpSpPr>
        <p:grpSpPr bwMode="auto">
          <a:xfrm>
            <a:off x="2571750" y="2400300"/>
            <a:ext cx="5276850" cy="781050"/>
            <a:chOff x="1620" y="1512"/>
            <a:chExt cx="3324" cy="492"/>
          </a:xfrm>
        </p:grpSpPr>
        <p:sp>
          <p:nvSpPr>
            <p:cNvPr id="57367" name="Freeform 10"/>
            <p:cNvSpPr/>
            <p:nvPr/>
          </p:nvSpPr>
          <p:spPr bwMode="auto">
            <a:xfrm>
              <a:off x="1620" y="1524"/>
              <a:ext cx="570" cy="315"/>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8" name="Freeform 11"/>
            <p:cNvSpPr/>
            <p:nvPr/>
          </p:nvSpPr>
          <p:spPr bwMode="auto">
            <a:xfrm>
              <a:off x="2736" y="1518"/>
              <a:ext cx="570" cy="315"/>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9" name="Freeform 12"/>
            <p:cNvSpPr/>
            <p:nvPr/>
          </p:nvSpPr>
          <p:spPr bwMode="auto">
            <a:xfrm>
              <a:off x="3852" y="1512"/>
              <a:ext cx="570" cy="315"/>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0" name="Line 13"/>
            <p:cNvSpPr>
              <a:spLocks noChangeShapeType="1"/>
            </p:cNvSpPr>
            <p:nvPr/>
          </p:nvSpPr>
          <p:spPr bwMode="auto">
            <a:xfrm>
              <a:off x="1912" y="1832"/>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1" name="Line 14"/>
            <p:cNvSpPr>
              <a:spLocks noChangeShapeType="1"/>
            </p:cNvSpPr>
            <p:nvPr/>
          </p:nvSpPr>
          <p:spPr bwMode="auto">
            <a:xfrm>
              <a:off x="3042" y="1836"/>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2" name="Line 15"/>
            <p:cNvSpPr>
              <a:spLocks noChangeShapeType="1"/>
            </p:cNvSpPr>
            <p:nvPr/>
          </p:nvSpPr>
          <p:spPr bwMode="auto">
            <a:xfrm>
              <a:off x="4164" y="1824"/>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3" name="Line 16"/>
            <p:cNvSpPr>
              <a:spLocks noChangeShapeType="1"/>
            </p:cNvSpPr>
            <p:nvPr/>
          </p:nvSpPr>
          <p:spPr bwMode="auto">
            <a:xfrm>
              <a:off x="4944" y="1536"/>
              <a:ext cx="0" cy="444"/>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097" name="Group 17"/>
          <p:cNvGrpSpPr/>
          <p:nvPr/>
        </p:nvGrpSpPr>
        <p:grpSpPr bwMode="auto">
          <a:xfrm>
            <a:off x="558800" y="3155950"/>
            <a:ext cx="7740650" cy="457200"/>
            <a:chOff x="352" y="1988"/>
            <a:chExt cx="4876" cy="288"/>
          </a:xfrm>
        </p:grpSpPr>
        <p:sp>
          <p:nvSpPr>
            <p:cNvPr id="57365" name="Text Box 18"/>
            <p:cNvSpPr txBox="1">
              <a:spLocks noChangeArrowheads="1"/>
            </p:cNvSpPr>
            <p:nvPr/>
          </p:nvSpPr>
          <p:spPr bwMode="auto">
            <a:xfrm>
              <a:off x="1484" y="1988"/>
              <a:ext cx="3744"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[38  49]     [65  97]    [13  76]   [27]</a:t>
              </a:r>
            </a:p>
          </p:txBody>
        </p:sp>
        <p:sp>
          <p:nvSpPr>
            <p:cNvPr id="57366" name="Text Box 19"/>
            <p:cNvSpPr txBox="1">
              <a:spLocks noChangeArrowheads="1"/>
            </p:cNvSpPr>
            <p:nvPr/>
          </p:nvSpPr>
          <p:spPr bwMode="auto">
            <a:xfrm>
              <a:off x="352" y="2012"/>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Verdana" pitchFamily="34" charset="0"/>
                  <a:ea typeface="楷体_GB2312"/>
                  <a:cs typeface="楷体_GB2312"/>
                </a:rPr>
                <a:t>第一步</a:t>
              </a:r>
            </a:p>
          </p:txBody>
        </p:sp>
      </p:grpSp>
      <p:grpSp>
        <p:nvGrpSpPr>
          <p:cNvPr id="46100" name="Group 20"/>
          <p:cNvGrpSpPr/>
          <p:nvPr/>
        </p:nvGrpSpPr>
        <p:grpSpPr bwMode="auto">
          <a:xfrm>
            <a:off x="530225" y="4241800"/>
            <a:ext cx="7543800" cy="468313"/>
            <a:chOff x="334" y="2672"/>
            <a:chExt cx="4752" cy="295"/>
          </a:xfrm>
        </p:grpSpPr>
        <p:sp>
          <p:nvSpPr>
            <p:cNvPr id="57363" name="Text Box 21"/>
            <p:cNvSpPr txBox="1">
              <a:spLocks noChangeArrowheads="1"/>
            </p:cNvSpPr>
            <p:nvPr/>
          </p:nvSpPr>
          <p:spPr bwMode="auto">
            <a:xfrm>
              <a:off x="334" y="2736"/>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Verdana" pitchFamily="34" charset="0"/>
                  <a:ea typeface="楷体_GB2312"/>
                  <a:cs typeface="楷体_GB2312"/>
                </a:rPr>
                <a:t>第二步</a:t>
              </a:r>
            </a:p>
          </p:txBody>
        </p:sp>
        <p:sp>
          <p:nvSpPr>
            <p:cNvPr id="57364" name="Text Box 22"/>
            <p:cNvSpPr txBox="1">
              <a:spLocks noChangeArrowheads="1"/>
            </p:cNvSpPr>
            <p:nvPr/>
          </p:nvSpPr>
          <p:spPr bwMode="auto">
            <a:xfrm>
              <a:off x="1622" y="2672"/>
              <a:ext cx="3464"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[38  49  65  97]         [13  27  76]</a:t>
              </a:r>
            </a:p>
          </p:txBody>
        </p:sp>
      </p:grpSp>
      <p:grpSp>
        <p:nvGrpSpPr>
          <p:cNvPr id="46103" name="Group 23"/>
          <p:cNvGrpSpPr/>
          <p:nvPr/>
        </p:nvGrpSpPr>
        <p:grpSpPr bwMode="auto">
          <a:xfrm>
            <a:off x="3028950" y="3533775"/>
            <a:ext cx="4829175" cy="647700"/>
            <a:chOff x="1908" y="2226"/>
            <a:chExt cx="3042" cy="408"/>
          </a:xfrm>
        </p:grpSpPr>
        <p:sp>
          <p:nvSpPr>
            <p:cNvPr id="57359" name="Freeform 24"/>
            <p:cNvSpPr/>
            <p:nvPr/>
          </p:nvSpPr>
          <p:spPr bwMode="auto">
            <a:xfrm>
              <a:off x="1908" y="2232"/>
              <a:ext cx="1152" cy="255"/>
            </a:xfrm>
            <a:custGeom>
              <a:avLst/>
              <a:gdLst>
                <a:gd name="T0" fmla="*/ 0 w 1152"/>
                <a:gd name="T1" fmla="*/ 18 h 255"/>
                <a:gd name="T2" fmla="*/ 582 w 1152"/>
                <a:gd name="T3" fmla="*/ 252 h 255"/>
                <a:gd name="T4" fmla="*/ 1152 w 1152"/>
                <a:gd name="T5" fmla="*/ 0 h 255"/>
                <a:gd name="T6" fmla="*/ 0 60000 65536"/>
                <a:gd name="T7" fmla="*/ 0 60000 65536"/>
                <a:gd name="T8" fmla="*/ 0 60000 65536"/>
              </a:gdLst>
              <a:ahLst/>
              <a:cxnLst>
                <a:cxn ang="T6">
                  <a:pos x="T0" y="T1"/>
                </a:cxn>
                <a:cxn ang="T7">
                  <a:pos x="T2" y="T3"/>
                </a:cxn>
                <a:cxn ang="T8">
                  <a:pos x="T4" y="T5"/>
                </a:cxn>
              </a:cxnLst>
              <a:rect l="0" t="0" r="r" b="b"/>
              <a:pathLst>
                <a:path w="1152" h="255">
                  <a:moveTo>
                    <a:pt x="0" y="18"/>
                  </a:moveTo>
                  <a:cubicBezTo>
                    <a:pt x="195" y="136"/>
                    <a:pt x="390" y="255"/>
                    <a:pt x="582" y="252"/>
                  </a:cubicBezTo>
                  <a:cubicBezTo>
                    <a:pt x="774" y="249"/>
                    <a:pt x="963" y="124"/>
                    <a:pt x="1152"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0" name="Freeform 25"/>
            <p:cNvSpPr/>
            <p:nvPr/>
          </p:nvSpPr>
          <p:spPr bwMode="auto">
            <a:xfrm>
              <a:off x="4146" y="2226"/>
              <a:ext cx="804" cy="212"/>
            </a:xfrm>
            <a:custGeom>
              <a:avLst/>
              <a:gdLst>
                <a:gd name="T0" fmla="*/ 0 w 804"/>
                <a:gd name="T1" fmla="*/ 0 h 212"/>
                <a:gd name="T2" fmla="*/ 414 w 804"/>
                <a:gd name="T3" fmla="*/ 210 h 212"/>
                <a:gd name="T4" fmla="*/ 804 w 804"/>
                <a:gd name="T5" fmla="*/ 12 h 212"/>
                <a:gd name="T6" fmla="*/ 0 60000 65536"/>
                <a:gd name="T7" fmla="*/ 0 60000 65536"/>
                <a:gd name="T8" fmla="*/ 0 60000 65536"/>
              </a:gdLst>
              <a:ahLst/>
              <a:cxnLst>
                <a:cxn ang="T6">
                  <a:pos x="T0" y="T1"/>
                </a:cxn>
                <a:cxn ang="T7">
                  <a:pos x="T2" y="T3"/>
                </a:cxn>
                <a:cxn ang="T8">
                  <a:pos x="T4" y="T5"/>
                </a:cxn>
              </a:cxnLst>
              <a:rect l="0" t="0" r="r" b="b"/>
              <a:pathLst>
                <a:path w="804" h="212">
                  <a:moveTo>
                    <a:pt x="0" y="0"/>
                  </a:moveTo>
                  <a:cubicBezTo>
                    <a:pt x="140" y="104"/>
                    <a:pt x="280" y="208"/>
                    <a:pt x="414" y="210"/>
                  </a:cubicBezTo>
                  <a:cubicBezTo>
                    <a:pt x="548" y="212"/>
                    <a:pt x="676" y="112"/>
                    <a:pt x="804" y="12"/>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1" name="Line 26"/>
            <p:cNvSpPr>
              <a:spLocks noChangeShapeType="1"/>
            </p:cNvSpPr>
            <p:nvPr/>
          </p:nvSpPr>
          <p:spPr bwMode="auto">
            <a:xfrm>
              <a:off x="2484" y="2490"/>
              <a:ext cx="0" cy="144"/>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2" name="Line 27"/>
            <p:cNvSpPr>
              <a:spLocks noChangeShapeType="1"/>
            </p:cNvSpPr>
            <p:nvPr/>
          </p:nvSpPr>
          <p:spPr bwMode="auto">
            <a:xfrm>
              <a:off x="4566" y="2436"/>
              <a:ext cx="0" cy="144"/>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108" name="Group 28"/>
          <p:cNvGrpSpPr/>
          <p:nvPr/>
        </p:nvGrpSpPr>
        <p:grpSpPr bwMode="auto">
          <a:xfrm>
            <a:off x="555625" y="5445125"/>
            <a:ext cx="7061200" cy="457200"/>
            <a:chOff x="350" y="3430"/>
            <a:chExt cx="4448" cy="288"/>
          </a:xfrm>
        </p:grpSpPr>
        <p:sp>
          <p:nvSpPr>
            <p:cNvPr id="57357" name="Text Box 29"/>
            <p:cNvSpPr txBox="1">
              <a:spLocks noChangeArrowheads="1"/>
            </p:cNvSpPr>
            <p:nvPr/>
          </p:nvSpPr>
          <p:spPr bwMode="auto">
            <a:xfrm>
              <a:off x="350" y="3450"/>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Verdana" pitchFamily="34" charset="0"/>
                  <a:ea typeface="楷体_GB2312"/>
                  <a:cs typeface="楷体_GB2312"/>
                </a:rPr>
                <a:t>第三步</a:t>
              </a:r>
            </a:p>
          </p:txBody>
        </p:sp>
        <p:sp>
          <p:nvSpPr>
            <p:cNvPr id="57358" name="Text Box 30"/>
            <p:cNvSpPr txBox="1">
              <a:spLocks noChangeArrowheads="1"/>
            </p:cNvSpPr>
            <p:nvPr/>
          </p:nvSpPr>
          <p:spPr bwMode="auto">
            <a:xfrm>
              <a:off x="1916" y="3430"/>
              <a:ext cx="2882"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[13  27  38  49  65   76  97]</a:t>
              </a:r>
            </a:p>
          </p:txBody>
        </p:sp>
      </p:grpSp>
      <p:grpSp>
        <p:nvGrpSpPr>
          <p:cNvPr id="46111" name="Group 31"/>
          <p:cNvGrpSpPr/>
          <p:nvPr/>
        </p:nvGrpSpPr>
        <p:grpSpPr bwMode="auto">
          <a:xfrm>
            <a:off x="3962400" y="4597400"/>
            <a:ext cx="3187700" cy="673100"/>
            <a:chOff x="2496" y="2896"/>
            <a:chExt cx="2008" cy="424"/>
          </a:xfrm>
        </p:grpSpPr>
        <p:sp>
          <p:nvSpPr>
            <p:cNvPr id="57355" name="Freeform 32"/>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33"/>
            <p:cNvSpPr>
              <a:spLocks noChangeShapeType="1"/>
            </p:cNvSpPr>
            <p:nvPr/>
          </p:nvSpPr>
          <p:spPr bwMode="auto">
            <a:xfrm>
              <a:off x="3520" y="3152"/>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46086"/>
                                        </p:tgtEl>
                                        <p:attrNameLst>
                                          <p:attrName>style.visibility</p:attrName>
                                        </p:attrNameLst>
                                      </p:cBhvr>
                                      <p:to>
                                        <p:strVal val="visible"/>
                                      </p:to>
                                    </p:set>
                                    <p:animEffect transition="in" filter="box(in)">
                                      <p:cBhvr>
                                        <p:cTn id="7" dur="500"/>
                                        <p:tgtEl>
                                          <p:spTgt spid="4608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089"/>
                                        </p:tgtEl>
                                        <p:attrNameLst>
                                          <p:attrName>style.visibility</p:attrName>
                                        </p:attrNameLst>
                                      </p:cBhvr>
                                      <p:to>
                                        <p:strVal val="visible"/>
                                      </p:to>
                                    </p:set>
                                    <p:animEffect transition="in" filter="box(in)">
                                      <p:cBhvr>
                                        <p:cTn id="12" dur="500"/>
                                        <p:tgtEl>
                                          <p:spTgt spid="4608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6097"/>
                                        </p:tgtEl>
                                        <p:attrNameLst>
                                          <p:attrName>style.visibility</p:attrName>
                                        </p:attrNameLst>
                                      </p:cBhvr>
                                      <p:to>
                                        <p:strVal val="visible"/>
                                      </p:to>
                                    </p:set>
                                    <p:animEffect transition="in" filter="box(in)">
                                      <p:cBhvr>
                                        <p:cTn id="17" dur="500"/>
                                        <p:tgtEl>
                                          <p:spTgt spid="4609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6103"/>
                                        </p:tgtEl>
                                        <p:attrNameLst>
                                          <p:attrName>style.visibility</p:attrName>
                                        </p:attrNameLst>
                                      </p:cBhvr>
                                      <p:to>
                                        <p:strVal val="visible"/>
                                      </p:to>
                                    </p:set>
                                    <p:animEffect transition="in" filter="box(in)">
                                      <p:cBhvr>
                                        <p:cTn id="22" dur="500"/>
                                        <p:tgtEl>
                                          <p:spTgt spid="4610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6100"/>
                                        </p:tgtEl>
                                        <p:attrNameLst>
                                          <p:attrName>style.visibility</p:attrName>
                                        </p:attrNameLst>
                                      </p:cBhvr>
                                      <p:to>
                                        <p:strVal val="visible"/>
                                      </p:to>
                                    </p:set>
                                    <p:animEffect transition="in" filter="box(in)">
                                      <p:cBhvr>
                                        <p:cTn id="27" dur="500"/>
                                        <p:tgtEl>
                                          <p:spTgt spid="4610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6111"/>
                                        </p:tgtEl>
                                        <p:attrNameLst>
                                          <p:attrName>style.visibility</p:attrName>
                                        </p:attrNameLst>
                                      </p:cBhvr>
                                      <p:to>
                                        <p:strVal val="visible"/>
                                      </p:to>
                                    </p:set>
                                    <p:animEffect transition="in" filter="box(in)">
                                      <p:cBhvr>
                                        <p:cTn id="32" dur="500"/>
                                        <p:tgtEl>
                                          <p:spTgt spid="4611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6108"/>
                                        </p:tgtEl>
                                        <p:attrNameLst>
                                          <p:attrName>style.visibility</p:attrName>
                                        </p:attrNameLst>
                                      </p:cBhvr>
                                      <p:to>
                                        <p:strVal val="visible"/>
                                      </p:to>
                                    </p:set>
                                    <p:animEffect transition="in" filter="box(in)">
                                      <p:cBhvr>
                                        <p:cTn id="37" dur="500"/>
                                        <p:tgtEl>
                                          <p:spTgt spid="46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55955" y="125730"/>
            <a:ext cx="8054340" cy="1143000"/>
          </a:xfrm>
        </p:spPr>
        <p:txBody>
          <a:bodyPr/>
          <a:lstStyle/>
          <a:p>
            <a:pPr eaLnBrk="1" hangingPunct="1"/>
            <a:r>
              <a:rPr lang="zh-CN" altLang="en-US" sz="3600" b="1">
                <a:solidFill>
                  <a:srgbClr val="FF0000"/>
                </a:solidFill>
              </a:rPr>
              <a:t>如何将两个有序段合并成一个有序段？</a:t>
            </a:r>
          </a:p>
        </p:txBody>
      </p:sp>
      <p:pic>
        <p:nvPicPr>
          <p:cNvPr id="1157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8413"/>
            <a:ext cx="547211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268413"/>
            <a:ext cx="7343775"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blinds(horizontal)">
                                      <p:cBhvr>
                                        <p:cTn id="7" dur="500"/>
                                        <p:tgtEl>
                                          <p:spTgt spid="1157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15717"/>
                                        </p:tgtEl>
                                        <p:attrNameLst>
                                          <p:attrName>ppt_x</p:attrName>
                                        </p:attrNameLst>
                                      </p:cBhvr>
                                      <p:tavLst>
                                        <p:tav tm="0">
                                          <p:val>
                                            <p:strVal val="ppt_x"/>
                                          </p:val>
                                        </p:tav>
                                        <p:tav tm="100000">
                                          <p:val>
                                            <p:strVal val="ppt_x"/>
                                          </p:val>
                                        </p:tav>
                                      </p:tavLst>
                                    </p:anim>
                                    <p:anim calcmode="lin" valueType="num">
                                      <p:cBhvr additive="base">
                                        <p:cTn id="12" dur="500"/>
                                        <p:tgtEl>
                                          <p:spTgt spid="115717"/>
                                        </p:tgtEl>
                                        <p:attrNameLst>
                                          <p:attrName>ppt_y</p:attrName>
                                        </p:attrNameLst>
                                      </p:cBhvr>
                                      <p:tavLst>
                                        <p:tav tm="0">
                                          <p:val>
                                            <p:strVal val="ppt_y"/>
                                          </p:val>
                                        </p:tav>
                                        <p:tav tm="100000">
                                          <p:val>
                                            <p:strVal val="1+ppt_h/2"/>
                                          </p:val>
                                        </p:tav>
                                      </p:tavLst>
                                    </p:anim>
                                    <p:set>
                                      <p:cBhvr>
                                        <p:cTn id="13" dur="1" fill="hold">
                                          <p:stCondLst>
                                            <p:cond delay="499"/>
                                          </p:stCondLst>
                                        </p:cTn>
                                        <p:tgtEl>
                                          <p:spTgt spid="1157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115718"/>
                                        </p:tgtEl>
                                        <p:attrNameLst>
                                          <p:attrName>style.visibility</p:attrName>
                                        </p:attrNameLst>
                                      </p:cBhvr>
                                      <p:to>
                                        <p:strVal val="visible"/>
                                      </p:to>
                                    </p:set>
                                    <p:animEffect transition="in" filter="diamond(in)">
                                      <p:cBhvr>
                                        <p:cTn id="18" dur="2000"/>
                                        <p:tgtEl>
                                          <p:spTgt spid="115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a:effectLst>
                  <a:outerShdw blurRad="38100" dist="38100" dir="2700000" algn="tl">
                    <a:srgbClr val="C0C0C0"/>
                  </a:outerShdw>
                </a:effectLst>
                <a:latin typeface="黑体" pitchFamily="2" charset="-122"/>
                <a:ea typeface="黑体" pitchFamily="2" charset="-122"/>
              </a:rPr>
              <a:t>递归小结</a:t>
            </a:r>
          </a:p>
        </p:txBody>
      </p:sp>
      <p:sp>
        <p:nvSpPr>
          <p:cNvPr id="68611" name="Rectangle 3"/>
          <p:cNvSpPr>
            <a:spLocks noGrp="1" noChangeArrowheads="1"/>
          </p:cNvSpPr>
          <p:nvPr>
            <p:ph type="body" idx="1"/>
          </p:nvPr>
        </p:nvSpPr>
        <p:spPr>
          <a:xfrm>
            <a:off x="442595" y="1981200"/>
            <a:ext cx="8462645" cy="4114800"/>
          </a:xfrm>
        </p:spPr>
        <p:txBody>
          <a:bodyPr/>
          <a:lstStyle/>
          <a:p>
            <a:pPr>
              <a:lnSpc>
                <a:spcPct val="80000"/>
              </a:lnSpc>
              <a:buFontTx/>
              <a:buNone/>
            </a:pPr>
            <a:r>
              <a:rPr lang="zh-CN" altLang="en-US" sz="2800" b="1">
                <a:solidFill>
                  <a:schemeClr val="accent2"/>
                </a:solidFill>
                <a:latin typeface="黑体" pitchFamily="2" charset="-122"/>
                <a:ea typeface="黑体" pitchFamily="2" charset="-122"/>
              </a:rPr>
              <a:t>优点：</a:t>
            </a:r>
            <a:r>
              <a:rPr lang="zh-CN" altLang="en-US" sz="2800" b="1">
                <a:latin typeface="楷体_GB2312" pitchFamily="49" charset="-122"/>
                <a:ea typeface="楷体_GB2312" pitchFamily="49" charset="-122"/>
              </a:rPr>
              <a:t>结构清晰，可读性强，而且容易用数学归纳法来证明算法的正确性，因此它为设计算法、调试程序带来很大方便。</a:t>
            </a:r>
          </a:p>
          <a:p>
            <a:pPr>
              <a:lnSpc>
                <a:spcPct val="80000"/>
              </a:lnSpc>
              <a:buFontTx/>
              <a:buNone/>
            </a:pPr>
            <a:endParaRPr lang="zh-CN" altLang="en-US" sz="2800" b="1">
              <a:latin typeface="楷体_GB2312" pitchFamily="49" charset="-122"/>
              <a:ea typeface="楷体_GB2312" pitchFamily="49" charset="-122"/>
            </a:endParaRPr>
          </a:p>
          <a:p>
            <a:pPr>
              <a:lnSpc>
                <a:spcPct val="80000"/>
              </a:lnSpc>
              <a:buFontTx/>
              <a:buNone/>
            </a:pPr>
            <a:r>
              <a:rPr lang="zh-CN" altLang="en-US" sz="2800" b="1">
                <a:solidFill>
                  <a:schemeClr val="accent2"/>
                </a:solidFill>
                <a:latin typeface="黑体" pitchFamily="2" charset="-122"/>
                <a:ea typeface="黑体" pitchFamily="2" charset="-122"/>
              </a:rPr>
              <a:t>缺点：</a:t>
            </a:r>
            <a:r>
              <a:rPr lang="zh-CN" altLang="en-US" sz="2800" b="1">
                <a:latin typeface="楷体_GB2312" pitchFamily="49" charset="-122"/>
                <a:ea typeface="楷体_GB2312" pitchFamily="49" charset="-122"/>
              </a:rPr>
              <a:t>递归算法的运行效率较低，无论是耗费的计算时间还是占用的存储空间都比非递归算法要多。</a:t>
            </a:r>
          </a:p>
          <a:p>
            <a:pPr>
              <a:lnSpc>
                <a:spcPct val="80000"/>
              </a:lnSpc>
              <a:buFontTx/>
              <a:buNone/>
            </a:pPr>
            <a:endParaRPr lang="zh-CN" altLang="en-US" sz="2800" b="1">
              <a:latin typeface="楷体_GB2312" pitchFamily="49" charset="-122"/>
              <a:ea typeface="楷体_GB2312" pitchFamily="49" charset="-122"/>
            </a:endParaRPr>
          </a:p>
          <a:p>
            <a:endParaRPr lang="en-US" altLang="zh-CN" sz="2400"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p:nvPr/>
        </p:nvGraphicFramePr>
        <p:xfrm>
          <a:off x="-3175" y="-2540"/>
          <a:ext cx="9150985" cy="6863715"/>
        </p:xfrm>
        <a:graphic>
          <a:graphicData uri="http://schemas.openxmlformats.org/presentationml/2006/ole">
            <mc:AlternateContent xmlns:mc="http://schemas.openxmlformats.org/markup-compatibility/2006">
              <mc:Choice xmlns:v="urn:schemas-microsoft-com:vml" Requires="v">
                <p:oleObj spid="_x0000_s168989" r:id="rId4" imgW="9144000" imgH="6858000" progId="Paint.Picture">
                  <p:embed/>
                </p:oleObj>
              </mc:Choice>
              <mc:Fallback>
                <p:oleObj r:id="rId4" imgW="9144000" imgH="6858000" progId="Paint.Picture">
                  <p:embed/>
                  <p:pic>
                    <p:nvPicPr>
                      <p:cNvPr id="0" name="图片 2"/>
                      <p:cNvPicPr/>
                      <p:nvPr/>
                    </p:nvPicPr>
                    <p:blipFill>
                      <a:blip r:embed="rId5"/>
                    </p:blipFill>
                    <p:spPr>
                      <a:xfrm>
                        <a:off x="-3175" y="-2540"/>
                        <a:ext cx="9150985" cy="6863715"/>
                      </a:xfrm>
                      <a:prstGeom prst="rect">
                        <a:avLst/>
                      </a:prstGeom>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97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olidFill>
                  <a:schemeClr val="tx2"/>
                </a:solidFill>
              </a:rPr>
              <a:t>归并排序（</a:t>
            </a:r>
            <a:r>
              <a:rPr lang="en-US" altLang="zh-CN">
                <a:solidFill>
                  <a:schemeClr val="tx2"/>
                </a:solidFill>
              </a:rPr>
              <a:t>Merge Sort)</a:t>
            </a:r>
          </a:p>
        </p:txBody>
      </p:sp>
      <p:sp>
        <p:nvSpPr>
          <p:cNvPr id="171011" name="Rectangle 3"/>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90000"/>
              </a:lnSpc>
            </a:pPr>
            <a:r>
              <a:rPr lang="zh-CN" altLang="en-US" sz="2800"/>
              <a:t>算法分析</a:t>
            </a:r>
          </a:p>
          <a:p>
            <a:pPr lvl="1">
              <a:lnSpc>
                <a:spcPct val="90000"/>
              </a:lnSpc>
            </a:pPr>
            <a:r>
              <a:rPr lang="zh-CN" altLang="en-US" sz="2400"/>
              <a:t>最坏情况：归并排序是一个递归算法，所以很容易得到算法计算量的递推公式</a:t>
            </a:r>
          </a:p>
          <a:p>
            <a:pPr lvl="1">
              <a:lnSpc>
                <a:spcPct val="90000"/>
              </a:lnSpc>
            </a:pPr>
            <a:endParaRPr lang="zh-CN" altLang="en-US" sz="2400"/>
          </a:p>
          <a:p>
            <a:pPr lvl="1">
              <a:lnSpc>
                <a:spcPct val="90000"/>
              </a:lnSpc>
              <a:buFont typeface="Wingdings" pitchFamily="2" charset="2"/>
              <a:buNone/>
            </a:pPr>
            <a:r>
              <a:rPr lang="zh-CN" altLang="en-US" sz="2400"/>
              <a:t>   </a:t>
            </a:r>
          </a:p>
          <a:p>
            <a:pPr lvl="1">
              <a:lnSpc>
                <a:spcPct val="90000"/>
              </a:lnSpc>
              <a:buFont typeface="Wingdings" pitchFamily="2" charset="2"/>
              <a:buNone/>
            </a:pPr>
            <a:r>
              <a:rPr lang="zh-CN" altLang="en-US" sz="2400"/>
              <a:t>     所以算法最坏情况的复杂度为</a:t>
            </a:r>
          </a:p>
          <a:p>
            <a:pPr lvl="1">
              <a:lnSpc>
                <a:spcPct val="90000"/>
              </a:lnSpc>
              <a:buFont typeface="Wingdings" pitchFamily="2" charset="2"/>
              <a:buNone/>
            </a:pPr>
            <a:endParaRPr lang="zh-CN" altLang="en-US" sz="2400"/>
          </a:p>
          <a:p>
            <a:pPr lvl="1">
              <a:lnSpc>
                <a:spcPct val="90000"/>
              </a:lnSpc>
              <a:buFont typeface="Wingdings" pitchFamily="2" charset="2"/>
              <a:buNone/>
            </a:pPr>
            <a:endParaRPr lang="zh-CN" altLang="en-US" sz="2400"/>
          </a:p>
          <a:p>
            <a:pPr lvl="1">
              <a:lnSpc>
                <a:spcPct val="90000"/>
              </a:lnSpc>
            </a:pPr>
            <a:r>
              <a:rPr lang="zh-CN" altLang="en-US" sz="2400"/>
              <a:t>算法需要            的辅助空间</a:t>
            </a:r>
          </a:p>
          <a:p>
            <a:pPr lvl="1">
              <a:lnSpc>
                <a:spcPct val="90000"/>
              </a:lnSpc>
              <a:buFont typeface="Wingdings" pitchFamily="2" charset="2"/>
              <a:buNone/>
            </a:pPr>
            <a:r>
              <a:rPr lang="zh-CN" altLang="en-US" sz="2400"/>
              <a:t>	</a:t>
            </a:r>
          </a:p>
          <a:p>
            <a:pPr lvl="1">
              <a:lnSpc>
                <a:spcPct val="90000"/>
              </a:lnSpc>
            </a:pPr>
            <a:endParaRPr lang="zh-CN" altLang="en-US" sz="2400"/>
          </a:p>
          <a:p>
            <a:pPr lvl="1">
              <a:lnSpc>
                <a:spcPct val="90000"/>
              </a:lnSpc>
              <a:buFont typeface="Wingdings" pitchFamily="2" charset="2"/>
              <a:buNone/>
            </a:pPr>
            <a:r>
              <a:rPr lang="zh-CN" altLang="en-US" sz="2400"/>
              <a:t>	</a:t>
            </a:r>
          </a:p>
        </p:txBody>
      </p:sp>
      <p:graphicFrame>
        <p:nvGraphicFramePr>
          <p:cNvPr id="171012" name="Object 4"/>
          <p:cNvGraphicFramePr>
            <a:graphicFrameLocks noChangeAspect="1"/>
          </p:cNvGraphicFramePr>
          <p:nvPr/>
        </p:nvGraphicFramePr>
        <p:xfrm>
          <a:off x="3059430" y="3213100"/>
          <a:ext cx="4191000" cy="773113"/>
        </p:xfrm>
        <a:graphic>
          <a:graphicData uri="http://schemas.openxmlformats.org/presentationml/2006/ole">
            <mc:AlternateContent xmlns:mc="http://schemas.openxmlformats.org/markup-compatibility/2006">
              <mc:Choice xmlns:v="urn:schemas-microsoft-com:vml" Requires="v">
                <p:oleObj spid="_x0000_s171254" name="Equation" r:id="rId3" imgW="1854200" imgH="457200" progId="Equation.3">
                  <p:embed/>
                </p:oleObj>
              </mc:Choice>
              <mc:Fallback>
                <p:oleObj name="Equation" r:id="rId3" imgW="18542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30" y="3213100"/>
                        <a:ext cx="4191000" cy="773113"/>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3" name="Object 5"/>
          <p:cNvGraphicFramePr>
            <a:graphicFrameLocks noChangeAspect="1"/>
          </p:cNvGraphicFramePr>
          <p:nvPr/>
        </p:nvGraphicFramePr>
        <p:xfrm>
          <a:off x="3491865" y="4365625"/>
          <a:ext cx="1676400" cy="457200"/>
        </p:xfrm>
        <a:graphic>
          <a:graphicData uri="http://schemas.openxmlformats.org/presentationml/2006/ole">
            <mc:AlternateContent xmlns:mc="http://schemas.openxmlformats.org/markup-compatibility/2006">
              <mc:Choice xmlns:v="urn:schemas-microsoft-com:vml" Requires="v">
                <p:oleObj spid="_x0000_s171255" name="Equation" r:id="rId5" imgW="635000" imgH="203200" progId="Equation.3">
                  <p:embed/>
                </p:oleObj>
              </mc:Choice>
              <mc:Fallback>
                <p:oleObj name="Equation" r:id="rId5" imgW="635000" imgH="203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65" y="4365625"/>
                        <a:ext cx="1676400" cy="4572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4" name="Object 6"/>
          <p:cNvGraphicFramePr>
            <a:graphicFrameLocks noChangeAspect="1"/>
          </p:cNvGraphicFramePr>
          <p:nvPr/>
        </p:nvGraphicFramePr>
        <p:xfrm>
          <a:off x="2771775" y="5157470"/>
          <a:ext cx="838200" cy="457200"/>
        </p:xfrm>
        <a:graphic>
          <a:graphicData uri="http://schemas.openxmlformats.org/presentationml/2006/ole">
            <mc:AlternateContent xmlns:mc="http://schemas.openxmlformats.org/markup-compatibility/2006">
              <mc:Choice xmlns:v="urn:schemas-microsoft-com:vml" Requires="v">
                <p:oleObj spid="_x0000_s171256" name="Equation" r:id="rId7" imgW="317500" imgH="203200" progId="Equation.3">
                  <p:embed/>
                </p:oleObj>
              </mc:Choice>
              <mc:Fallback>
                <p:oleObj name="Equation" r:id="rId7" imgW="317500" imgH="2032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5157470"/>
                        <a:ext cx="838200" cy="4572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solidFill>
                  <a:schemeClr val="tx2"/>
                </a:solidFill>
              </a:rPr>
              <a:t>合并排序（</a:t>
            </a:r>
            <a:r>
              <a:rPr lang="en-US" altLang="zh-CN" dirty="0">
                <a:solidFill>
                  <a:schemeClr val="tx2"/>
                </a:solidFill>
              </a:rPr>
              <a:t>Merge Sort)</a:t>
            </a:r>
          </a:p>
        </p:txBody>
      </p:sp>
      <p:sp>
        <p:nvSpPr>
          <p:cNvPr id="172035" name="Rectangle 3"/>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sz="2800" dirty="0"/>
              <a:t>其他策略</a:t>
            </a:r>
          </a:p>
          <a:p>
            <a:pPr lvl="1"/>
            <a:r>
              <a:rPr lang="zh-CN" altLang="en-US" sz="2400" dirty="0"/>
              <a:t>上面归并排序每次迭代时将原序列分割为两个基本等长的序列，称为二路归并排序</a:t>
            </a:r>
          </a:p>
          <a:p>
            <a:pPr lvl="1"/>
            <a:r>
              <a:rPr lang="zh-CN" altLang="en-US" sz="2400" dirty="0"/>
              <a:t>也可以分割成其他的分，如</a:t>
            </a:r>
            <a:r>
              <a:rPr lang="en-US" altLang="zh-CN" sz="2400" dirty="0"/>
              <a:t>3</a:t>
            </a:r>
            <a:r>
              <a:rPr lang="zh-CN" altLang="en-US" sz="2400" dirty="0"/>
              <a:t>，</a:t>
            </a:r>
            <a:r>
              <a:rPr lang="en-US" altLang="zh-CN" sz="2400" dirty="0"/>
              <a:t>4</a:t>
            </a:r>
            <a:r>
              <a:rPr lang="zh-CN" altLang="en-US" sz="2400" dirty="0"/>
              <a:t>等等</a:t>
            </a:r>
          </a:p>
          <a:p>
            <a:r>
              <a:rPr lang="zh-CN" altLang="en-US" sz="2800" dirty="0"/>
              <a:t>评论：尽管合并排序最坏情况的比较次数比快速排序少，但它需要更多的元素移动，因此，它在实用中不一定比快速排序快。</a:t>
            </a:r>
            <a:endParaRPr lang="en-US" altLang="zh-CN" sz="2800" dirty="0"/>
          </a:p>
          <a:p>
            <a:endParaRPr lang="en-US" altLang="zh-CN" sz="2800" dirty="0"/>
          </a:p>
          <a:p>
            <a:r>
              <a:rPr lang="zh-CN" altLang="en-US" sz="2800" b="1" dirty="0">
                <a:solidFill>
                  <a:srgbClr val="FF0000"/>
                </a:solidFill>
              </a:rPr>
              <a:t>分析合并排序的稳定性？</a:t>
            </a:r>
          </a:p>
          <a:p>
            <a:pPr lvl="1">
              <a:buFont typeface="Wingdings" pitchFamily="2" charset="2"/>
              <a:buNone/>
            </a:pPr>
            <a:r>
              <a:rPr lang="zh-CN" altLang="en-US" sz="2400" dirty="0"/>
              <a:t>	</a:t>
            </a:r>
          </a:p>
          <a:p>
            <a:pPr lvl="1"/>
            <a:endParaRPr lang="zh-CN" altLang="en-US" sz="2400" dirty="0"/>
          </a:p>
          <a:p>
            <a:pPr lvl="1">
              <a:buFont typeface="Wingdings" pitchFamily="2" charset="2"/>
              <a:buNone/>
            </a:pPr>
            <a:r>
              <a:rPr lang="zh-CN" altLang="en-US" sz="2400" dirty="0"/>
              <a:t>	</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260648"/>
            <a:ext cx="8208912" cy="6124754"/>
          </a:xfrm>
          <a:prstGeom prst="rect">
            <a:avLst/>
          </a:prstGeom>
        </p:spPr>
        <p:txBody>
          <a:bodyPr wrap="square">
            <a:spAutoFit/>
          </a:bodyPr>
          <a:lstStyle/>
          <a:p>
            <a:r>
              <a:rPr lang="zh-CN" altLang="en-US" sz="2800" dirty="0"/>
              <a:t>合并（</a:t>
            </a:r>
            <a:r>
              <a:rPr lang="zh-CN" altLang="zh-CN" sz="2800" dirty="0"/>
              <a:t>归并</a:t>
            </a:r>
            <a:r>
              <a:rPr lang="zh-CN" altLang="en-US" sz="2800" dirty="0"/>
              <a:t>）</a:t>
            </a:r>
            <a:r>
              <a:rPr lang="zh-CN" altLang="zh-CN" sz="2800" dirty="0"/>
              <a:t>排序是把序列递归地分成短序列，递归出口是短序列只有</a:t>
            </a:r>
            <a:r>
              <a:rPr lang="en-US" altLang="zh-CN" sz="2800" dirty="0"/>
              <a:t>1</a:t>
            </a:r>
            <a:r>
              <a:rPr lang="zh-CN" altLang="zh-CN" sz="2800" dirty="0"/>
              <a:t>个元素</a:t>
            </a:r>
            <a:r>
              <a:rPr lang="en-US" altLang="zh-CN" sz="2800" dirty="0"/>
              <a:t>(</a:t>
            </a:r>
            <a:r>
              <a:rPr lang="zh-CN" altLang="zh-CN" sz="2800" dirty="0"/>
              <a:t>认为直接有序</a:t>
            </a:r>
            <a:r>
              <a:rPr lang="en-US" altLang="zh-CN" sz="2800" dirty="0"/>
              <a:t>)</a:t>
            </a:r>
            <a:r>
              <a:rPr lang="zh-CN" altLang="zh-CN" sz="2800" dirty="0"/>
              <a:t>或者</a:t>
            </a:r>
            <a:r>
              <a:rPr lang="en-US" altLang="zh-CN" sz="2800" dirty="0"/>
              <a:t>2</a:t>
            </a:r>
            <a:r>
              <a:rPr lang="zh-CN" altLang="zh-CN" sz="2800" dirty="0"/>
              <a:t>个序列</a:t>
            </a:r>
            <a:r>
              <a:rPr lang="en-US" altLang="zh-CN" sz="2800" dirty="0"/>
              <a:t>(1</a:t>
            </a:r>
            <a:r>
              <a:rPr lang="zh-CN" altLang="zh-CN" sz="2800" dirty="0"/>
              <a:t>次比较和交换</a:t>
            </a:r>
            <a:r>
              <a:rPr lang="en-US" altLang="zh-CN" sz="2800" dirty="0"/>
              <a:t>),</a:t>
            </a:r>
            <a:r>
              <a:rPr lang="zh-CN" altLang="zh-CN" sz="2800" dirty="0"/>
              <a:t>然后把各个有序的段序列合并成一个有序的长序列，不断合并直到原序列全部排好序。</a:t>
            </a:r>
            <a:endParaRPr lang="en-US" altLang="zh-CN" sz="2800" dirty="0"/>
          </a:p>
          <a:p>
            <a:r>
              <a:rPr lang="zh-CN" altLang="zh-CN" sz="2800" dirty="0"/>
              <a:t>可以发现，在</a:t>
            </a:r>
            <a:r>
              <a:rPr lang="en-US" altLang="zh-CN" sz="2800" dirty="0"/>
              <a:t>1</a:t>
            </a:r>
            <a:r>
              <a:rPr lang="zh-CN" altLang="zh-CN" sz="2800" dirty="0"/>
              <a:t>个或</a:t>
            </a:r>
            <a:r>
              <a:rPr lang="en-US" altLang="zh-CN" sz="2800" dirty="0"/>
              <a:t>2</a:t>
            </a:r>
            <a:r>
              <a:rPr lang="zh-CN" altLang="zh-CN" sz="2800" dirty="0"/>
              <a:t>个元素时，</a:t>
            </a:r>
            <a:r>
              <a:rPr lang="en-US" altLang="zh-CN" sz="2800" dirty="0"/>
              <a:t>1</a:t>
            </a:r>
            <a:r>
              <a:rPr lang="zh-CN" altLang="zh-CN" sz="2800" dirty="0"/>
              <a:t>个元素不会交换，</a:t>
            </a:r>
            <a:r>
              <a:rPr lang="en-US" altLang="zh-CN" sz="2800" dirty="0"/>
              <a:t>2</a:t>
            </a:r>
            <a:r>
              <a:rPr lang="zh-CN" altLang="zh-CN" sz="2800" dirty="0"/>
              <a:t>个元素如果大小相等也没有人故意交换，这不会破坏稳定性。</a:t>
            </a:r>
            <a:endParaRPr lang="en-US" altLang="zh-CN" sz="2800"/>
          </a:p>
          <a:p>
            <a:r>
              <a:rPr lang="zh-CN" altLang="zh-CN" sz="2800"/>
              <a:t>那么</a:t>
            </a:r>
            <a:r>
              <a:rPr lang="zh-CN" altLang="zh-CN" sz="2800" dirty="0"/>
              <a:t>，在短的有序序列合并的过程中，稳定是是否受到破坏？没有，合并过程中我们可以保证如果两个当前元素相等时，我们把处在前面的序列的元素保存在结果序列的前面，这样就保证了稳定性。</a:t>
            </a:r>
            <a:endParaRPr lang="en-US" altLang="zh-CN" sz="2800" dirty="0"/>
          </a:p>
          <a:p>
            <a:endParaRPr lang="en-US" altLang="zh-CN" sz="2800" dirty="0"/>
          </a:p>
          <a:p>
            <a:r>
              <a:rPr lang="zh-CN" altLang="zh-CN" sz="2800" dirty="0"/>
              <a:t>所以，归并排序也是稳定的排序算法。</a:t>
            </a:r>
            <a:r>
              <a:rPr lang="en-US" altLang="zh-CN" sz="2800" dirty="0"/>
              <a:t> </a:t>
            </a:r>
            <a:endParaRPr lang="zh-CN" altLang="zh-CN" sz="2800" dirty="0"/>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合并排序</a:t>
            </a:r>
            <a:endPar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64515" name="Text Box 6"/>
          <p:cNvSpPr txBox="1">
            <a:spLocks noChangeArrowheads="1"/>
          </p:cNvSpPr>
          <p:nvPr/>
        </p:nvSpPr>
        <p:spPr bwMode="auto">
          <a:xfrm>
            <a:off x="323850" y="1268413"/>
            <a:ext cx="8353425" cy="1604962"/>
          </a:xfrm>
          <a:prstGeom prst="rect">
            <a:avLst/>
          </a:prstGeom>
          <a:noFill/>
          <a:ln w="508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9900"/>
              </a:buClr>
              <a:buFont typeface="Wingdings" pitchFamily="2" charset="2"/>
              <a:buChar char="&amp;"/>
            </a:pPr>
            <a:r>
              <a:rPr lang="zh-CN" altLang="en-US" sz="3200" b="1">
                <a:ea typeface="楷体_GB2312"/>
                <a:cs typeface="楷体_GB2312"/>
              </a:rPr>
              <a:t>最坏时间复杂度：</a:t>
            </a:r>
            <a:r>
              <a:rPr lang="en-US" altLang="zh-CN" sz="3200" b="1">
                <a:ea typeface="楷体_GB2312"/>
                <a:cs typeface="楷体_GB2312"/>
              </a:rPr>
              <a:t>O(nlogn)</a:t>
            </a:r>
          </a:p>
          <a:p>
            <a:pPr eaLnBrk="1" hangingPunct="1">
              <a:buClr>
                <a:srgbClr val="FF9900"/>
              </a:buClr>
              <a:buFont typeface="Wingdings" pitchFamily="2" charset="2"/>
              <a:buChar char="&amp;"/>
            </a:pPr>
            <a:r>
              <a:rPr lang="zh-CN" altLang="en-US" sz="3200" b="1">
                <a:ea typeface="楷体_GB2312"/>
                <a:cs typeface="楷体_GB2312"/>
              </a:rPr>
              <a:t>平均时间复杂度：</a:t>
            </a:r>
            <a:r>
              <a:rPr lang="en-US" altLang="zh-CN" sz="3200" b="1">
                <a:ea typeface="楷体_GB2312"/>
                <a:cs typeface="楷体_GB2312"/>
              </a:rPr>
              <a:t>O(nlogn)</a:t>
            </a:r>
          </a:p>
          <a:p>
            <a:pPr eaLnBrk="1" hangingPunct="1">
              <a:buClr>
                <a:srgbClr val="FF9900"/>
              </a:buClr>
              <a:buFont typeface="Wingdings" pitchFamily="2" charset="2"/>
              <a:buChar char="&amp;"/>
            </a:pPr>
            <a:r>
              <a:rPr lang="zh-CN" altLang="en-US" sz="3200" b="1">
                <a:ea typeface="楷体_GB2312"/>
                <a:cs typeface="楷体_GB2312"/>
              </a:rPr>
              <a:t>稳定性：稳定</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ctrTitle"/>
          </p:nvPr>
        </p:nvSpPr>
        <p:spPr/>
        <p:txBody>
          <a:bodyPr/>
          <a:lstStyle/>
          <a:p>
            <a:pPr eaLnBrk="1" hangingPunct="1"/>
            <a:r>
              <a:rPr lang="zh-CN" altLang="en-US" b="1">
                <a:solidFill>
                  <a:srgbClr val="FF0000"/>
                </a:solidFill>
              </a:rPr>
              <a:t>快速排序</a:t>
            </a:r>
          </a:p>
        </p:txBody>
      </p:sp>
      <p:sp>
        <p:nvSpPr>
          <p:cNvPr id="65539" name="Rectangle 5"/>
          <p:cNvSpPr>
            <a:spLocks noGrp="1" noChangeArrowheads="1"/>
          </p:cNvSpPr>
          <p:nvPr>
            <p:ph type="subTitle" idx="1"/>
          </p:nvPr>
        </p:nvSpPr>
        <p:spPr/>
        <p:txBody>
          <a:bodyPr/>
          <a:lstStyle/>
          <a:p>
            <a:pPr eaLnBrk="1" hangingPunct="1"/>
            <a:r>
              <a:rPr lang="zh-CN" altLang="en-US"/>
              <a:t>分治法的应用</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1773238"/>
            <a:ext cx="24003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b="1">
                <a:solidFill>
                  <a:srgbClr val="FF0000"/>
                </a:solidFill>
              </a:rPr>
              <a:t>为什么需要快速排序？</a:t>
            </a:r>
          </a:p>
        </p:txBody>
      </p:sp>
      <p:sp>
        <p:nvSpPr>
          <p:cNvPr id="66563" name="Rectangle 3"/>
          <p:cNvSpPr>
            <a:spLocks noGrp="1" noChangeArrowheads="1"/>
          </p:cNvSpPr>
          <p:nvPr>
            <p:ph type="body" idx="1"/>
          </p:nvPr>
        </p:nvSpPr>
        <p:spPr/>
        <p:txBody>
          <a:bodyPr/>
          <a:lstStyle/>
          <a:p>
            <a:pPr eaLnBrk="1" hangingPunct="1"/>
            <a:r>
              <a:rPr lang="zh-CN" altLang="en-US"/>
              <a:t>插入排序不好吗？</a:t>
            </a:r>
          </a:p>
          <a:p>
            <a:pPr eaLnBrk="1" hangingPunct="1"/>
            <a:r>
              <a:rPr lang="zh-CN" altLang="en-US"/>
              <a:t>合并排序不是改进了吗？</a:t>
            </a:r>
          </a:p>
          <a:p>
            <a:pPr eaLnBrk="1" hangingPunct="1"/>
            <a:r>
              <a:rPr lang="zh-CN" altLang="en-US"/>
              <a:t>问题是什么？</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260350"/>
            <a:ext cx="24003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1484313"/>
            <a:ext cx="726757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a:xfrm>
            <a:off x="685800" y="260350"/>
            <a:ext cx="7772400" cy="587375"/>
          </a:xfrm>
        </p:spPr>
        <p:txBody>
          <a:bodyPr/>
          <a:lstStyle/>
          <a:p>
            <a:r>
              <a:rPr lang="zh-CN" altLang="en-US" sz="3200" b="1">
                <a:solidFill>
                  <a:srgbClr val="FF0000"/>
                </a:solidFill>
              </a:rPr>
              <a:t>快速排序的描述</a:t>
            </a:r>
          </a:p>
        </p:txBody>
      </p:sp>
      <p:sp>
        <p:nvSpPr>
          <p:cNvPr id="143363" name="Rectangle 3"/>
          <p:cNvSpPr>
            <a:spLocks noGrp="1" noChangeArrowheads="1"/>
          </p:cNvSpPr>
          <p:nvPr>
            <p:ph type="body" idx="4294967295"/>
          </p:nvPr>
        </p:nvSpPr>
        <p:spPr>
          <a:xfrm>
            <a:off x="468313" y="908050"/>
            <a:ext cx="8280400" cy="5618163"/>
          </a:xfrm>
        </p:spPr>
        <p:txBody>
          <a:bodyPr/>
          <a:lstStyle/>
          <a:p>
            <a:r>
              <a:rPr lang="zh-CN" altLang="en-US" b="1">
                <a:solidFill>
                  <a:schemeClr val="hlink"/>
                </a:solidFill>
              </a:rPr>
              <a:t>分解</a:t>
            </a:r>
            <a:r>
              <a:rPr lang="zh-CN" altLang="en-US"/>
              <a:t>：数组</a:t>
            </a:r>
            <a:r>
              <a:rPr lang="en-US" altLang="zh-CN"/>
              <a:t>A[p …r]</a:t>
            </a:r>
            <a:r>
              <a:rPr lang="zh-CN" altLang="en-US"/>
              <a:t>被划分成两个子数组</a:t>
            </a:r>
            <a:r>
              <a:rPr lang="en-US" altLang="zh-CN"/>
              <a:t>A[p..q-1]</a:t>
            </a:r>
            <a:r>
              <a:rPr lang="zh-CN" altLang="en-US"/>
              <a:t>和</a:t>
            </a:r>
            <a:r>
              <a:rPr lang="en-US" altLang="zh-CN"/>
              <a:t>A[q+1…r],</a:t>
            </a:r>
            <a:r>
              <a:rPr lang="zh-CN" altLang="en-US"/>
              <a:t>且</a:t>
            </a:r>
            <a:r>
              <a:rPr lang="en-US" altLang="zh-CN"/>
              <a:t>A[q]</a:t>
            </a:r>
            <a:r>
              <a:rPr lang="zh-CN" altLang="en-US"/>
              <a:t>为下标（标杆）元素。使得</a:t>
            </a:r>
          </a:p>
          <a:p>
            <a:pPr lvl="1"/>
            <a:r>
              <a:rPr lang="en-US" altLang="zh-CN"/>
              <a:t>A[p..q-1]</a:t>
            </a:r>
            <a:r>
              <a:rPr lang="zh-CN" altLang="en-US"/>
              <a:t>都</a:t>
            </a:r>
            <a:r>
              <a:rPr lang="en-US" altLang="en-US"/>
              <a:t>≤</a:t>
            </a:r>
            <a:r>
              <a:rPr lang="en-US" altLang="zh-CN"/>
              <a:t>A[q]</a:t>
            </a:r>
            <a:r>
              <a:rPr lang="zh-CN" altLang="en-US"/>
              <a:t>， </a:t>
            </a:r>
            <a:r>
              <a:rPr lang="en-US" altLang="zh-CN"/>
              <a:t>A[q+1…r] </a:t>
            </a:r>
            <a:r>
              <a:rPr lang="zh-CN" altLang="en-US"/>
              <a:t>＞</a:t>
            </a:r>
            <a:r>
              <a:rPr lang="en-US" altLang="zh-CN"/>
              <a:t>A[q]</a:t>
            </a:r>
          </a:p>
          <a:p>
            <a:pPr lvl="1"/>
            <a:endParaRPr lang="en-US" altLang="zh-CN"/>
          </a:p>
          <a:p>
            <a:endParaRPr lang="zh-CN" altLang="en-US">
              <a:solidFill>
                <a:schemeClr val="hlink"/>
              </a:solidFill>
            </a:endParaRPr>
          </a:p>
          <a:p>
            <a:r>
              <a:rPr lang="zh-CN" altLang="en-US" b="1">
                <a:solidFill>
                  <a:schemeClr val="hlink"/>
                </a:solidFill>
              </a:rPr>
              <a:t>解决</a:t>
            </a:r>
            <a:r>
              <a:rPr lang="zh-CN" altLang="en-US"/>
              <a:t>：递归地调用快速排序，对子数组</a:t>
            </a:r>
            <a:r>
              <a:rPr lang="en-US" altLang="zh-CN"/>
              <a:t>A[p..q-1]</a:t>
            </a:r>
            <a:r>
              <a:rPr lang="zh-CN" altLang="en-US"/>
              <a:t>和</a:t>
            </a:r>
            <a:r>
              <a:rPr lang="en-US" altLang="zh-CN"/>
              <a:t>A[q+1…r],</a:t>
            </a:r>
            <a:r>
              <a:rPr lang="zh-CN" altLang="en-US"/>
              <a:t>排序</a:t>
            </a:r>
          </a:p>
          <a:p>
            <a:r>
              <a:rPr lang="zh-CN" altLang="en-US" b="1">
                <a:solidFill>
                  <a:schemeClr val="hlink"/>
                </a:solidFill>
              </a:rPr>
              <a:t>合并</a:t>
            </a:r>
            <a:r>
              <a:rPr lang="zh-CN" altLang="en-US"/>
              <a:t>：因为两个子数组就地排序，将它们的合并不需要操作，整个数组已经排序了。</a:t>
            </a:r>
          </a:p>
        </p:txBody>
      </p:sp>
      <p:pic>
        <p:nvPicPr>
          <p:cNvPr id="143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141663"/>
            <a:ext cx="5878512" cy="638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3568" y="116632"/>
            <a:ext cx="7772400" cy="1143000"/>
          </a:xfrm>
        </p:spPr>
        <p:txBody>
          <a:bodyPr/>
          <a:lstStyle/>
          <a:p>
            <a:r>
              <a:rPr lang="zh-CN" altLang="en-US" dirty="0">
                <a:effectLst>
                  <a:outerShdw blurRad="38100" dist="38100" dir="2700000" algn="tl">
                    <a:srgbClr val="C0C0C0"/>
                  </a:outerShdw>
                </a:effectLst>
                <a:latin typeface="黑体" pitchFamily="2" charset="-122"/>
                <a:ea typeface="黑体" pitchFamily="2" charset="-122"/>
              </a:rPr>
              <a:t>递归小结</a:t>
            </a:r>
          </a:p>
        </p:txBody>
      </p:sp>
      <p:sp>
        <p:nvSpPr>
          <p:cNvPr id="69635" name="Rectangle 3"/>
          <p:cNvSpPr>
            <a:spLocks noGrp="1" noChangeArrowheads="1"/>
          </p:cNvSpPr>
          <p:nvPr>
            <p:ph type="body" idx="1"/>
          </p:nvPr>
        </p:nvSpPr>
        <p:spPr>
          <a:xfrm>
            <a:off x="468313" y="1268761"/>
            <a:ext cx="7989887" cy="4903440"/>
          </a:xfrm>
        </p:spPr>
        <p:txBody>
          <a:bodyPr/>
          <a:lstStyle/>
          <a:p>
            <a:pPr>
              <a:lnSpc>
                <a:spcPct val="80000"/>
              </a:lnSpc>
              <a:buFontTx/>
              <a:buNone/>
            </a:pPr>
            <a:r>
              <a:rPr lang="zh-CN" altLang="en-US" sz="2800" b="0" dirty="0">
                <a:solidFill>
                  <a:schemeClr val="accent2"/>
                </a:solidFill>
                <a:latin typeface="黑体" pitchFamily="2" charset="-122"/>
                <a:ea typeface="黑体" pitchFamily="2" charset="-122"/>
              </a:rPr>
              <a:t>解决方法：</a:t>
            </a:r>
            <a:r>
              <a:rPr lang="zh-CN" altLang="en-US" sz="2800" b="0" dirty="0">
                <a:latin typeface="楷体_GB2312" pitchFamily="49" charset="-122"/>
                <a:ea typeface="楷体_GB2312" pitchFamily="49" charset="-122"/>
              </a:rPr>
              <a:t>在递归算法中消除递归调用，使其转化为非递归算法。</a:t>
            </a:r>
          </a:p>
          <a:p>
            <a:pPr>
              <a:lnSpc>
                <a:spcPct val="80000"/>
              </a:lnSpc>
              <a:buFontTx/>
              <a:buNone/>
            </a:pPr>
            <a:r>
              <a:rPr lang="en-US" altLang="zh-CN" sz="2800" b="0" dirty="0">
                <a:latin typeface="楷体_GB2312" pitchFamily="49" charset="-122"/>
                <a:ea typeface="楷体_GB2312" pitchFamily="49" charset="-122"/>
              </a:rPr>
              <a:t>1.</a:t>
            </a:r>
            <a:r>
              <a:rPr lang="zh-CN" altLang="en-US" sz="2800" b="0" dirty="0">
                <a:latin typeface="楷体_GB2312" pitchFamily="49" charset="-122"/>
                <a:ea typeface="楷体_GB2312" pitchFamily="49" charset="-122"/>
              </a:rPr>
              <a:t>采用一个用户定义的栈来模拟系统的递归调用工作栈。该方法通用性强，但本质上还是递归，只不过人工做了本来由编译器做的事情，优化效果不明显。</a:t>
            </a:r>
          </a:p>
          <a:p>
            <a:pPr>
              <a:lnSpc>
                <a:spcPct val="80000"/>
              </a:lnSpc>
              <a:buFontTx/>
              <a:buNone/>
            </a:pPr>
            <a:r>
              <a:rPr lang="en-US" altLang="zh-CN" sz="2800" b="0" dirty="0">
                <a:latin typeface="楷体_GB2312" pitchFamily="49" charset="-122"/>
                <a:ea typeface="楷体_GB2312" pitchFamily="49" charset="-122"/>
              </a:rPr>
              <a:t>2.</a:t>
            </a:r>
            <a:r>
              <a:rPr lang="zh-CN" altLang="en-US" sz="2800" b="0" dirty="0">
                <a:latin typeface="楷体_GB2312" pitchFamily="49" charset="-122"/>
                <a:ea typeface="楷体_GB2312" pitchFamily="49" charset="-122"/>
              </a:rPr>
              <a:t>用递推来实现递归函数。</a:t>
            </a:r>
          </a:p>
          <a:p>
            <a:pPr>
              <a:lnSpc>
                <a:spcPct val="80000"/>
              </a:lnSpc>
              <a:buFontTx/>
              <a:buNone/>
            </a:pPr>
            <a:r>
              <a:rPr lang="en-US" altLang="zh-CN" sz="2800" b="0" dirty="0">
                <a:latin typeface="楷体_GB2312" pitchFamily="49" charset="-122"/>
                <a:ea typeface="楷体_GB2312" pitchFamily="49" charset="-122"/>
              </a:rPr>
              <a:t>3.</a:t>
            </a:r>
            <a:r>
              <a:rPr lang="zh-CN" altLang="en-US" sz="2800" b="0" dirty="0">
                <a:latin typeface="楷体_GB2312" pitchFamily="49" charset="-122"/>
                <a:ea typeface="楷体_GB2312" pitchFamily="49" charset="-122"/>
              </a:rPr>
              <a:t>通过</a:t>
            </a:r>
            <a:r>
              <a:rPr lang="en-US" altLang="zh-CN" sz="2800" b="0" dirty="0">
                <a:latin typeface="楷体_GB2312" pitchFamily="49" charset="-122"/>
                <a:ea typeface="楷体_GB2312" pitchFamily="49" charset="-122"/>
              </a:rPr>
              <a:t>Cooper</a:t>
            </a:r>
            <a:r>
              <a:rPr lang="zh-CN" altLang="en-US" sz="2800" b="0" dirty="0">
                <a:latin typeface="楷体_GB2312" pitchFamily="49" charset="-122"/>
                <a:ea typeface="楷体_GB2312" pitchFamily="49" charset="-122"/>
              </a:rPr>
              <a:t>变换、</a:t>
            </a:r>
            <a:r>
              <a:rPr lang="zh-CN" altLang="zh-CN" sz="2800" b="0" dirty="0">
                <a:latin typeface="楷体_GB2312" pitchFamily="49" charset="-122"/>
                <a:ea typeface="楷体_GB2312" pitchFamily="49" charset="-122"/>
              </a:rPr>
              <a:t>反演变换能</a:t>
            </a:r>
            <a:r>
              <a:rPr lang="zh-CN" altLang="en-US" sz="2800" b="0" dirty="0">
                <a:latin typeface="楷体_GB2312" pitchFamily="49" charset="-122"/>
                <a:ea typeface="楷体_GB2312" pitchFamily="49" charset="-122"/>
              </a:rPr>
              <a:t>将一些递归转化为尾递归，从而迭代求出结果。</a:t>
            </a:r>
          </a:p>
          <a:p>
            <a:pPr>
              <a:lnSpc>
                <a:spcPct val="80000"/>
              </a:lnSpc>
              <a:buFontTx/>
              <a:buNone/>
            </a:pPr>
            <a:endParaRPr lang="zh-CN" altLang="en-US" sz="800" b="0" dirty="0">
              <a:latin typeface="楷体_GB2312" pitchFamily="49" charset="-122"/>
              <a:ea typeface="楷体_GB2312" pitchFamily="49" charset="-122"/>
            </a:endParaRPr>
          </a:p>
          <a:p>
            <a:pPr>
              <a:lnSpc>
                <a:spcPct val="80000"/>
              </a:lnSpc>
              <a:buFontTx/>
              <a:buNone/>
            </a:pPr>
            <a:r>
              <a:rPr lang="zh-CN" altLang="en-US" sz="2800" b="0" dirty="0">
                <a:latin typeface="楷体_GB2312" pitchFamily="49" charset="-122"/>
                <a:ea typeface="楷体_GB2312" pitchFamily="49" charset="-122"/>
              </a:rPr>
              <a:t>      后两种方法在时空复杂度上均有较大改善，但其适用范围有限。</a:t>
            </a:r>
          </a:p>
          <a:p>
            <a:endParaRPr lang="en-US" altLang="zh-CN" sz="2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1838"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6250"/>
            <a:ext cx="8424862"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5516563"/>
            <a:ext cx="53625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706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81300"/>
            <a:ext cx="418147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066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3644900"/>
            <a:ext cx="4886325"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33375"/>
            <a:ext cx="8424862" cy="496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2867025"/>
            <a:ext cx="4886325"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765175"/>
            <a:ext cx="59150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2867025"/>
            <a:ext cx="4886325"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836613"/>
            <a:ext cx="60483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620713"/>
            <a:ext cx="61531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692150"/>
            <a:ext cx="60579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20713"/>
            <a:ext cx="58197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836613"/>
            <a:ext cx="59912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765175"/>
            <a:ext cx="569595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414338" y="381000"/>
            <a:ext cx="59134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3200" b="1" i="1" dirty="0">
                <a:solidFill>
                  <a:srgbClr val="FF0000"/>
                </a:solidFill>
                <a:sym typeface="Webdings" pitchFamily="18" charset="2"/>
              </a:rPr>
              <a:t>§2.2  Divide and Conquer</a:t>
            </a:r>
            <a:endParaRPr lang="en-US" altLang="zh-CN" sz="2800" b="1" i="1" dirty="0">
              <a:solidFill>
                <a:srgbClr val="FF0000"/>
              </a:solidFill>
            </a:endParaRPr>
          </a:p>
        </p:txBody>
      </p:sp>
      <p:sp>
        <p:nvSpPr>
          <p:cNvPr id="115715" name="Text Box 3"/>
          <p:cNvSpPr txBox="1">
            <a:spLocks noChangeArrowheads="1"/>
          </p:cNvSpPr>
          <p:nvPr/>
        </p:nvSpPr>
        <p:spPr bwMode="auto">
          <a:xfrm>
            <a:off x="609600" y="990600"/>
            <a:ext cx="82105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hlink"/>
                </a:solidFill>
                <a:latin typeface="Courier New" pitchFamily="49" charset="0"/>
              </a:rPr>
              <a:t>Divide:</a:t>
            </a:r>
            <a:r>
              <a:rPr lang="en-US" altLang="zh-CN" sz="2000" b="1"/>
              <a:t> </a:t>
            </a:r>
          </a:p>
          <a:p>
            <a:pPr eaLnBrk="1" hangingPunct="1">
              <a:spcBef>
                <a:spcPct val="50000"/>
              </a:spcBef>
            </a:pPr>
            <a:r>
              <a:rPr lang="en-US" altLang="zh-CN" sz="2000" b="1"/>
              <a:t>	     </a:t>
            </a:r>
            <a:r>
              <a:rPr lang="en-US" altLang="zh-CN" sz="2000" b="1">
                <a:solidFill>
                  <a:srgbClr val="1E048A"/>
                </a:solidFill>
              </a:rPr>
              <a:t>Divide</a:t>
            </a:r>
            <a:r>
              <a:rPr lang="en-US" altLang="zh-CN" sz="2000" b="1"/>
              <a:t> the problem (instance) into subproblems.</a:t>
            </a:r>
          </a:p>
          <a:p>
            <a:pPr eaLnBrk="1" hangingPunct="1">
              <a:spcBef>
                <a:spcPct val="50000"/>
              </a:spcBef>
            </a:pPr>
            <a:r>
              <a:rPr lang="en-US" altLang="zh-CN" sz="2000" b="1"/>
              <a:t>	</a:t>
            </a:r>
          </a:p>
        </p:txBody>
      </p:sp>
      <p:sp>
        <p:nvSpPr>
          <p:cNvPr id="115716" name="Text Box 4"/>
          <p:cNvSpPr txBox="1">
            <a:spLocks noChangeArrowheads="1"/>
          </p:cNvSpPr>
          <p:nvPr/>
        </p:nvSpPr>
        <p:spPr bwMode="auto">
          <a:xfrm>
            <a:off x="608013" y="1916113"/>
            <a:ext cx="8213725"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243330" indent="-124333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hlink"/>
                </a:solidFill>
                <a:latin typeface="Courier New" pitchFamily="49" charset="0"/>
              </a:rPr>
              <a:t>Conquer:</a:t>
            </a:r>
          </a:p>
          <a:p>
            <a:pPr eaLnBrk="1" hangingPunct="1">
              <a:spcBef>
                <a:spcPct val="50000"/>
              </a:spcBef>
            </a:pPr>
            <a:r>
              <a:rPr lang="en-US" altLang="zh-CN" sz="2000" b="1">
                <a:solidFill>
                  <a:schemeClr val="hlink"/>
                </a:solidFill>
                <a:latin typeface="Courier New" pitchFamily="49" charset="0"/>
              </a:rPr>
              <a:t>	</a:t>
            </a:r>
            <a:r>
              <a:rPr lang="en-US" altLang="zh-CN" sz="2000" b="1">
                <a:solidFill>
                  <a:srgbClr val="1E048A"/>
                </a:solidFill>
                <a:latin typeface="Courier New" pitchFamily="49" charset="0"/>
              </a:rPr>
              <a:t>conquer</a:t>
            </a:r>
            <a:r>
              <a:rPr lang="en-US" altLang="zh-CN" sz="2000" b="1">
                <a:solidFill>
                  <a:schemeClr val="hlink"/>
                </a:solidFill>
                <a:latin typeface="Courier New" pitchFamily="49" charset="0"/>
              </a:rPr>
              <a:t> </a:t>
            </a:r>
            <a:r>
              <a:rPr lang="en-US" altLang="zh-CN" sz="2000" b="1">
                <a:latin typeface="Courier New" pitchFamily="49" charset="0"/>
              </a:rPr>
              <a:t>the subproblems by solving them recursively.</a:t>
            </a:r>
            <a:r>
              <a:rPr lang="en-US" altLang="zh-CN" sz="2000" b="1"/>
              <a:t> </a:t>
            </a:r>
          </a:p>
          <a:p>
            <a:pPr eaLnBrk="1" hangingPunct="1">
              <a:spcBef>
                <a:spcPct val="50000"/>
              </a:spcBef>
            </a:pPr>
            <a:r>
              <a:rPr lang="en-US" altLang="zh-CN" sz="2000" b="1"/>
              <a:t>	Smaller problems are solved </a:t>
            </a:r>
            <a:r>
              <a:rPr lang="en-US" altLang="zh-CN" sz="2000" b="1" i="1"/>
              <a:t>recursively</a:t>
            </a:r>
            <a:r>
              <a:rPr lang="en-US" altLang="zh-CN" sz="2000" b="1"/>
              <a:t> (except base cases).	</a:t>
            </a:r>
          </a:p>
        </p:txBody>
      </p:sp>
      <p:sp>
        <p:nvSpPr>
          <p:cNvPr id="13" name="Text Box 3"/>
          <p:cNvSpPr txBox="1">
            <a:spLocks noChangeArrowheads="1"/>
          </p:cNvSpPr>
          <p:nvPr/>
        </p:nvSpPr>
        <p:spPr bwMode="auto">
          <a:xfrm>
            <a:off x="611188" y="3644900"/>
            <a:ext cx="8210550"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hlink"/>
                </a:solidFill>
                <a:latin typeface="Courier New" pitchFamily="49" charset="0"/>
              </a:rPr>
              <a:t>Combine:</a:t>
            </a:r>
            <a:r>
              <a:rPr lang="en-US" altLang="zh-CN" sz="2000" b="1"/>
              <a:t> </a:t>
            </a:r>
          </a:p>
          <a:p>
            <a:pPr eaLnBrk="1" hangingPunct="1">
              <a:spcBef>
                <a:spcPct val="50000"/>
              </a:spcBef>
            </a:pPr>
            <a:r>
              <a:rPr lang="en-US" altLang="zh-CN" sz="2000" b="1"/>
              <a:t>	</a:t>
            </a:r>
            <a:r>
              <a:rPr lang="en-US" altLang="zh-CN" sz="2000" b="1">
                <a:solidFill>
                  <a:srgbClr val="1E048A"/>
                </a:solidFill>
              </a:rPr>
              <a:t>Combine</a:t>
            </a:r>
            <a:r>
              <a:rPr lang="en-US" altLang="zh-CN" sz="2000" b="1"/>
              <a:t> subproblem solutions.</a:t>
            </a:r>
          </a:p>
          <a:p>
            <a:pPr eaLnBrk="1" hangingPunct="1">
              <a:spcBef>
                <a:spcPct val="50000"/>
              </a:spcBef>
            </a:pPr>
            <a:r>
              <a:rPr lang="en-US" altLang="zh-CN" sz="2000" b="1"/>
              <a:t>	The solution to the original problem is then </a:t>
            </a:r>
            <a:r>
              <a:rPr lang="en-US" altLang="zh-CN" sz="2000" b="1" i="1"/>
              <a:t>formed from</a:t>
            </a:r>
            <a:r>
              <a:rPr lang="en-US" altLang="zh-CN" sz="2000" b="1"/>
              <a:t> the solutions to the subproblems.</a:t>
            </a:r>
          </a:p>
          <a:p>
            <a:pPr eaLnBrk="1" hangingPunct="1">
              <a:spcBef>
                <a:spcPct val="50000"/>
              </a:spcBef>
            </a:pPr>
            <a:r>
              <a:rPr lang="en-US" altLang="zh-CN" sz="2000" b="1"/>
              <a:t>	</a:t>
            </a:r>
          </a:p>
        </p:txBody>
      </p:sp>
      <p:sp>
        <p:nvSpPr>
          <p:cNvPr id="6" name="Rectangle 5"/>
          <p:cNvSpPr txBox="1">
            <a:spLocks noChangeArrowheads="1"/>
          </p:cNvSpPr>
          <p:nvPr/>
        </p:nvSpPr>
        <p:spPr>
          <a:xfrm>
            <a:off x="414338" y="5445224"/>
            <a:ext cx="8407400" cy="108012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b="1" kern="0" dirty="0">
                <a:solidFill>
                  <a:srgbClr val="1E048A"/>
                </a:solidFill>
              </a:rPr>
              <a:t>学习分治法的策略，合理结合递归求解问题，提高算法效率。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left)">
                                      <p:cBhvr>
                                        <p:cTn id="7" dur="500"/>
                                        <p:tgtEl>
                                          <p:spTgt spid="115714"/>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5715"/>
                                        </p:tgtEl>
                                        <p:attrNameLst>
                                          <p:attrName>style.visibility</p:attrName>
                                        </p:attrNameLst>
                                      </p:cBhvr>
                                      <p:to>
                                        <p:strVal val="visible"/>
                                      </p:to>
                                    </p:set>
                                    <p:animEffect transition="in" filter="wipe(up)">
                                      <p:cBhvr>
                                        <p:cTn id="12" dur="500"/>
                                        <p:tgtEl>
                                          <p:spTgt spid="1157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5716"/>
                                        </p:tgtEl>
                                        <p:attrNameLst>
                                          <p:attrName>style.visibility</p:attrName>
                                        </p:attrNameLst>
                                      </p:cBhvr>
                                      <p:to>
                                        <p:strVal val="visible"/>
                                      </p:to>
                                    </p:set>
                                    <p:animEffect transition="in" filter="wipe(up)">
                                      <p:cBhvr>
                                        <p:cTn id="17" dur="500"/>
                                        <p:tgtEl>
                                          <p:spTgt spid="1157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15" grpId="0" autoUpdateAnimBg="0"/>
      <p:bldP spid="115716" grpId="0" autoUpdateAnimBg="0"/>
      <p:bldP spid="13"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549275"/>
            <a:ext cx="565785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908050"/>
            <a:ext cx="606742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1090613"/>
            <a:ext cx="5772150"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925"/>
            <a:ext cx="8748713" cy="600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1838"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88913"/>
            <a:ext cx="8810625"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188913"/>
            <a:ext cx="905510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476250"/>
            <a:ext cx="54768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514350"/>
            <a:ext cx="58007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6250"/>
            <a:ext cx="60960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默认设计模板">
  <a:themeElements>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宋体"/>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宋体"/>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计算机网络">
  <a:themeElements>
    <a:clrScheme name="">
      <a:dk1>
        <a:srgbClr val="0000FF"/>
      </a:dk1>
      <a:lt1>
        <a:srgbClr val="FFFFFF"/>
      </a:lt1>
      <a:dk2>
        <a:srgbClr val="000000"/>
      </a:dk2>
      <a:lt2>
        <a:srgbClr val="969696"/>
      </a:lt2>
      <a:accent1>
        <a:srgbClr val="00CC99"/>
      </a:accent1>
      <a:accent2>
        <a:srgbClr val="3333CC"/>
      </a:accent2>
      <a:accent3>
        <a:srgbClr val="FFFFFF"/>
      </a:accent3>
      <a:accent4>
        <a:srgbClr val="0000DA"/>
      </a:accent4>
      <a:accent5>
        <a:srgbClr val="AAE2CA"/>
      </a:accent5>
      <a:accent6>
        <a:srgbClr val="2D2DB9"/>
      </a:accent6>
      <a:hlink>
        <a:srgbClr val="0000FF"/>
      </a:hlink>
      <a:folHlink>
        <a:srgbClr val="6699FF"/>
      </a:folHlink>
    </a:clrScheme>
    <a:fontScheme name="计算机网络">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计算机网络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计算机网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计算机网络 3">
        <a:dk1>
          <a:srgbClr val="000000"/>
        </a:dk1>
        <a:lt1>
          <a:srgbClr val="FFFFCC"/>
        </a:lt1>
        <a:dk2>
          <a:srgbClr val="808000"/>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计算机网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计算机网络 5">
        <a:dk1>
          <a:srgbClr val="000000"/>
        </a:dk1>
        <a:lt1>
          <a:srgbClr val="FFFFFF"/>
        </a:lt1>
        <a:dk2>
          <a:srgbClr val="000000"/>
        </a:dk2>
        <a:lt2>
          <a:srgbClr val="969696"/>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计算机网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计算机网络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14152</Words>
  <Application>Microsoft Office PowerPoint</Application>
  <PresentationFormat>全屏显示(4:3)</PresentationFormat>
  <Paragraphs>1180</Paragraphs>
  <Slides>214</Slides>
  <Notes>32</Notes>
  <HiddenSlides>0</HiddenSlides>
  <MMClips>0</MMClips>
  <ScaleCrop>false</ScaleCrop>
  <HeadingPairs>
    <vt:vector size="8" baseType="variant">
      <vt:variant>
        <vt:lpstr>已用的字体</vt:lpstr>
      </vt:variant>
      <vt:variant>
        <vt:i4>12</vt:i4>
      </vt:variant>
      <vt:variant>
        <vt:lpstr>主题</vt:lpstr>
      </vt:variant>
      <vt:variant>
        <vt:i4>4</vt:i4>
      </vt:variant>
      <vt:variant>
        <vt:lpstr>嵌入 OLE 服务器</vt:lpstr>
      </vt:variant>
      <vt:variant>
        <vt:i4>5</vt:i4>
      </vt:variant>
      <vt:variant>
        <vt:lpstr>幻灯片标题</vt:lpstr>
      </vt:variant>
      <vt:variant>
        <vt:i4>214</vt:i4>
      </vt:variant>
    </vt:vector>
  </HeadingPairs>
  <TitlesOfParts>
    <vt:vector size="235" baseType="lpstr">
      <vt:lpstr>PingFangSC-Regular</vt:lpstr>
      <vt:lpstr>黑体</vt:lpstr>
      <vt:lpstr>华文行楷</vt:lpstr>
      <vt:lpstr>楷体_GB2312</vt:lpstr>
      <vt:lpstr>宋体</vt:lpstr>
      <vt:lpstr>Arial</vt:lpstr>
      <vt:lpstr>Arial Rounded MT Bold</vt:lpstr>
      <vt:lpstr>Calibri</vt:lpstr>
      <vt:lpstr>Courier New</vt:lpstr>
      <vt:lpstr>Times New Roman</vt:lpstr>
      <vt:lpstr>Verdana</vt:lpstr>
      <vt:lpstr>Wingdings</vt:lpstr>
      <vt:lpstr>默认设计模板</vt:lpstr>
      <vt:lpstr>1_默认设计模板</vt:lpstr>
      <vt:lpstr>2_默认设计模板</vt:lpstr>
      <vt:lpstr>计算机网络</vt:lpstr>
      <vt:lpstr>公式</vt:lpstr>
      <vt:lpstr>Equation.3</vt:lpstr>
      <vt:lpstr>BMP 图像</vt:lpstr>
      <vt:lpstr>Bitmap Image</vt:lpstr>
      <vt:lpstr>Equation</vt:lpstr>
      <vt:lpstr>Algorithms: Divide and Conquer 分治法</vt:lpstr>
      <vt:lpstr>Contents</vt:lpstr>
      <vt:lpstr>§2 .1  递归的概念</vt:lpstr>
      <vt:lpstr>递归举例</vt:lpstr>
      <vt:lpstr>PowerPoint 演示文稿</vt:lpstr>
      <vt:lpstr>递归举例</vt:lpstr>
      <vt:lpstr>递归小结</vt:lpstr>
      <vt:lpstr>递归小结</vt:lpstr>
      <vt:lpstr>PowerPoint 演示文稿</vt:lpstr>
      <vt:lpstr>算法总体思想-divide, conquer</vt:lpstr>
      <vt:lpstr>PowerPoint 演示文稿</vt:lpstr>
      <vt:lpstr>PowerPoint 演示文稿</vt:lpstr>
      <vt:lpstr>PowerPoint 演示文稿</vt:lpstr>
      <vt:lpstr>PowerPoint 演示文稿</vt:lpstr>
      <vt:lpstr>分治法的复杂性分析</vt:lpstr>
      <vt:lpstr>分治法的适用条件</vt:lpstr>
      <vt:lpstr>通过例子来理解分治法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二分搜索技术</vt:lpstr>
      <vt:lpstr>PowerPoint 演示文稿</vt:lpstr>
      <vt:lpstr>PowerPoint 演示文稿</vt:lpstr>
      <vt:lpstr>时间复杂性</vt:lpstr>
      <vt:lpstr>再看分治算法</vt:lpstr>
      <vt:lpstr>PowerPoint 演示文稿</vt:lpstr>
      <vt:lpstr>PowerPoint 演示文稿</vt:lpstr>
      <vt:lpstr>通过例子来理解分治法</vt:lpstr>
      <vt:lpstr>大整数的乘法</vt:lpstr>
      <vt:lpstr>算法复杂性分析</vt:lpstr>
      <vt:lpstr>再接再厉</vt:lpstr>
      <vt:lpstr>PowerPoint 演示文稿</vt:lpstr>
      <vt:lpstr>PowerPoint 演示文稿</vt:lpstr>
      <vt:lpstr>通过例子来理解分治法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通过例子来理解分治法</vt:lpstr>
      <vt:lpstr>排序:Sort</vt:lpstr>
      <vt:lpstr>稳定排序与不稳定排序</vt:lpstr>
      <vt:lpstr>内部排序与外部排序</vt:lpstr>
      <vt:lpstr>排序的时间复杂性</vt:lpstr>
      <vt:lpstr>内部排序</vt:lpstr>
      <vt:lpstr>插入排序——直接插入排序</vt:lpstr>
      <vt:lpstr>直接插入排序算法描述</vt:lpstr>
      <vt:lpstr>PowerPoint 演示文稿</vt:lpstr>
      <vt:lpstr>PowerPoint 演示文稿</vt:lpstr>
      <vt:lpstr>PowerPoint 演示文稿</vt:lpstr>
      <vt:lpstr>插入排序的复杂性分析</vt:lpstr>
      <vt:lpstr>基本思想</vt:lpstr>
      <vt:lpstr>PowerPoint 演示文稿</vt:lpstr>
      <vt:lpstr>MERGE-SORT</vt:lpstr>
      <vt:lpstr>PowerPoint 演示文稿</vt:lpstr>
      <vt:lpstr>MERGE(A, p, q, r)</vt:lpstr>
      <vt:lpstr>合并排序</vt:lpstr>
      <vt:lpstr>PowerPoint 演示文稿</vt:lpstr>
      <vt:lpstr>合并排序的灵活革新</vt:lpstr>
      <vt:lpstr>PowerPoint 演示文稿</vt:lpstr>
      <vt:lpstr>如何将两个有序段合并成一个有序段？</vt:lpstr>
      <vt:lpstr>PowerPoint 演示文稿</vt:lpstr>
      <vt:lpstr>PowerPoint 演示文稿</vt:lpstr>
      <vt:lpstr>PowerPoint 演示文稿</vt:lpstr>
      <vt:lpstr>归并排序（Merge Sort)</vt:lpstr>
      <vt:lpstr>合并排序（Merge Sort)</vt:lpstr>
      <vt:lpstr>PowerPoint 演示文稿</vt:lpstr>
      <vt:lpstr>PowerPoint 演示文稿</vt:lpstr>
      <vt:lpstr>快速排序</vt:lpstr>
      <vt:lpstr>为什么需要快速排序？</vt:lpstr>
      <vt:lpstr>PowerPoint 演示文稿</vt:lpstr>
      <vt:lpstr>快速排序的描述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堆排序：二叉堆</vt:lpstr>
      <vt:lpstr>二叉堆的自我调整</vt:lpstr>
      <vt:lpstr>二叉堆的自我调整</vt:lpstr>
      <vt:lpstr>PowerPoint 演示文稿</vt:lpstr>
      <vt:lpstr>二叉堆的自我调整</vt:lpstr>
      <vt:lpstr>PowerPoint 演示文稿</vt:lpstr>
      <vt:lpstr>二叉堆的自我调整</vt:lpstr>
      <vt:lpstr>二叉堆的自我调整</vt:lpstr>
      <vt:lpstr>二叉堆的自我调整</vt:lpstr>
      <vt:lpstr>二叉堆的复杂性分析</vt:lpstr>
      <vt:lpstr>堆排序</vt:lpstr>
      <vt:lpstr>堆排序</vt:lpstr>
      <vt:lpstr>堆排序</vt:lpstr>
      <vt:lpstr>堆排序</vt:lpstr>
      <vt:lpstr>堆排序</vt:lpstr>
      <vt:lpstr>堆排序复杂性分析</vt:lpstr>
      <vt:lpstr>线性时间排序：计数排序和桶排序</vt:lpstr>
      <vt:lpstr>线性排序：计数排序</vt:lpstr>
      <vt:lpstr>PowerPoint 演示文稿</vt:lpstr>
      <vt:lpstr>计数排序的优化（1）</vt:lpstr>
      <vt:lpstr>计数排序的优化（2）</vt:lpstr>
      <vt:lpstr>PowerPoint 演示文稿</vt:lpstr>
      <vt:lpstr>PowerPoint 演示文稿</vt:lpstr>
      <vt:lpstr>PowerPoint 演示文稿</vt:lpstr>
      <vt:lpstr>PowerPoint 演示文稿</vt:lpstr>
      <vt:lpstr>PowerPoint 演示文稿</vt:lpstr>
      <vt:lpstr>桶排序</vt:lpstr>
      <vt:lpstr>PowerPoint 演示文稿</vt:lpstr>
      <vt:lpstr>PowerPoint 演示文稿</vt:lpstr>
      <vt:lpstr>PowerPoint 演示文稿</vt:lpstr>
      <vt:lpstr>Homework </vt:lpstr>
      <vt:lpstr>分治法的应用</vt:lpstr>
      <vt:lpstr>问题：在含有n个不同元素的集合中同时找出它的最大和最小元素</vt:lpstr>
      <vt:lpstr>问题：在含有n个不同元素的集合中同时找出它的最大和最小元素</vt:lpstr>
      <vt:lpstr>算法复杂性分析</vt:lpstr>
      <vt:lpstr>PowerPoint 演示文稿</vt:lpstr>
      <vt:lpstr>分治法的应用</vt:lpstr>
      <vt:lpstr>选择问题</vt:lpstr>
      <vt:lpstr>3个特殊情况</vt:lpstr>
      <vt:lpstr>PowerPoint 演示文稿</vt:lpstr>
      <vt:lpstr>PowerPoint 演示文稿</vt:lpstr>
      <vt:lpstr>PowerPoint 演示文稿</vt:lpstr>
      <vt:lpstr>PowerPoint 演示文稿</vt:lpstr>
      <vt:lpstr>深入分析选择问题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分治法的应用 最接近点对问题</vt:lpstr>
      <vt:lpstr>最接近点对问题</vt:lpstr>
      <vt:lpstr>最接近点对问题</vt:lpstr>
      <vt:lpstr>最接近点对问题</vt:lpstr>
      <vt:lpstr>PowerPoint 演示文稿</vt:lpstr>
      <vt:lpstr>PowerPoint 演示文稿</vt:lpstr>
      <vt:lpstr>PowerPoint 演示文稿</vt:lpstr>
      <vt:lpstr>PowerPoint 演示文稿</vt:lpstr>
      <vt:lpstr>一维情况下的算法复杂性</vt:lpstr>
      <vt:lpstr>PowerPoint 演示文稿</vt:lpstr>
      <vt:lpstr>PowerPoint 演示文稿</vt:lpstr>
      <vt:lpstr>PowerPoint 演示文稿</vt:lpstr>
      <vt:lpstr>PowerPoint 演示文稿</vt:lpstr>
      <vt:lpstr>PowerPoint 演示文稿</vt:lpstr>
      <vt:lpstr>PowerPoint 演示文稿</vt:lpstr>
      <vt:lpstr>最接近点对算法的复杂性分析</vt:lpstr>
      <vt:lpstr>PowerPoint 演示文稿</vt:lpstr>
      <vt:lpstr>PowerPoint 演示文稿</vt:lpstr>
      <vt:lpstr>PowerPoint 演示文稿</vt:lpstr>
      <vt:lpstr>PowerPoint 演示文稿</vt:lpstr>
      <vt:lpstr>合并时间的线性优化</vt:lpstr>
      <vt:lpstr>PowerPoint 演示文稿</vt:lpstr>
      <vt:lpstr>分治法的应用</vt:lpstr>
      <vt:lpstr>PowerPoint 演示文稿</vt:lpstr>
      <vt:lpstr>PowerPoint 演示文稿</vt:lpstr>
      <vt:lpstr>作业：</vt:lpstr>
      <vt:lpstr>归纳总结</vt:lpstr>
      <vt:lpstr>分治法的基本思想</vt:lpstr>
      <vt:lpstr>分治法的使用条件</vt:lpstr>
      <vt:lpstr>分治法的基本步骤</vt:lpstr>
      <vt:lpstr>分治法的算法复杂性和求解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rz</dc:creator>
  <cp:lastModifiedBy>yyxxyy</cp:lastModifiedBy>
  <cp:revision>635</cp:revision>
  <dcterms:created xsi:type="dcterms:W3CDTF">2000-07-24T11:13:00Z</dcterms:created>
  <dcterms:modified xsi:type="dcterms:W3CDTF">2022-09-27T16:36:30Z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